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8" r:id="rId2"/>
    <p:sldId id="9668" r:id="rId3"/>
    <p:sldId id="276" r:id="rId4"/>
    <p:sldId id="9667" r:id="rId5"/>
    <p:sldId id="9670" r:id="rId6"/>
    <p:sldId id="9676" r:id="rId7"/>
    <p:sldId id="9671" r:id="rId8"/>
    <p:sldId id="9672" r:id="rId9"/>
    <p:sldId id="9673" r:id="rId10"/>
    <p:sldId id="9674" r:id="rId11"/>
    <p:sldId id="9675" r:id="rId12"/>
    <p:sldId id="9678" r:id="rId13"/>
    <p:sldId id="942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obert" initials="LR" lastIdx="16" clrIdx="0">
    <p:extLst>
      <p:ext uri="{19B8F6BF-5375-455C-9EA6-DF929625EA0E}">
        <p15:presenceInfo xmlns:p15="http://schemas.microsoft.com/office/powerpoint/2012/main" userId="S::langr@bbh-online.de::b84409b7-b9ca-4c55-86cb-9fe1223879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517"/>
    <a:srgbClr val="146207"/>
    <a:srgbClr val="3A3A3A"/>
    <a:srgbClr val="2D7F22"/>
    <a:srgbClr val="143B10"/>
    <a:srgbClr val="1B4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E4E15-A451-604F-9AE8-E8DAC777FD3E}" v="7" dt="2023-10-26T13:39:11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75442" autoAdjust="0"/>
  </p:normalViewPr>
  <p:slideViewPr>
    <p:cSldViewPr snapToGrid="0" snapToObjects="1">
      <p:cViewPr varScale="1">
        <p:scale>
          <a:sx n="95" d="100"/>
          <a:sy n="95" d="100"/>
        </p:scale>
        <p:origin x="1400" y="176"/>
      </p:cViewPr>
      <p:guideLst>
        <p:guide pos="32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6765-64EF-B34C-9A00-1E0D13ECB084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4556-20DD-6B4C-9CE1-BDC27B33219B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7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19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9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1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summarize</a:t>
            </a:r>
            <a:r>
              <a:rPr lang="de-DE" dirty="0"/>
              <a:t>,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baseline="0" dirty="0"/>
              <a:t> still a </a:t>
            </a:r>
            <a:r>
              <a:rPr lang="de-DE" baseline="0" dirty="0" err="1"/>
              <a:t>lot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do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accelate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EU‘s</a:t>
            </a:r>
            <a:r>
              <a:rPr lang="de-DE" baseline="0" dirty="0"/>
              <a:t> </a:t>
            </a:r>
            <a:r>
              <a:rPr lang="de-DE" baseline="0" dirty="0" err="1"/>
              <a:t>decarbonisaion</a:t>
            </a:r>
            <a:r>
              <a:rPr lang="de-DE" baseline="0" dirty="0"/>
              <a:t> </a:t>
            </a:r>
            <a:r>
              <a:rPr lang="de-DE" baseline="0" dirty="0" err="1"/>
              <a:t>efforts</a:t>
            </a:r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At national and </a:t>
            </a:r>
            <a:r>
              <a:rPr lang="de-DE" baseline="0" dirty="0" err="1"/>
              <a:t>local</a:t>
            </a:r>
            <a:r>
              <a:rPr lang="de-DE" baseline="0" dirty="0"/>
              <a:t> </a:t>
            </a:r>
            <a:r>
              <a:rPr lang="de-DE" baseline="0" dirty="0" err="1"/>
              <a:t>level</a:t>
            </a:r>
            <a:r>
              <a:rPr lang="de-DE" baseline="0" dirty="0"/>
              <a:t>: </a:t>
            </a:r>
            <a:r>
              <a:rPr lang="de-DE" baseline="0" dirty="0" err="1"/>
              <a:t>implementation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EU </a:t>
            </a:r>
            <a:r>
              <a:rPr lang="de-DE" baseline="0" dirty="0" err="1"/>
              <a:t>law</a:t>
            </a:r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At EU </a:t>
            </a:r>
            <a:r>
              <a:rPr lang="de-DE" baseline="0" dirty="0" err="1"/>
              <a:t>level</a:t>
            </a:r>
            <a:r>
              <a:rPr lang="de-DE" baseline="0" dirty="0"/>
              <a:t>: </a:t>
            </a:r>
            <a:r>
              <a:rPr lang="de-DE" baseline="0" dirty="0" err="1"/>
              <a:t>steps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time after 2030, </a:t>
            </a:r>
            <a:r>
              <a:rPr lang="de-DE" baseline="0" dirty="0" err="1"/>
              <a:t>namely</a:t>
            </a:r>
            <a:r>
              <a:rPr lang="de-DE" baseline="0" dirty="0"/>
              <a:t> … (</a:t>
            </a:r>
            <a:r>
              <a:rPr lang="de-DE" baseline="0" dirty="0" err="1"/>
              <a:t>see</a:t>
            </a:r>
            <a:r>
              <a:rPr lang="de-DE" baseline="0" dirty="0"/>
              <a:t> </a:t>
            </a:r>
            <a:r>
              <a:rPr lang="de-DE" baseline="0" dirty="0" err="1"/>
              <a:t>slide</a:t>
            </a:r>
            <a:r>
              <a:rPr lang="de-DE" baseline="0" dirty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D4556-20DD-6B4C-9CE1-BDC27B33219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8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78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03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28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3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33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5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21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66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4556-20DD-6B4C-9CE1-BDC27B33219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D5AB7-3DE3-8C49-8107-D701B7BF9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CE8648-C403-8A4F-8B38-54E1C7D2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9B86D-CA5E-B449-88D7-7C29D8D1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D72764-FDCB-7941-8D22-9EAFC776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307B92-6452-334A-9019-9E4A775C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17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14585-F3BD-1841-BB58-EBBAC161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8D299C-E6A5-1540-B781-858F91D8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9533D0-7A96-CF42-82DD-A4E7E56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BF85D4-CAB1-AA46-B08E-59015518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FFAA8F-35CF-0249-B14C-DEB78A07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BDF41F-C8C1-DD44-8959-02B3B383A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F48A6E-E4EF-844F-83A6-66AEF2F54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6F57F3-84CF-C548-B81A-FDFF066F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53CD3-B4B8-0849-B9EE-296DE6B2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89920E-47D7-3D45-99FB-F46B0E6C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71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F8807-47DB-E043-A994-399DF0A3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F6EA3D-77B1-DB48-982F-007A1D2D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257F94-EDC0-9D49-8B3C-CAE166AA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08DA65-E0D7-4C4B-B6F2-DC8FA611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F41AEF-6968-5043-9473-7042CB97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1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3B3FB-2094-EC45-8343-530C20B6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903C4A-D0E8-7644-B192-559FC611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C98B1F-0DD9-424F-8DE7-C32DA976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EF1454-5322-AA40-B201-B4C206E1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CF1C6-7B8D-9647-95EF-8C5997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4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1BB50-95DA-FA4C-9256-BA8DE3A3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81F7D-F0B5-C34A-BC3C-8A6549524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447F41-2B81-3D48-9E3E-EAB94B7D0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983D1B-EBB0-0A42-9D88-13A9870B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A1B7E5-6A06-5445-AFFE-B3CD6243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D9B620-D21A-1D4A-AB4C-4FAD27B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7FCA94-9934-854D-B390-9361133D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5E5BEE-E96E-664D-A48D-0CD7F72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A59B9F-625C-7E47-A39F-B77FE25CA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1BDE82-74EB-3F44-A281-F61393855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5DE68DE-BA2B-224E-A0E9-8E0AEB2DA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9D89ED-A631-9D4C-A541-F5064527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7038DB1-4511-3B46-9814-E1DF6AF2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0404890-FD67-AC45-975E-79425EE8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9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04ACD-2EF7-7846-92A2-9D272FD1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0895DE4-56C6-4744-A4F8-75B16AEA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50C2CF-CD97-2546-8F18-DC57BE53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150EC13-47B1-894A-B4AA-29CC2FA5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41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C80843-5E72-6149-A9CC-8F9F2372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081AFD-60EA-5A40-A813-0A6189F5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E61037-7204-364B-82F7-21402725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06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70709-326B-4C49-B022-FCA6EF6B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AB39AD-BA58-2C43-80D7-25BA9D60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F0CA1F-6E1D-F04C-AA04-2023CEF0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438647-03DC-684F-AACF-0321BC5B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B11338-B4BA-4540-9712-F3A9A23D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DDC84D-447B-6B44-980D-3A4D5301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14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B42F5-7C0A-1D44-8CC9-F3D15AAE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C92C996-A5EA-BF49-AEA9-1836A457B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526D7-D7B6-374E-8630-587CE6064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3B6295-537A-AD4A-A16D-C3DF16BB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DFEF12-2FC9-3F47-8AF5-AD51D9E1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299F3F-DFEC-2D48-9685-CB2B0AC3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9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15E6F0-4CB7-174A-9098-3E237DD0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E74D42-E813-6B49-98DC-D5DABE2B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7DA732-66F2-6042-8712-87BB94A49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4534-6AC0-BD44-A0E5-D18F40C5E57A}" type="datetimeFigureOut">
              <a:rPr lang="pl-PL" smtClean="0"/>
              <a:t>26.10.2023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4E391B-BF09-6C4C-BB3A-4B00C64AB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8DAEB9-AC19-F944-96E2-88BBCF50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28B2-3946-484F-8932-57008E93C751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8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imf.org/en/Blogs/Articles/2023/08/24/fossil-fuel-subsidies-surged-to-record-7-trillion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F226D83-D717-F248-95E9-603F1B0D0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04800"/>
            <a:ext cx="12230404" cy="7162800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B8994657-5C3A-B045-BC0E-984BF128D0C6}"/>
              </a:ext>
            </a:extLst>
          </p:cNvPr>
          <p:cNvSpPr/>
          <p:nvPr/>
        </p:nvSpPr>
        <p:spPr>
          <a:xfrm>
            <a:off x="1" y="-304800"/>
            <a:ext cx="12230404" cy="7162800"/>
          </a:xfrm>
          <a:prstGeom prst="rect">
            <a:avLst/>
          </a:prstGeom>
          <a:solidFill>
            <a:schemeClr val="dk1">
              <a:alpha val="2991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7B72E12C-577C-5546-AD87-A033EFE0D0E4}"/>
              </a:ext>
            </a:extLst>
          </p:cNvPr>
          <p:cNvSpPr/>
          <p:nvPr/>
        </p:nvSpPr>
        <p:spPr>
          <a:xfrm>
            <a:off x="0" y="5560545"/>
            <a:ext cx="12230404" cy="1297455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E9B8BF7-2379-364D-90F0-AA18D575FAC8}"/>
              </a:ext>
            </a:extLst>
          </p:cNvPr>
          <p:cNvSpPr txBox="1">
            <a:spLocks/>
          </p:cNvSpPr>
          <p:nvPr/>
        </p:nvSpPr>
        <p:spPr>
          <a:xfrm>
            <a:off x="441024" y="2838605"/>
            <a:ext cx="11217308" cy="13389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</a:pPr>
            <a:r>
              <a:rPr lang="en-US" sz="4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Europe needs a new speed in deploying renewables: Implementation is key </a:t>
            </a:r>
            <a:endParaRPr lang="pl-PL" sz="4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25E53536-A33B-964B-9361-F4487FE563AB}"/>
              </a:ext>
            </a:extLst>
          </p:cNvPr>
          <p:cNvSpPr txBox="1">
            <a:spLocks/>
          </p:cNvSpPr>
          <p:nvPr/>
        </p:nvSpPr>
        <p:spPr>
          <a:xfrm>
            <a:off x="441024" y="4130800"/>
            <a:ext cx="11217308" cy="95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23rd Inter-Parliamentary Meeting on Renewable Energy and Energy Efficiency (IPM23) </a:t>
            </a:r>
            <a:br>
              <a:rPr lang="en-US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de-DE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27 </a:t>
            </a:r>
            <a:r>
              <a:rPr lang="de-DE" sz="20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October</a:t>
            </a:r>
            <a:r>
              <a:rPr lang="de-DE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2023</a:t>
            </a:r>
            <a:endParaRPr lang="pl-PL" sz="20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8E89AE1C-66DD-8C40-9CA6-22C448AF9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47784"/>
            <a:ext cx="2913062" cy="65657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4F47562-F75F-8A49-83ED-A5C61144402F}"/>
              </a:ext>
            </a:extLst>
          </p:cNvPr>
          <p:cNvSpPr txBox="1"/>
          <p:nvPr/>
        </p:nvSpPr>
        <p:spPr>
          <a:xfrm>
            <a:off x="590852" y="5880875"/>
            <a:ext cx="3363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Rainer Hinrichs-</a:t>
            </a:r>
            <a:r>
              <a:rPr lang="de-DE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Rahlwes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de-DE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Vice-President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rainer.hinrichs@bee-ev.de</a:t>
            </a:r>
            <a:endParaRPr lang="pl-PL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DCEC3E6-DB5C-B641-99F9-0A0F685CD293}"/>
              </a:ext>
            </a:extLst>
          </p:cNvPr>
          <p:cNvCxnSpPr>
            <a:cxnSpLocks/>
          </p:cNvCxnSpPr>
          <p:nvPr/>
        </p:nvCxnSpPr>
        <p:spPr>
          <a:xfrm>
            <a:off x="515938" y="5974544"/>
            <a:ext cx="1" cy="525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886F7BA-614D-484F-8833-CE451C729F7D}"/>
              </a:ext>
            </a:extLst>
          </p:cNvPr>
          <p:cNvSpPr txBox="1"/>
          <p:nvPr/>
        </p:nvSpPr>
        <p:spPr>
          <a:xfrm>
            <a:off x="8312682" y="5880875"/>
            <a:ext cx="3363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</a:pP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twitter.com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/EREFEU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linkedin.com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</a:t>
            </a: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company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</a:t>
            </a: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erefeu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info@eref-europe.org</a:t>
            </a:r>
            <a:endParaRPr lang="pl-PL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8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GB" sz="3300" dirty="0">
                <a:latin typeface="Roboto Light" panose="02000000000000000000" pitchFamily="2" charset="0"/>
                <a:ea typeface="Roboto Light" panose="02000000000000000000" pitchFamily="2" charset="0"/>
              </a:rPr>
              <a:t>EBA Biomethane Investment Outlook (May 2023)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5E4395-7F2B-8C43-CE35-8F5905674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1" y="1623124"/>
            <a:ext cx="10377107" cy="4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8" y="639762"/>
            <a:ext cx="11516385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Accelerate biomethane injection into the gas grid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089" y="1627002"/>
            <a:ext cx="11237821" cy="457319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Acceleration of planning, approval and construction (esp. privileging of biogas)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Simplified approval procedures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Binding time limit for realization of network access &amp; information processing at the municipal level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 of a financial support program for the conversion of existing installations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Sharing of investment costs for new heating systems between landlords and tenants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Biomethane use for power production to be shifted from peak load power plants without heat extraction towards flexible and highly efficient combined heat and power (CHP) plants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 flipV="1">
            <a:off x="515938" y="1421580"/>
            <a:ext cx="621498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629204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Next steps and what needs to be done …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486" y="1459910"/>
            <a:ext cx="11237821" cy="49134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of EU Green Deal (Fit-for-55,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REPowerEU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…) is key!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 for national and local level (decision makers, local/regional authorities)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Mix of ALL available RENEWABLE energy technologies needed.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 date for PHASING OUT COAL is needed – also for FOSSIL GAS.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 of all related subsidies should be agreed NOW.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2040 targets (90% plus GHG reduction) and enabling legislation to be agreed soon after EP elections: together with nationally binding RENEWBLE ENERGY and EFFICIENCY TARGETS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Maintain and strengthen EUROPEAN production capacities for RE and EE technologies along the value chain (NZIA, CRMA, skills initiatives, etc.)   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A28B2-3946-484F-8932-57008E93C75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2D7F2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2D7F2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15938" y="1332755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niebo, zewnętrzne, niebieski, dzień&#10;&#10;Opis wygenerowany automatycznie">
            <a:extLst>
              <a:ext uri="{FF2B5EF4-FFF2-40B4-BE49-F238E27FC236}">
                <a16:creationId xmlns:a16="http://schemas.microsoft.com/office/drawing/2014/main" id="{704E811F-EF60-1341-8E5D-AE3CE66752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D1D2F9E-09D2-2442-82AF-44F728CA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170" y="3429000"/>
            <a:ext cx="5525656" cy="675130"/>
          </a:xfrm>
        </p:spPr>
        <p:txBody>
          <a:bodyPr>
            <a:normAutofit/>
          </a:bodyPr>
          <a:lstStyle/>
          <a:p>
            <a:pPr algn="ctr"/>
            <a:r>
              <a:rPr lang="pl-PL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Thank</a:t>
            </a:r>
            <a:r>
              <a:rPr lang="pl-PL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l-PL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</a:t>
            </a:r>
            <a:r>
              <a:rPr lang="pl-PL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for </a:t>
            </a:r>
            <a:r>
              <a:rPr lang="pl-PL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Your</a:t>
            </a:r>
            <a:r>
              <a:rPr lang="pl-PL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l-PL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Attention</a:t>
            </a:r>
            <a:endParaRPr lang="pl-P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Obraz 9" descr="Obraz zawierający tekst, zegar&#10;&#10;Opis wygenerowany automatycznie">
            <a:extLst>
              <a:ext uri="{FF2B5EF4-FFF2-40B4-BE49-F238E27FC236}">
                <a16:creationId xmlns:a16="http://schemas.microsoft.com/office/drawing/2014/main" id="{E86206C5-5A5D-EA4B-A1D5-75DD4B9E5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094" y="2294362"/>
            <a:ext cx="3793808" cy="872754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F576FD2F-6D00-B14F-AD79-131D67F9CFEF}"/>
              </a:ext>
            </a:extLst>
          </p:cNvPr>
          <p:cNvSpPr/>
          <p:nvPr/>
        </p:nvSpPr>
        <p:spPr>
          <a:xfrm>
            <a:off x="0" y="5560545"/>
            <a:ext cx="12230404" cy="1297455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A80245-F962-F24C-A1DF-7BF1A8505744}"/>
              </a:ext>
            </a:extLst>
          </p:cNvPr>
          <p:cNvSpPr txBox="1"/>
          <p:nvPr/>
        </p:nvSpPr>
        <p:spPr>
          <a:xfrm>
            <a:off x="590852" y="5880875"/>
            <a:ext cx="3363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Dirk Hendricks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Secretary General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dirk.hendricks@eref-europe.org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4B8867DF-FD63-E047-80A3-4C9B0E20ED52}"/>
              </a:ext>
            </a:extLst>
          </p:cNvPr>
          <p:cNvCxnSpPr>
            <a:cxnSpLocks/>
          </p:cNvCxnSpPr>
          <p:nvPr/>
        </p:nvCxnSpPr>
        <p:spPr>
          <a:xfrm>
            <a:off x="515938" y="5974544"/>
            <a:ext cx="1" cy="525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21380F4-D2E2-274F-AA78-2B82350105A5}"/>
              </a:ext>
            </a:extLst>
          </p:cNvPr>
          <p:cNvSpPr txBox="1"/>
          <p:nvPr/>
        </p:nvSpPr>
        <p:spPr>
          <a:xfrm>
            <a:off x="8312682" y="5880875"/>
            <a:ext cx="3363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</a:pP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twitter.com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/EREFEU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linkedin.com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</a:t>
            </a: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company</a:t>
            </a:r>
            <a:r>
              <a:rPr lang="pl-PL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/</a:t>
            </a: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erefeu</a:t>
            </a:r>
            <a:br>
              <a:rPr lang="de-DE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pl-PL" sz="1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info@eref-europe.org</a:t>
            </a:r>
            <a:endParaRPr lang="pl-PL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1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iagramm enthält.">
            <a:extLst>
              <a:ext uri="{FF2B5EF4-FFF2-40B4-BE49-F238E27FC236}">
                <a16:creationId xmlns:a16="http://schemas.microsoft.com/office/drawing/2014/main" id="{F6FA91ED-DE9B-07B5-C55E-BF3A819A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18" y="4045761"/>
            <a:ext cx="2895238" cy="2412698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Urgency to decarbonise well before 2050 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145" y="1552056"/>
            <a:ext cx="5675489" cy="4618734"/>
          </a:xfrm>
        </p:spPr>
        <p:txBody>
          <a:bodyPr numCol="1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Climate change is happening much faster than expected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Increasing energy security by reducing imports of fossil and nuclear energy sources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Getting independent from price spikes of fossil fuels 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2" name="Inhaltsplatzhalter 3">
            <a:extLst>
              <a:ext uri="{FF2B5EF4-FFF2-40B4-BE49-F238E27FC236}">
                <a16:creationId xmlns:a16="http://schemas.microsoft.com/office/drawing/2014/main" id="{986DBB86-BEDF-CEC9-6752-E5C11094F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94" y="1712492"/>
            <a:ext cx="3649599" cy="25334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66F16EE-DA8D-07CB-3342-5329E5766F55}"/>
              </a:ext>
            </a:extLst>
          </p:cNvPr>
          <p:cNvSpPr txBox="1"/>
          <p:nvPr/>
        </p:nvSpPr>
        <p:spPr>
          <a:xfrm>
            <a:off x="7360157" y="2026162"/>
            <a:ext cx="2175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Source: </a:t>
            </a:r>
            <a:r>
              <a:rPr lang="de-DE" sz="1000" dirty="0" err="1">
                <a:solidFill>
                  <a:schemeClr val="bg1"/>
                </a:solidFill>
              </a:rPr>
              <a:t>showyourbudgets</a:t>
            </a:r>
            <a:r>
              <a:rPr lang="de-DE" sz="1000" dirty="0">
                <a:solidFill>
                  <a:schemeClr val="bg1"/>
                </a:solidFill>
              </a:rPr>
              <a:t> / CC BY 4.0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6108F1-170D-075C-6EF7-14832844008A}"/>
              </a:ext>
            </a:extLst>
          </p:cNvPr>
          <p:cNvSpPr txBox="1"/>
          <p:nvPr/>
        </p:nvSpPr>
        <p:spPr>
          <a:xfrm>
            <a:off x="5538140" y="5519897"/>
            <a:ext cx="258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evolution of key regional natural gas prices, June 2021-October 2022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647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Phase out of fossil energy sources is necessary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268" y="1542117"/>
            <a:ext cx="4231002" cy="4618734"/>
          </a:xfrm>
        </p:spPr>
        <p:txBody>
          <a:bodyPr numCol="1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 barriers to decarbonization: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Biased market conditions in favour of fossil fuels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Increasing (!) subsidies 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29EAF34-2C38-4CB2-3DC6-F2DC6DE30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801" y="1588628"/>
            <a:ext cx="6911531" cy="46933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5EAAE5A-2D34-DD22-C384-A96988FD7FBC}"/>
              </a:ext>
            </a:extLst>
          </p:cNvPr>
          <p:cNvSpPr txBox="1"/>
          <p:nvPr/>
        </p:nvSpPr>
        <p:spPr>
          <a:xfrm>
            <a:off x="4691270" y="6204416"/>
            <a:ext cx="649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IMF Blog, 24 August 2023: </a:t>
            </a:r>
            <a:r>
              <a:rPr lang="en-US" sz="1400" dirty="0">
                <a:hlinkClick r:id="rId5"/>
              </a:rPr>
              <a:t>Fossil Fuel Subsidies Surged to Record $7 Trillion (imf.org)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1349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Decarbonisation: using all available RE technologies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511" y="1744648"/>
            <a:ext cx="11237821" cy="457319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is doable: various scenarios to fully decarbonize the EU, some with 100% RE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Technologies exist. They are local and affordable! Often lowest cost option.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Heat pumps (incl. geothermal heat pumps)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District heating (incl. g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eothermal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district heating and cooling systems)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Solar Thermal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 electric heating with RE (using all available sources)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Biomass, incl. biogas/biomethane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hydrogen and derivates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750688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Promote geothermal – together with Heat Pumps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471" y="1561768"/>
            <a:ext cx="11237821" cy="457319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Proposed Heat Pump Accelerator should include support for deployment of Geothermal Heat Pumps (GHPs) in buildings, district heating and cooling systems, industry</a:t>
            </a:r>
            <a:endParaRPr lang="en-US" sz="23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 permitting rules for a fast role out of geothermal (similar to those in </a:t>
            </a:r>
            <a:r>
              <a:rPr lang="de-DE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 Solar </a:t>
            </a:r>
            <a:r>
              <a:rPr lang="de-DE" sz="2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</a:t>
            </a:r>
            <a:r>
              <a:rPr lang="de-DE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n-US" sz="2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 an EU-wide financial risk mitigation framework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strong regulations, guidelines, and incentives to phase out  fossil heating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695014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Role of bioenergy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37EE462-F5DE-5044-80A7-616EA198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471" y="1561767"/>
            <a:ext cx="11237821" cy="483584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Bioenergy offers climate protection where other technologies are limited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Secured, controllable output to supplement variable renewable sources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 temperature levels for heating grids &amp; industrial process heat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Mobility options where full/direct electrification is not (yet) possible </a:t>
            </a:r>
            <a:b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(including for existing vehicle fleets)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Building blocks for a green gas economy (biomethane, biogenic H2).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CO2 removal from the air and permanent storage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Bioenergy allows for climate protection together with nature conservation in agriculture and forestry</a:t>
            </a:r>
            <a:endParaRPr lang="en-GB" sz="2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D7F22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15938" y="1373093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Today’s use of biomethane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DFD10B-1297-6D4F-E5E9-8BC5C2CA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1" y="1619237"/>
            <a:ext cx="10541318" cy="50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r>
              <a:rPr lang="en-GB" sz="3400" dirty="0">
                <a:latin typeface="Roboto Light" panose="02000000000000000000" pitchFamily="2" charset="0"/>
                <a:ea typeface="Roboto Light" panose="02000000000000000000" pitchFamily="2" charset="0"/>
              </a:rPr>
              <a:t>EU’s biomethane is produced from sustainable feedstocks</a:t>
            </a: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9098CB-D157-09CE-7FF0-A5132DF7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15" y="1613635"/>
            <a:ext cx="10329863" cy="48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7E7A6F1-1445-D34C-9136-75E6703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890185"/>
            <a:ext cx="11237821" cy="622115"/>
          </a:xfrm>
        </p:spPr>
        <p:txBody>
          <a:bodyPr>
            <a:noAutofit/>
          </a:bodyPr>
          <a:lstStyle/>
          <a:p>
            <a:pPr lvl="0">
              <a:spcAft>
                <a:spcPts val="500"/>
              </a:spcAft>
            </a:pPr>
            <a:r>
              <a:rPr lang="en-US" sz="3300" dirty="0">
                <a:latin typeface="Roboto Light" panose="02000000000000000000" pitchFamily="2" charset="0"/>
                <a:ea typeface="Roboto Light" panose="02000000000000000000" pitchFamily="2" charset="0"/>
              </a:rPr>
              <a:t>EU27’s production potential can meet the </a:t>
            </a:r>
            <a:r>
              <a:rPr lang="en-US" sz="33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REPowerEU</a:t>
            </a:r>
            <a:r>
              <a:rPr lang="en-US" sz="3300" dirty="0">
                <a:latin typeface="Roboto Light" panose="02000000000000000000" pitchFamily="2" charset="0"/>
                <a:ea typeface="Roboto Light" panose="02000000000000000000" pitchFamily="2" charset="0"/>
              </a:rPr>
              <a:t> target</a:t>
            </a:r>
            <a:endParaRPr lang="en-GB" sz="33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Symbol zastępczy numeru slajdu 3">
            <a:extLst>
              <a:ext uri="{FF2B5EF4-FFF2-40B4-BE49-F238E27FC236}">
                <a16:creationId xmlns:a16="http://schemas.microsoft.com/office/drawing/2014/main" id="{096CCDC9-F95F-3241-B302-FE72DC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07" y="274637"/>
            <a:ext cx="2743200" cy="365125"/>
          </a:xfrm>
        </p:spPr>
        <p:txBody>
          <a:bodyPr/>
          <a:lstStyle/>
          <a:p>
            <a:fld id="{23EA28B2-3946-484F-8932-57008E93C751}" type="slidenum">
              <a:rPr lang="pl-PL" smtClean="0">
                <a:solidFill>
                  <a:srgbClr val="2D7F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pl-PL" dirty="0">
              <a:solidFill>
                <a:srgbClr val="2D7F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1515986-FCF1-5443-BC0D-38B51EA197CD}"/>
              </a:ext>
            </a:extLst>
          </p:cNvPr>
          <p:cNvCxnSpPr>
            <a:cxnSpLocks/>
          </p:cNvCxnSpPr>
          <p:nvPr/>
        </p:nvCxnSpPr>
        <p:spPr>
          <a:xfrm>
            <a:off x="515938" y="599439"/>
            <a:ext cx="111423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8B42D9-5163-3442-86A8-99C375D2E003}"/>
              </a:ext>
            </a:extLst>
          </p:cNvPr>
          <p:cNvSpPr/>
          <p:nvPr/>
        </p:nvSpPr>
        <p:spPr>
          <a:xfrm>
            <a:off x="520171" y="1542909"/>
            <a:ext cx="594405" cy="45719"/>
          </a:xfrm>
          <a:prstGeom prst="rect">
            <a:avLst/>
          </a:prstGeom>
          <a:solidFill>
            <a:srgbClr val="146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F2CB2AB2-4EB3-9E49-B423-851F5435D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17150"/>
            <a:ext cx="621498" cy="2077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166CC6-3457-B5D0-BC02-83E6DB10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1762723"/>
            <a:ext cx="11287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0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3FA6FC04-BD11-49A8-A0AB-7F0457DB18B7}"/>
</file>

<file path=customXml/itemProps2.xml><?xml version="1.0" encoding="utf-8"?>
<ds:datastoreItem xmlns:ds="http://schemas.openxmlformats.org/officeDocument/2006/customXml" ds:itemID="{4C009727-2469-4799-B675-BAFAFD3718C8}"/>
</file>

<file path=customXml/itemProps3.xml><?xml version="1.0" encoding="utf-8"?>
<ds:datastoreItem xmlns:ds="http://schemas.openxmlformats.org/officeDocument/2006/customXml" ds:itemID="{C8C5013A-6CF8-4EE3-868D-8452B752DE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Macintosh PowerPoint</Application>
  <PresentationFormat>Breitbild</PresentationFormat>
  <Paragraphs>90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Light</vt:lpstr>
      <vt:lpstr>Motyw pakietu Office</vt:lpstr>
      <vt:lpstr>PowerPoint-Präsentation</vt:lpstr>
      <vt:lpstr>Urgency to decarbonise well before 2050 </vt:lpstr>
      <vt:lpstr>Phase out of fossil energy sources is necessary</vt:lpstr>
      <vt:lpstr>Decarbonisation: using all available RE technologies</vt:lpstr>
      <vt:lpstr>Promote geothermal – together with Heat Pumps</vt:lpstr>
      <vt:lpstr>Role of bioenergy</vt:lpstr>
      <vt:lpstr>Today’s use of biomethane</vt:lpstr>
      <vt:lpstr>EU’s biomethane is produced from sustainable feedstocks</vt:lpstr>
      <vt:lpstr>EU27’s production potential can meet the REPowerEU target</vt:lpstr>
      <vt:lpstr>EBA Biomethane Investment Outlook (May 2023)</vt:lpstr>
      <vt:lpstr>Accelerate biomethane injection into the gas grid</vt:lpstr>
      <vt:lpstr>Next steps and what needs to be done …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PRIMEO Michał Pniewski</dc:creator>
  <cp:lastModifiedBy>Rainer Hinrichs-Rahlwes</cp:lastModifiedBy>
  <cp:revision>436</cp:revision>
  <dcterms:created xsi:type="dcterms:W3CDTF">2021-03-26T11:39:44Z</dcterms:created>
  <dcterms:modified xsi:type="dcterms:W3CDTF">2023-10-26T14:27:57Z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