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1499" r:id="rId5"/>
    <p:sldId id="1469" r:id="rId6"/>
    <p:sldId id="1489" r:id="rId7"/>
    <p:sldId id="1495" r:id="rId8"/>
    <p:sldId id="1488" r:id="rId9"/>
    <p:sldId id="1510" r:id="rId10"/>
    <p:sldId id="260" r:id="rId11"/>
    <p:sldId id="1515" r:id="rId12"/>
    <p:sldId id="1514" r:id="rId13"/>
    <p:sldId id="268" r:id="rId14"/>
    <p:sldId id="1463" r:id="rId15"/>
    <p:sldId id="269" r:id="rId16"/>
    <p:sldId id="1512" r:id="rId1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9D2774-1D87-BFED-2588-570D31646D19}" name="Jeffrey Gerlach" initials="JG" userId="S::jgerlach@secureenergy.org::b3760c39-4472-4b16-9cce-9ecc61101681" providerId="AD"/>
  <p188:author id="{5330BA75-6570-943E-2834-CEF882FEFB24}" name="Zubeyde Oysul" initials="ZO" userId="S::zoysul@secureenergy.org::57528223-81cd-452a-b2ab-31e8d85f10ec" providerId="AD"/>
  <p188:author id="{83C74D76-457F-A4DA-8CDA-E8EB46A8D38F}" name="Gourang Wakade" initials="GW" userId="S::gwakade@secureenergy.org::1555d904-30e7-46fa-a998-0974ed76adb2" providerId="AD"/>
  <p188:author id="{FBEBF48D-1DA1-F59B-CFCA-924CAB3B75A5}" name="Peter Flory" initials="PF" userId="S::pflory@secureenergy.org::af7629f7-a88c-4bd6-a838-7f5a685bca01" providerId="AD"/>
  <p188:author id="{7D3F2E90-375B-F422-854F-E7219A5E256F}" name="Robbie Diamond" initials="RD" userId="S::rdiamond@secureenergy.org::76fd0c6f-efb4-424a-8191-8c60d775fd1f" providerId="AD"/>
  <p188:author id="{BB2055D3-2989-41D5-8706-AF5B2596C35B}" name="Isabelle Dupraz" initials="ID" userId="S::idupraz@reimaginedmobility.org::86dd27b8-1aa6-4b4c-b715-9cc1bfa0ff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ppe Kofod" initials="JK" lastIdx="5" clrIdx="0">
    <p:extLst>
      <p:ext uri="{19B8F6BF-5375-455C-9EA6-DF929625EA0E}">
        <p15:presenceInfo xmlns:p15="http://schemas.microsoft.com/office/powerpoint/2012/main" userId="608059c0acc1f2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a:srgbClr val="E8E8E8"/>
    <a:srgbClr val="000036"/>
    <a:srgbClr val="000066"/>
    <a:srgbClr val="E6E7E8"/>
    <a:srgbClr val="404040"/>
    <a:srgbClr val="EEDF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125" autoAdjust="0"/>
  </p:normalViewPr>
  <p:slideViewPr>
    <p:cSldViewPr snapToGrid="0">
      <p:cViewPr varScale="1">
        <p:scale>
          <a:sx n="134" d="100"/>
          <a:sy n="134" d="100"/>
        </p:scale>
        <p:origin x="1300"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oysul.SAFE\Downloads\figures%20for%20NAT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oysul.SAFE\Downloads\figures%20for%20NAT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44572073377814E-2"/>
          <c:y val="0.11673878206950111"/>
          <c:w val="0.87279117503480597"/>
          <c:h val="0.81006275770614156"/>
        </c:manualLayout>
      </c:layout>
      <c:barChart>
        <c:barDir val="col"/>
        <c:grouping val="percentStacked"/>
        <c:varyColors val="0"/>
        <c:ser>
          <c:idx val="0"/>
          <c:order val="0"/>
          <c:tx>
            <c:strRef>
              <c:f>'Oil vs. Mineral Dependency'!$M$4</c:f>
              <c:strCache>
                <c:ptCount val="1"/>
                <c:pt idx="0">
                  <c:v>1</c:v>
                </c:pt>
              </c:strCache>
            </c:strRef>
          </c:tx>
          <c:spPr>
            <a:solidFill>
              <a:srgbClr val="FF9F9F"/>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15AE-44A7-A804-B75E27784859}"/>
              </c:ext>
            </c:extLst>
          </c:dPt>
          <c:dPt>
            <c:idx val="1"/>
            <c:invertIfNegative val="0"/>
            <c:bubble3D val="0"/>
            <c:spPr>
              <a:solidFill>
                <a:srgbClr val="FF0000"/>
              </a:solidFill>
              <a:ln>
                <a:noFill/>
              </a:ln>
              <a:effectLst/>
            </c:spPr>
            <c:extLst>
              <c:ext xmlns:c16="http://schemas.microsoft.com/office/drawing/2014/chart" uri="{C3380CC4-5D6E-409C-BE32-E72D297353CC}">
                <c16:uniqueId val="{00000001-15AE-44A7-A804-B75E27784859}"/>
              </c:ext>
            </c:extLst>
          </c:dPt>
          <c:dPt>
            <c:idx val="2"/>
            <c:invertIfNegative val="0"/>
            <c:bubble3D val="0"/>
            <c:spPr>
              <a:solidFill>
                <a:srgbClr val="FF0000"/>
              </a:solidFill>
              <a:ln>
                <a:noFill/>
              </a:ln>
              <a:effectLst/>
            </c:spPr>
            <c:extLst>
              <c:ext xmlns:c16="http://schemas.microsoft.com/office/drawing/2014/chart" uri="{C3380CC4-5D6E-409C-BE32-E72D297353CC}">
                <c16:uniqueId val="{00000002-15AE-44A7-A804-B75E27784859}"/>
              </c:ext>
            </c:extLst>
          </c:dPt>
          <c:dPt>
            <c:idx val="3"/>
            <c:invertIfNegative val="0"/>
            <c:bubble3D val="0"/>
            <c:spPr>
              <a:solidFill>
                <a:srgbClr val="FF0000"/>
              </a:solidFill>
              <a:ln>
                <a:noFill/>
              </a:ln>
              <a:effectLst/>
            </c:spPr>
            <c:extLst>
              <c:ext xmlns:c16="http://schemas.microsoft.com/office/drawing/2014/chart" uri="{C3380CC4-5D6E-409C-BE32-E72D297353CC}">
                <c16:uniqueId val="{00000003-15AE-44A7-A804-B75E27784859}"/>
              </c:ext>
            </c:extLst>
          </c:dPt>
          <c:dPt>
            <c:idx val="4"/>
            <c:invertIfNegative val="0"/>
            <c:bubble3D val="0"/>
            <c:spPr>
              <a:solidFill>
                <a:srgbClr val="FF0000"/>
              </a:solidFill>
              <a:ln>
                <a:noFill/>
              </a:ln>
              <a:effectLst/>
            </c:spPr>
            <c:extLst>
              <c:ext xmlns:c16="http://schemas.microsoft.com/office/drawing/2014/chart" uri="{C3380CC4-5D6E-409C-BE32-E72D297353CC}">
                <c16:uniqueId val="{00000004-15AE-44A7-A804-B75E27784859}"/>
              </c:ext>
            </c:extLst>
          </c:dPt>
          <c:dPt>
            <c:idx val="5"/>
            <c:invertIfNegative val="0"/>
            <c:bubble3D val="0"/>
            <c:spPr>
              <a:solidFill>
                <a:srgbClr val="FF0000"/>
              </a:solidFill>
              <a:ln>
                <a:noFill/>
              </a:ln>
              <a:effectLst/>
            </c:spPr>
            <c:extLst>
              <c:ext xmlns:c16="http://schemas.microsoft.com/office/drawing/2014/chart" uri="{C3380CC4-5D6E-409C-BE32-E72D297353CC}">
                <c16:uniqueId val="{00000005-15AE-44A7-A804-B75E27784859}"/>
              </c:ext>
            </c:extLst>
          </c:dPt>
          <c:dLbls>
            <c:dLbl>
              <c:idx val="0"/>
              <c:tx>
                <c:rich>
                  <a:bodyPr/>
                  <a:lstStyle/>
                  <a:p>
                    <a:r>
                      <a:rPr lang="en-US" sz="1200" b="0">
                        <a:solidFill>
                          <a:schemeClr val="tx1"/>
                        </a:solidFill>
                        <a:latin typeface="Interstate light" panose="02000506030000020004" pitchFamily="2" charset="0"/>
                        <a:ea typeface="Verdana" panose="020B0604030504040204" pitchFamily="34" charset="0"/>
                      </a:rPr>
                      <a:t>China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5AE-44A7-A804-B75E27784859}"/>
                </c:ext>
              </c:extLst>
            </c:dLbl>
            <c:dLbl>
              <c:idx val="1"/>
              <c:tx>
                <c:rich>
                  <a:bodyPr/>
                  <a:lstStyle/>
                  <a:p>
                    <a:r>
                      <a:rPr lang="en-US" sz="1200" b="0">
                        <a:solidFill>
                          <a:schemeClr val="tx1"/>
                        </a:solidFill>
                        <a:latin typeface="Interstate light" panose="02000506030000020004" pitchFamily="2" charset="0"/>
                        <a:ea typeface="Verdana" panose="020B0604030504040204" pitchFamily="34" charset="0"/>
                      </a:rPr>
                      <a:t>China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AE-44A7-A804-B75E27784859}"/>
                </c:ext>
              </c:extLst>
            </c:dLbl>
            <c:dLbl>
              <c:idx val="2"/>
              <c:layout>
                <c:manualLayout>
                  <c:x val="-6.0490103199926457E-3"/>
                  <c:y val="0"/>
                </c:manualLayout>
              </c:layout>
              <c:tx>
                <c:rich>
                  <a:bodyPr/>
                  <a:lstStyle/>
                  <a:p>
                    <a:r>
                      <a:rPr lang="en-US" sz="1200" b="0">
                        <a:solidFill>
                          <a:schemeClr val="tx1"/>
                        </a:solidFill>
                        <a:latin typeface="Interstate light" panose="02000506030000020004" pitchFamily="2" charset="0"/>
                        <a:ea typeface="Verdana" panose="020B0604030504040204" pitchFamily="34" charset="0"/>
                      </a:rPr>
                      <a:t>China</a:t>
                    </a:r>
                  </a:p>
                </c:rich>
              </c:tx>
              <c:dLblPos val="ctr"/>
              <c:showLegendKey val="0"/>
              <c:showVal val="1"/>
              <c:showCatName val="0"/>
              <c:showSerName val="0"/>
              <c:showPercent val="0"/>
              <c:showBubbleSize val="0"/>
              <c:extLst>
                <c:ext xmlns:c15="http://schemas.microsoft.com/office/drawing/2012/chart" uri="{CE6537A1-D6FC-4f65-9D91-7224C49458BB}">
                  <c15:layout>
                    <c:manualLayout>
                      <c:w val="8.5331372247362924E-2"/>
                      <c:h val="3.87557976485816E-2"/>
                    </c:manualLayout>
                  </c15:layout>
                  <c15:showDataLabelsRange val="0"/>
                </c:ext>
                <c:ext xmlns:c16="http://schemas.microsoft.com/office/drawing/2014/chart" uri="{C3380CC4-5D6E-409C-BE32-E72D297353CC}">
                  <c16:uniqueId val="{00000002-15AE-44A7-A804-B75E27784859}"/>
                </c:ext>
              </c:extLst>
            </c:dLbl>
            <c:dLbl>
              <c:idx val="3"/>
              <c:tx>
                <c:rich>
                  <a:bodyPr/>
                  <a:lstStyle/>
                  <a:p>
                    <a:r>
                      <a:rPr lang="en-US" sz="1200" b="0">
                        <a:solidFill>
                          <a:schemeClr val="tx1"/>
                        </a:solidFill>
                        <a:latin typeface="Interstate light" panose="02000506030000020004" pitchFamily="2" charset="0"/>
                        <a:ea typeface="Verdana" panose="020B0604030504040204" pitchFamily="34" charset="0"/>
                      </a:rPr>
                      <a:t>China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AE-44A7-A804-B75E27784859}"/>
                </c:ext>
              </c:extLst>
            </c:dLbl>
            <c:dLbl>
              <c:idx val="4"/>
              <c:tx>
                <c:rich>
                  <a:bodyPr/>
                  <a:lstStyle/>
                  <a:p>
                    <a:r>
                      <a:rPr lang="en-US" sz="1200" b="0">
                        <a:solidFill>
                          <a:schemeClr val="tx1"/>
                        </a:solidFill>
                        <a:latin typeface="Interstate light" panose="02000506030000020004" pitchFamily="2" charset="0"/>
                        <a:ea typeface="Verdana" panose="020B0604030504040204" pitchFamily="34" charset="0"/>
                      </a:rPr>
                      <a:t>China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5AE-44A7-A804-B75E27784859}"/>
                </c:ext>
              </c:extLst>
            </c:dLbl>
            <c:dLbl>
              <c:idx val="5"/>
              <c:tx>
                <c:rich>
                  <a:bodyPr/>
                  <a:lstStyle/>
                  <a:p>
                    <a:r>
                      <a:rPr lang="en-US" sz="1200" b="0">
                        <a:solidFill>
                          <a:schemeClr val="tx1"/>
                        </a:solidFill>
                        <a:latin typeface="Interstate light" panose="02000506030000020004" pitchFamily="2" charset="0"/>
                        <a:ea typeface="Verdana" panose="020B0604030504040204" pitchFamily="34" charset="0"/>
                      </a:rPr>
                      <a:t>China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AE-44A7-A804-B75E2778485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Interstate light" panose="02000506030000020004" pitchFamily="2" charset="0"/>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'Oil vs. Mineral Dependency'!$N$3:$S$3</c:f>
              <c:strCache>
                <c:ptCount val="6"/>
                <c:pt idx="0">
                  <c:v>Rare Earths</c:v>
                </c:pt>
                <c:pt idx="1">
                  <c:v>Graphite</c:v>
                </c:pt>
                <c:pt idx="2">
                  <c:v>Manganese</c:v>
                </c:pt>
                <c:pt idx="3">
                  <c:v>Cobalt</c:v>
                </c:pt>
                <c:pt idx="4">
                  <c:v>Nickel</c:v>
                </c:pt>
                <c:pt idx="5">
                  <c:v>Lithium</c:v>
                </c:pt>
              </c:strCache>
            </c:strRef>
          </c:cat>
          <c:val>
            <c:numRef>
              <c:f>'Oil vs. Mineral Dependency'!$N$4:$S$4</c:f>
              <c:numCache>
                <c:formatCode>0%</c:formatCode>
                <c:ptCount val="6"/>
                <c:pt idx="0">
                  <c:v>1</c:v>
                </c:pt>
                <c:pt idx="1">
                  <c:v>0.93985082749127691</c:v>
                </c:pt>
                <c:pt idx="2">
                  <c:v>0.92592077057988365</c:v>
                </c:pt>
                <c:pt idx="3">
                  <c:v>0.74699060078051993</c:v>
                </c:pt>
                <c:pt idx="4">
                  <c:v>0.72493308508342269</c:v>
                </c:pt>
                <c:pt idx="5">
                  <c:v>0.58075331909255601</c:v>
                </c:pt>
              </c:numCache>
            </c:numRef>
          </c:val>
          <c:extLst>
            <c:ext xmlns:c16="http://schemas.microsoft.com/office/drawing/2014/chart" uri="{C3380CC4-5D6E-409C-BE32-E72D297353CC}">
              <c16:uniqueId val="{00000006-15AE-44A7-A804-B75E27784859}"/>
            </c:ext>
          </c:extLst>
        </c:ser>
        <c:ser>
          <c:idx val="1"/>
          <c:order val="1"/>
          <c:tx>
            <c:strRef>
              <c:f>'Oil vs. Mineral Dependency'!$M$5</c:f>
              <c:strCache>
                <c:ptCount val="1"/>
                <c:pt idx="0">
                  <c:v>2</c:v>
                </c:pt>
              </c:strCache>
            </c:strRef>
          </c:tx>
          <c:spPr>
            <a:solidFill>
              <a:srgbClr val="CCFF99"/>
            </a:solidFill>
            <a:ln>
              <a:noFill/>
            </a:ln>
            <a:effectLst/>
          </c:spPr>
          <c:invertIfNegative val="0"/>
          <c:dPt>
            <c:idx val="0"/>
            <c:invertIfNegative val="0"/>
            <c:bubble3D val="0"/>
            <c:spPr>
              <a:solidFill>
                <a:srgbClr val="AEFF85"/>
              </a:solidFill>
              <a:ln>
                <a:noFill/>
              </a:ln>
              <a:effectLst/>
            </c:spPr>
            <c:extLst>
              <c:ext xmlns:c16="http://schemas.microsoft.com/office/drawing/2014/chart" uri="{C3380CC4-5D6E-409C-BE32-E72D297353CC}">
                <c16:uniqueId val="{00000008-15AE-44A7-A804-B75E27784859}"/>
              </c:ext>
            </c:extLst>
          </c:dPt>
          <c:dPt>
            <c:idx val="2"/>
            <c:invertIfNegative val="0"/>
            <c:bubble3D val="0"/>
            <c:spPr>
              <a:solidFill>
                <a:srgbClr val="DAB4E4"/>
              </a:solidFill>
              <a:ln>
                <a:noFill/>
              </a:ln>
              <a:effectLst/>
            </c:spPr>
            <c:extLst>
              <c:ext xmlns:c16="http://schemas.microsoft.com/office/drawing/2014/chart" uri="{C3380CC4-5D6E-409C-BE32-E72D297353CC}">
                <c16:uniqueId val="{0000000A-15AE-44A7-A804-B75E27784859}"/>
              </c:ext>
            </c:extLst>
          </c:dPt>
          <c:dPt>
            <c:idx val="3"/>
            <c:invertIfNegative val="0"/>
            <c:bubble3D val="0"/>
            <c:spPr>
              <a:solidFill>
                <a:srgbClr val="8BC5FF"/>
              </a:solidFill>
              <a:ln>
                <a:noFill/>
              </a:ln>
              <a:effectLst/>
            </c:spPr>
            <c:extLst>
              <c:ext xmlns:c16="http://schemas.microsoft.com/office/drawing/2014/chart" uri="{C3380CC4-5D6E-409C-BE32-E72D297353CC}">
                <c16:uniqueId val="{0000000C-15AE-44A7-A804-B75E27784859}"/>
              </c:ext>
            </c:extLst>
          </c:dPt>
          <c:dPt>
            <c:idx val="4"/>
            <c:invertIfNegative val="0"/>
            <c:bubble3D val="0"/>
            <c:spPr>
              <a:solidFill>
                <a:srgbClr val="8BC5FF"/>
              </a:solidFill>
              <a:ln>
                <a:noFill/>
              </a:ln>
              <a:effectLst/>
            </c:spPr>
            <c:extLst>
              <c:ext xmlns:c16="http://schemas.microsoft.com/office/drawing/2014/chart" uri="{C3380CC4-5D6E-409C-BE32-E72D297353CC}">
                <c16:uniqueId val="{0000000E-15AE-44A7-A804-B75E27784859}"/>
              </c:ext>
            </c:extLst>
          </c:dPt>
          <c:dPt>
            <c:idx val="5"/>
            <c:invertIfNegative val="0"/>
            <c:bubble3D val="0"/>
            <c:spPr>
              <a:solidFill>
                <a:srgbClr val="FFCC66"/>
              </a:solidFill>
              <a:ln>
                <a:noFill/>
              </a:ln>
              <a:effectLst/>
            </c:spPr>
            <c:extLst>
              <c:ext xmlns:c16="http://schemas.microsoft.com/office/drawing/2014/chart" uri="{C3380CC4-5D6E-409C-BE32-E72D297353CC}">
                <c16:uniqueId val="{00000010-15AE-44A7-A804-B75E27784859}"/>
              </c:ext>
            </c:extLst>
          </c:dPt>
          <c:dLbls>
            <c:dLbl>
              <c:idx val="1"/>
              <c:tx>
                <c:rich>
                  <a:bodyPr/>
                  <a:lstStyle/>
                  <a:p>
                    <a:r>
                      <a:rPr lang="en-US"/>
                      <a:t>Malaysia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5AE-44A7-A804-B75E27784859}"/>
                </c:ext>
              </c:extLst>
            </c:dLbl>
            <c:dLbl>
              <c:idx val="2"/>
              <c:tx>
                <c:rich>
                  <a:bodyPr rot="0" spcFirstLastPara="1" vertOverflow="ellipsis" vert="horz" wrap="square" anchor="ctr" anchorCtr="1"/>
                  <a:lstStyle/>
                  <a:p>
                    <a:pPr>
                      <a:defRPr sz="1050" b="0" i="0" u="none" strike="noStrike" kern="1200" baseline="0">
                        <a:solidFill>
                          <a:schemeClr val="tx1"/>
                        </a:solidFill>
                        <a:latin typeface="Interstate light" panose="02000506030000020004" pitchFamily="2" charset="0"/>
                        <a:ea typeface="+mn-ea"/>
                        <a:cs typeface="+mn-cs"/>
                      </a:defRPr>
                    </a:pPr>
                    <a:r>
                      <a:rPr lang="en-US" sz="1050"/>
                      <a:t>South Africa</a:t>
                    </a:r>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Interstate light" panose="02000506030000020004" pitchFamily="2" charset="0"/>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5AE-44A7-A804-B75E27784859}"/>
                </c:ext>
              </c:extLst>
            </c:dLbl>
            <c:dLbl>
              <c:idx val="3"/>
              <c:tx>
                <c:rich>
                  <a:bodyPr/>
                  <a:lstStyle/>
                  <a:p>
                    <a:r>
                      <a:rPr lang="en-US" sz="1200" b="0">
                        <a:latin typeface="Interstate light" panose="02000506030000020004" pitchFamily="2" charset="0"/>
                      </a:rPr>
                      <a:t>Finland</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5AE-44A7-A804-B75E27784859}"/>
                </c:ext>
              </c:extLst>
            </c:dLbl>
            <c:dLbl>
              <c:idx val="5"/>
              <c:tx>
                <c:rich>
                  <a:bodyPr/>
                  <a:lstStyle/>
                  <a:p>
                    <a:r>
                      <a:rPr lang="en-US"/>
                      <a:t>Chile</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5AE-44A7-A804-B75E2778485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Interstate light" panose="02000506030000020004" pitchFamily="2" charset="0"/>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'Oil vs. Mineral Dependency'!$N$3:$S$3</c:f>
              <c:strCache>
                <c:ptCount val="6"/>
                <c:pt idx="0">
                  <c:v>Rare Earths</c:v>
                </c:pt>
                <c:pt idx="1">
                  <c:v>Graphite</c:v>
                </c:pt>
                <c:pt idx="2">
                  <c:v>Manganese</c:v>
                </c:pt>
                <c:pt idx="3">
                  <c:v>Cobalt</c:v>
                </c:pt>
                <c:pt idx="4">
                  <c:v>Nickel</c:v>
                </c:pt>
                <c:pt idx="5">
                  <c:v>Lithium</c:v>
                </c:pt>
              </c:strCache>
            </c:strRef>
          </c:cat>
          <c:val>
            <c:numRef>
              <c:f>'Oil vs. Mineral Dependency'!$N$5:$S$5</c:f>
              <c:numCache>
                <c:formatCode>General</c:formatCode>
                <c:ptCount val="6"/>
                <c:pt idx="1">
                  <c:v>4.9921572393482508E-2</c:v>
                </c:pt>
                <c:pt idx="2" formatCode="0%">
                  <c:v>6.235906572756883E-2</c:v>
                </c:pt>
                <c:pt idx="3" formatCode="0%">
                  <c:v>8.986973011597868E-2</c:v>
                </c:pt>
                <c:pt idx="4" formatCode="0%">
                  <c:v>5.1923695756255189E-2</c:v>
                </c:pt>
                <c:pt idx="5" formatCode="0%">
                  <c:v>0.31852472757753564</c:v>
                </c:pt>
              </c:numCache>
            </c:numRef>
          </c:val>
          <c:extLst>
            <c:ext xmlns:c16="http://schemas.microsoft.com/office/drawing/2014/chart" uri="{C3380CC4-5D6E-409C-BE32-E72D297353CC}">
              <c16:uniqueId val="{00000012-15AE-44A7-A804-B75E27784859}"/>
            </c:ext>
          </c:extLst>
        </c:ser>
        <c:ser>
          <c:idx val="2"/>
          <c:order val="2"/>
          <c:tx>
            <c:strRef>
              <c:f>'Oil vs. Mineral Dependency'!$M$6</c:f>
              <c:strCache>
                <c:ptCount val="1"/>
                <c:pt idx="0">
                  <c:v>3</c:v>
                </c:pt>
              </c:strCache>
            </c:strRef>
          </c:tx>
          <c:spPr>
            <a:solidFill>
              <a:schemeClr val="accent3"/>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14-15AE-44A7-A804-B75E27784859}"/>
              </c:ext>
            </c:extLst>
          </c:dPt>
          <c:dPt>
            <c:idx val="1"/>
            <c:invertIfNegative val="0"/>
            <c:bubble3D val="0"/>
            <c:spPr>
              <a:solidFill>
                <a:srgbClr val="0099CC"/>
              </a:solidFill>
              <a:ln>
                <a:noFill/>
              </a:ln>
              <a:effectLst/>
            </c:spPr>
            <c:extLst>
              <c:ext xmlns:c16="http://schemas.microsoft.com/office/drawing/2014/chart" uri="{C3380CC4-5D6E-409C-BE32-E72D297353CC}">
                <c16:uniqueId val="{00000016-15AE-44A7-A804-B75E27784859}"/>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18-15AE-44A7-A804-B75E27784859}"/>
              </c:ext>
            </c:extLst>
          </c:dPt>
          <c:dPt>
            <c:idx val="3"/>
            <c:invertIfNegative val="0"/>
            <c:bubble3D val="0"/>
            <c:spPr>
              <a:solidFill>
                <a:srgbClr val="81E7FF"/>
              </a:solidFill>
              <a:ln>
                <a:noFill/>
              </a:ln>
              <a:effectLst/>
            </c:spPr>
            <c:extLst>
              <c:ext xmlns:c16="http://schemas.microsoft.com/office/drawing/2014/chart" uri="{C3380CC4-5D6E-409C-BE32-E72D297353CC}">
                <c16:uniqueId val="{0000001A-15AE-44A7-A804-B75E27784859}"/>
              </c:ext>
            </c:extLst>
          </c:dPt>
          <c:dPt>
            <c:idx val="4"/>
            <c:invertIfNegative val="0"/>
            <c:bubble3D val="0"/>
            <c:spPr>
              <a:solidFill>
                <a:srgbClr val="99FF66"/>
              </a:solidFill>
              <a:ln>
                <a:noFill/>
              </a:ln>
              <a:effectLst/>
            </c:spPr>
            <c:extLst>
              <c:ext xmlns:c16="http://schemas.microsoft.com/office/drawing/2014/chart" uri="{C3380CC4-5D6E-409C-BE32-E72D297353CC}">
                <c16:uniqueId val="{0000001C-15AE-44A7-A804-B75E27784859}"/>
              </c:ext>
            </c:extLst>
          </c:dPt>
          <c:dPt>
            <c:idx val="5"/>
            <c:invertIfNegative val="0"/>
            <c:bubble3D val="0"/>
            <c:spPr>
              <a:solidFill>
                <a:srgbClr val="FFDB93"/>
              </a:solidFill>
              <a:ln>
                <a:noFill/>
              </a:ln>
              <a:effectLst/>
            </c:spPr>
            <c:extLst>
              <c:ext xmlns:c16="http://schemas.microsoft.com/office/drawing/2014/chart" uri="{C3380CC4-5D6E-409C-BE32-E72D297353CC}">
                <c16:uniqueId val="{0000001E-15AE-44A7-A804-B75E27784859}"/>
              </c:ext>
            </c:extLst>
          </c:dPt>
          <c:dLbls>
            <c:delete val="1"/>
          </c:dLbls>
          <c:cat>
            <c:strRef>
              <c:f>'Oil vs. Mineral Dependency'!$N$3:$S$3</c:f>
              <c:strCache>
                <c:ptCount val="6"/>
                <c:pt idx="0">
                  <c:v>Rare Earths</c:v>
                </c:pt>
                <c:pt idx="1">
                  <c:v>Graphite</c:v>
                </c:pt>
                <c:pt idx="2">
                  <c:v>Manganese</c:v>
                </c:pt>
                <c:pt idx="3">
                  <c:v>Cobalt</c:v>
                </c:pt>
                <c:pt idx="4">
                  <c:v>Nickel</c:v>
                </c:pt>
                <c:pt idx="5">
                  <c:v>Lithium</c:v>
                </c:pt>
              </c:strCache>
            </c:strRef>
          </c:cat>
          <c:val>
            <c:numRef>
              <c:f>'Oil vs. Mineral Dependency'!$N$6:$S$6</c:f>
              <c:numCache>
                <c:formatCode>0%</c:formatCode>
                <c:ptCount val="6"/>
                <c:pt idx="1">
                  <c:v>8.9471493965875993E-3</c:v>
                </c:pt>
                <c:pt idx="2">
                  <c:v>9.047632304223157E-3</c:v>
                </c:pt>
                <c:pt idx="3">
                  <c:v>3.5453196284285164E-2</c:v>
                </c:pt>
                <c:pt idx="4">
                  <c:v>4.3438178153890609E-2</c:v>
                </c:pt>
                <c:pt idx="5">
                  <c:v>5.6782846172565772E-2</c:v>
                </c:pt>
              </c:numCache>
            </c:numRef>
          </c:val>
          <c:extLst>
            <c:ext xmlns:c16="http://schemas.microsoft.com/office/drawing/2014/chart" uri="{C3380CC4-5D6E-409C-BE32-E72D297353CC}">
              <c16:uniqueId val="{0000001F-15AE-44A7-A804-B75E27784859}"/>
            </c:ext>
          </c:extLst>
        </c:ser>
        <c:ser>
          <c:idx val="3"/>
          <c:order val="3"/>
          <c:tx>
            <c:strRef>
              <c:f>'Oil vs. Mineral Dependency'!$M$7</c:f>
              <c:strCache>
                <c:ptCount val="1"/>
                <c:pt idx="0">
                  <c:v>Other</c:v>
                </c:pt>
              </c:strCache>
            </c:strRef>
          </c:tx>
          <c:spPr>
            <a:solidFill>
              <a:schemeClr val="bg1">
                <a:lumMod val="85000"/>
              </a:schemeClr>
            </a:solidFill>
            <a:ln>
              <a:noFill/>
            </a:ln>
            <a:effectLst/>
          </c:spPr>
          <c:invertIfNegative val="0"/>
          <c:dLbls>
            <c:dLbl>
              <c:idx val="3"/>
              <c:layout>
                <c:manualLayout>
                  <c:x val="-2.0163367733309558E-3"/>
                  <c:y val="2.2831050228310501E-3"/>
                </c:manualLayout>
              </c:layout>
              <c:tx>
                <c:rich>
                  <a:bodyPr/>
                  <a:lstStyle/>
                  <a:p>
                    <a:r>
                      <a:rPr lang="en-US"/>
                      <a:t> Other</a:t>
                    </a:r>
                  </a:p>
                  <a:p>
                    <a:r>
                      <a:rPr lang="en-US"/>
                      <a:t>countries</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15AE-44A7-A804-B75E27784859}"/>
                </c:ext>
              </c:extLst>
            </c:dLbl>
            <c:dLbl>
              <c:idx val="5"/>
              <c:layout>
                <c:manualLayout>
                  <c:x val="1.6946754896481856E-3"/>
                  <c:y val="4.6546219393808652E-2"/>
                </c:manualLayout>
              </c:layout>
              <c:tx>
                <c:rich>
                  <a:bodyPr/>
                  <a:lstStyle/>
                  <a:p>
                    <a:r>
                      <a:rPr lang="en-US"/>
                      <a:t>Argentina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15AE-44A7-A804-B75E2778485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Interstate light" panose="02000506030000020004" pitchFamily="2" charset="0"/>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'Oil vs. Mineral Dependency'!$N$3:$S$3</c:f>
              <c:strCache>
                <c:ptCount val="6"/>
                <c:pt idx="0">
                  <c:v>Rare Earths</c:v>
                </c:pt>
                <c:pt idx="1">
                  <c:v>Graphite</c:v>
                </c:pt>
                <c:pt idx="2">
                  <c:v>Manganese</c:v>
                </c:pt>
                <c:pt idx="3">
                  <c:v>Cobalt</c:v>
                </c:pt>
                <c:pt idx="4">
                  <c:v>Nickel</c:v>
                </c:pt>
                <c:pt idx="5">
                  <c:v>Lithium</c:v>
                </c:pt>
              </c:strCache>
            </c:strRef>
          </c:cat>
          <c:val>
            <c:numRef>
              <c:f>'Oil vs. Mineral Dependency'!$N$7:$S$7</c:f>
              <c:numCache>
                <c:formatCode>0%</c:formatCode>
                <c:ptCount val="6"/>
                <c:pt idx="1">
                  <c:v>1.2804507186530145E-3</c:v>
                </c:pt>
                <c:pt idx="2">
                  <c:v>2.6725313883243507E-3</c:v>
                </c:pt>
                <c:pt idx="3">
                  <c:v>0.1276864728192163</c:v>
                </c:pt>
                <c:pt idx="4">
                  <c:v>0.17970504100643148</c:v>
                </c:pt>
                <c:pt idx="5">
                  <c:v>4.3939107157342616E-2</c:v>
                </c:pt>
              </c:numCache>
            </c:numRef>
          </c:val>
          <c:extLst>
            <c:ext xmlns:c16="http://schemas.microsoft.com/office/drawing/2014/chart" uri="{C3380CC4-5D6E-409C-BE32-E72D297353CC}">
              <c16:uniqueId val="{00000022-15AE-44A7-A804-B75E27784859}"/>
            </c:ext>
          </c:extLst>
        </c:ser>
        <c:dLbls>
          <c:dLblPos val="ctr"/>
          <c:showLegendKey val="0"/>
          <c:showVal val="1"/>
          <c:showCatName val="0"/>
          <c:showSerName val="0"/>
          <c:showPercent val="0"/>
          <c:showBubbleSize val="0"/>
        </c:dLbls>
        <c:gapWidth val="28"/>
        <c:overlap val="100"/>
        <c:axId val="1304256688"/>
        <c:axId val="1304257168"/>
      </c:barChart>
      <c:catAx>
        <c:axId val="130425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Interstate light" panose="02000506030000020004" pitchFamily="2" charset="0"/>
                <a:ea typeface="+mn-ea"/>
                <a:cs typeface="+mn-cs"/>
              </a:defRPr>
            </a:pPr>
            <a:endParaRPr lang="de-DE"/>
          </a:p>
        </c:txPr>
        <c:crossAx val="1304257168"/>
        <c:crosses val="autoZero"/>
        <c:auto val="1"/>
        <c:lblAlgn val="ctr"/>
        <c:lblOffset val="100"/>
        <c:noMultiLvlLbl val="0"/>
      </c:catAx>
      <c:valAx>
        <c:axId val="1304257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w Modelica" panose="00000600000000000000" pitchFamily="50" charset="0"/>
                <a:ea typeface="+mn-ea"/>
                <a:cs typeface="+mn-cs"/>
              </a:defRPr>
            </a:pPr>
            <a:endParaRPr lang="de-DE"/>
          </a:p>
        </c:txPr>
        <c:crossAx val="1304256688"/>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chemeClr val="tx1"/>
          </a:solidFill>
          <a:latin typeface="Interstate light" panose="02000506030000020004" pitchFamily="2" charset="0"/>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08531844207245"/>
          <c:y val="0.16741455073154984"/>
          <c:w val="0.70526562926011571"/>
          <c:h val="0.77656453919296264"/>
        </c:manualLayout>
      </c:layout>
      <c:barChart>
        <c:barDir val="col"/>
        <c:grouping val="percentStacked"/>
        <c:varyColors val="0"/>
        <c:ser>
          <c:idx val="0"/>
          <c:order val="0"/>
          <c:tx>
            <c:strRef>
              <c:f>'Oil vs. Mineral Dependency'!$W$4</c:f>
              <c:strCache>
                <c:ptCount val="1"/>
                <c:pt idx="0">
                  <c:v>OPEC</c:v>
                </c:pt>
              </c:strCache>
            </c:strRef>
          </c:tx>
          <c:spPr>
            <a:solidFill>
              <a:srgbClr val="B17ED8"/>
            </a:solidFill>
            <a:ln>
              <a:noFill/>
            </a:ln>
            <a:effectLst/>
          </c:spPr>
          <c:invertIfNegative val="0"/>
          <c:dLbls>
            <c:delete val="1"/>
          </c:dLbls>
          <c:cat>
            <c:strRef>
              <c:f>'Oil vs. Mineral Dependency'!$X$3</c:f>
              <c:strCache>
                <c:ptCount val="1"/>
                <c:pt idx="0">
                  <c:v>Oil</c:v>
                </c:pt>
              </c:strCache>
              <c:extLst/>
            </c:strRef>
          </c:cat>
          <c:val>
            <c:numRef>
              <c:f>'Oil vs. Mineral Dependency'!$X$4</c:f>
              <c:numCache>
                <c:formatCode>0%</c:formatCode>
                <c:ptCount val="1"/>
                <c:pt idx="0">
                  <c:v>0.34074096412443394</c:v>
                </c:pt>
              </c:numCache>
              <c:extLst/>
            </c:numRef>
          </c:val>
          <c:extLst>
            <c:ext xmlns:c16="http://schemas.microsoft.com/office/drawing/2014/chart" uri="{C3380CC4-5D6E-409C-BE32-E72D297353CC}">
              <c16:uniqueId val="{00000000-3C95-4CF7-A9C5-307CE0AD231D}"/>
            </c:ext>
          </c:extLst>
        </c:ser>
        <c:ser>
          <c:idx val="1"/>
          <c:order val="1"/>
          <c:tx>
            <c:strRef>
              <c:f>'Oil vs. Mineral Dependency'!$W$5</c:f>
              <c:strCache>
                <c:ptCount val="1"/>
                <c:pt idx="0">
                  <c:v>OPEC+</c:v>
                </c:pt>
              </c:strCache>
            </c:strRef>
          </c:tx>
          <c:spPr>
            <a:solidFill>
              <a:srgbClr val="CFAFE7"/>
            </a:solidFill>
            <a:ln>
              <a:noFill/>
            </a:ln>
            <a:effectLst/>
          </c:spPr>
          <c:invertIfNegative val="0"/>
          <c:dLbls>
            <c:delete val="1"/>
          </c:dLbls>
          <c:cat>
            <c:strRef>
              <c:f>'Oil vs. Mineral Dependency'!$X$3</c:f>
              <c:strCache>
                <c:ptCount val="1"/>
                <c:pt idx="0">
                  <c:v>Oil</c:v>
                </c:pt>
              </c:strCache>
              <c:extLst/>
            </c:strRef>
          </c:cat>
          <c:val>
            <c:numRef>
              <c:f>'Oil vs. Mineral Dependency'!$X$5</c:f>
              <c:numCache>
                <c:formatCode>0%</c:formatCode>
                <c:ptCount val="1"/>
                <c:pt idx="0">
                  <c:v>0.17550518325864861</c:v>
                </c:pt>
              </c:numCache>
              <c:extLst/>
            </c:numRef>
          </c:val>
          <c:extLst>
            <c:ext xmlns:c16="http://schemas.microsoft.com/office/drawing/2014/chart" uri="{C3380CC4-5D6E-409C-BE32-E72D297353CC}">
              <c16:uniqueId val="{00000001-3C95-4CF7-A9C5-307CE0AD231D}"/>
            </c:ext>
          </c:extLst>
        </c:ser>
        <c:ser>
          <c:idx val="2"/>
          <c:order val="2"/>
          <c:tx>
            <c:strRef>
              <c:f>'Oil vs. Mineral Dependency'!$W$6</c:f>
              <c:strCache>
                <c:ptCount val="1"/>
                <c:pt idx="0">
                  <c:v>USA</c:v>
                </c:pt>
              </c:strCache>
            </c:strRef>
          </c:tx>
          <c:spPr>
            <a:solidFill>
              <a:srgbClr val="0070C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8723-194B-95AC-1F52F536C7FA}"/>
              </c:ext>
            </c:extLst>
          </c:dPt>
          <c:dLbls>
            <c:delete val="1"/>
          </c:dLbls>
          <c:cat>
            <c:strRef>
              <c:f>'Oil vs. Mineral Dependency'!$X$3</c:f>
              <c:strCache>
                <c:ptCount val="1"/>
                <c:pt idx="0">
                  <c:v>Oil</c:v>
                </c:pt>
              </c:strCache>
              <c:extLst/>
            </c:strRef>
          </c:cat>
          <c:val>
            <c:numRef>
              <c:f>'Oil vs. Mineral Dependency'!$X$6</c:f>
              <c:numCache>
                <c:formatCode>0%</c:formatCode>
                <c:ptCount val="1"/>
                <c:pt idx="0">
                  <c:v>0.20233583160893084</c:v>
                </c:pt>
              </c:numCache>
              <c:extLst/>
            </c:numRef>
          </c:val>
          <c:extLst>
            <c:ext xmlns:c16="http://schemas.microsoft.com/office/drawing/2014/chart" uri="{C3380CC4-5D6E-409C-BE32-E72D297353CC}">
              <c16:uniqueId val="{00000002-3C95-4CF7-A9C5-307CE0AD231D}"/>
            </c:ext>
          </c:extLst>
        </c:ser>
        <c:ser>
          <c:idx val="3"/>
          <c:order val="3"/>
          <c:tx>
            <c:strRef>
              <c:f>'Oil vs. Mineral Dependency'!$W$7</c:f>
              <c:strCache>
                <c:ptCount val="1"/>
                <c:pt idx="0">
                  <c:v>Canada</c:v>
                </c:pt>
              </c:strCache>
            </c:strRef>
          </c:tx>
          <c:spPr>
            <a:solidFill>
              <a:srgbClr val="66CCFF"/>
            </a:solidFill>
            <a:ln>
              <a:noFill/>
            </a:ln>
            <a:effectLst/>
          </c:spPr>
          <c:invertIfNegative val="0"/>
          <c:dLbls>
            <c:delete val="1"/>
          </c:dLbls>
          <c:cat>
            <c:strRef>
              <c:f>'Oil vs. Mineral Dependency'!$X$3</c:f>
              <c:strCache>
                <c:ptCount val="1"/>
                <c:pt idx="0">
                  <c:v>Oil</c:v>
                </c:pt>
              </c:strCache>
              <c:extLst/>
            </c:strRef>
          </c:cat>
          <c:val>
            <c:numRef>
              <c:f>'Oil vs. Mineral Dependency'!$X$7</c:f>
              <c:numCache>
                <c:formatCode>0%</c:formatCode>
                <c:ptCount val="1"/>
                <c:pt idx="0">
                  <c:v>5.6926928150484744E-2</c:v>
                </c:pt>
              </c:numCache>
              <c:extLst/>
            </c:numRef>
          </c:val>
          <c:extLst>
            <c:ext xmlns:c16="http://schemas.microsoft.com/office/drawing/2014/chart" uri="{C3380CC4-5D6E-409C-BE32-E72D297353CC}">
              <c16:uniqueId val="{00000003-3C95-4CF7-A9C5-307CE0AD231D}"/>
            </c:ext>
          </c:extLst>
        </c:ser>
        <c:ser>
          <c:idx val="4"/>
          <c:order val="4"/>
          <c:tx>
            <c:strRef>
              <c:f>'Oil vs. Mineral Dependency'!$W$8</c:f>
              <c:strCache>
                <c:ptCount val="1"/>
                <c:pt idx="0">
                  <c:v>China</c:v>
                </c:pt>
              </c:strCache>
            </c:strRef>
          </c:tx>
          <c:spPr>
            <a:solidFill>
              <a:srgbClr val="FF0000"/>
            </a:solidFill>
            <a:ln>
              <a:noFill/>
            </a:ln>
            <a:effectLst/>
          </c:spPr>
          <c:invertIfNegative val="0"/>
          <c:dLbls>
            <c:delete val="1"/>
          </c:dLbls>
          <c:cat>
            <c:strRef>
              <c:f>'Oil vs. Mineral Dependency'!$X$3</c:f>
              <c:strCache>
                <c:ptCount val="1"/>
                <c:pt idx="0">
                  <c:v>Oil</c:v>
                </c:pt>
              </c:strCache>
              <c:extLst/>
            </c:strRef>
          </c:cat>
          <c:val>
            <c:numRef>
              <c:f>'Oil vs. Mineral Dependency'!$X$8</c:f>
              <c:numCache>
                <c:formatCode>0%</c:formatCode>
                <c:ptCount val="1"/>
                <c:pt idx="0">
                  <c:v>5.124562471840468E-2</c:v>
                </c:pt>
              </c:numCache>
              <c:extLst/>
            </c:numRef>
          </c:val>
          <c:extLst>
            <c:ext xmlns:c16="http://schemas.microsoft.com/office/drawing/2014/chart" uri="{C3380CC4-5D6E-409C-BE32-E72D297353CC}">
              <c16:uniqueId val="{00000004-3C95-4CF7-A9C5-307CE0AD231D}"/>
            </c:ext>
          </c:extLst>
        </c:ser>
        <c:ser>
          <c:idx val="5"/>
          <c:order val="5"/>
          <c:tx>
            <c:strRef>
              <c:f>'Oil vs. Mineral Dependency'!$W$9</c:f>
              <c:strCache>
                <c:ptCount val="1"/>
                <c:pt idx="0">
                  <c:v>Other</c:v>
                </c:pt>
              </c:strCache>
            </c:strRef>
          </c:tx>
          <c:spPr>
            <a:solidFill>
              <a:schemeClr val="bg1">
                <a:lumMod val="85000"/>
              </a:schemeClr>
            </a:solidFill>
            <a:ln>
              <a:noFill/>
            </a:ln>
            <a:effectLst/>
          </c:spPr>
          <c:invertIfNegative val="0"/>
          <c:dLbls>
            <c:delete val="1"/>
          </c:dLbls>
          <c:cat>
            <c:strRef>
              <c:f>'Oil vs. Mineral Dependency'!$X$3</c:f>
              <c:strCache>
                <c:ptCount val="1"/>
                <c:pt idx="0">
                  <c:v>Oil</c:v>
                </c:pt>
              </c:strCache>
              <c:extLst/>
            </c:strRef>
          </c:cat>
          <c:val>
            <c:numRef>
              <c:f>'Oil vs. Mineral Dependency'!$X$9</c:f>
              <c:numCache>
                <c:formatCode>0%</c:formatCode>
                <c:ptCount val="1"/>
                <c:pt idx="0">
                  <c:v>0.17324546813909714</c:v>
                </c:pt>
              </c:numCache>
              <c:extLst/>
            </c:numRef>
          </c:val>
          <c:extLst>
            <c:ext xmlns:c16="http://schemas.microsoft.com/office/drawing/2014/chart" uri="{C3380CC4-5D6E-409C-BE32-E72D297353CC}">
              <c16:uniqueId val="{00000005-3C95-4CF7-A9C5-307CE0AD231D}"/>
            </c:ext>
          </c:extLst>
        </c:ser>
        <c:dLbls>
          <c:dLblPos val="ctr"/>
          <c:showLegendKey val="0"/>
          <c:showVal val="1"/>
          <c:showCatName val="0"/>
          <c:showSerName val="0"/>
          <c:showPercent val="0"/>
          <c:showBubbleSize val="0"/>
        </c:dLbls>
        <c:gapWidth val="44"/>
        <c:overlap val="100"/>
        <c:axId val="1161966656"/>
        <c:axId val="1161984896"/>
      </c:barChart>
      <c:catAx>
        <c:axId val="116196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Interstate light" panose="02000506030000020004" pitchFamily="2" charset="0"/>
                <a:ea typeface="+mn-ea"/>
                <a:cs typeface="+mn-cs"/>
              </a:defRPr>
            </a:pPr>
            <a:endParaRPr lang="de-DE"/>
          </a:p>
        </c:txPr>
        <c:crossAx val="1161984896"/>
        <c:crosses val="autoZero"/>
        <c:auto val="1"/>
        <c:lblAlgn val="ctr"/>
        <c:lblOffset val="100"/>
        <c:noMultiLvlLbl val="0"/>
      </c:catAx>
      <c:valAx>
        <c:axId val="116198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w Modelica" panose="00000600000000000000" pitchFamily="50" charset="0"/>
                <a:ea typeface="+mn-ea"/>
                <a:cs typeface="+mn-cs"/>
              </a:defRPr>
            </a:pPr>
            <a:endParaRPr lang="de-DE"/>
          </a:p>
        </c:txPr>
        <c:crossAx val="1161966656"/>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Interstate light" panose="02000506030000020004" pitchFamily="2"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0.61286</cdr:x>
      <cdr:y>0.15348</cdr:y>
    </cdr:from>
    <cdr:to>
      <cdr:x>0.75513</cdr:x>
      <cdr:y>0.2431</cdr:y>
    </cdr:to>
    <cdr:sp macro="" textlink="">
      <cdr:nvSpPr>
        <cdr:cNvPr id="2" name="TextBox 1">
          <a:extLst xmlns:a="http://schemas.openxmlformats.org/drawingml/2006/main">
            <a:ext uri="{FF2B5EF4-FFF2-40B4-BE49-F238E27FC236}">
              <a16:creationId xmlns:a16="http://schemas.microsoft.com/office/drawing/2014/main" id="{7BF4DF78-53F2-8923-7E6B-78833901C379}"/>
            </a:ext>
          </a:extLst>
        </cdr:cNvPr>
        <cdr:cNvSpPr txBox="1"/>
      </cdr:nvSpPr>
      <cdr:spPr>
        <a:xfrm xmlns:a="http://schemas.openxmlformats.org/drawingml/2006/main">
          <a:off x="3860151" y="853746"/>
          <a:ext cx="896095" cy="498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0" dirty="0">
              <a:solidFill>
                <a:schemeClr val="tx1"/>
              </a:solidFill>
              <a:latin typeface="Interstate light" panose="02000506030000020004" pitchFamily="2" charset="0"/>
            </a:rPr>
            <a:t>Other countries</a:t>
          </a:r>
        </a:p>
      </cdr:txBody>
    </cdr:sp>
  </cdr:relSizeAnchor>
  <cdr:relSizeAnchor xmlns:cdr="http://schemas.openxmlformats.org/drawingml/2006/chartDrawing">
    <cdr:from>
      <cdr:x>0.48533</cdr:x>
      <cdr:y>0.21006</cdr:y>
    </cdr:from>
    <cdr:to>
      <cdr:x>0.6032</cdr:x>
      <cdr:y>0.2525</cdr:y>
    </cdr:to>
    <cdr:sp macro="" textlink="">
      <cdr:nvSpPr>
        <cdr:cNvPr id="3" name="TextBox 1">
          <a:extLst xmlns:a="http://schemas.openxmlformats.org/drawingml/2006/main">
            <a:ext uri="{FF2B5EF4-FFF2-40B4-BE49-F238E27FC236}">
              <a16:creationId xmlns:a16="http://schemas.microsoft.com/office/drawing/2014/main" id="{CAD2AE61-208F-3B87-90CB-1F73CF2FEA61}"/>
            </a:ext>
          </a:extLst>
        </cdr:cNvPr>
        <cdr:cNvSpPr txBox="1"/>
      </cdr:nvSpPr>
      <cdr:spPr>
        <a:xfrm xmlns:a="http://schemas.openxmlformats.org/drawingml/2006/main">
          <a:off x="3056876" y="1168480"/>
          <a:ext cx="742410" cy="2360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solidFill>
              <a:latin typeface="Interstate light" panose="02000506030000020004" pitchFamily="2" charset="0"/>
            </a:rPr>
            <a:t>Canada</a:t>
          </a:r>
        </a:p>
      </cdr:txBody>
    </cdr:sp>
  </cdr:relSizeAnchor>
  <cdr:relSizeAnchor xmlns:cdr="http://schemas.openxmlformats.org/drawingml/2006/chartDrawing">
    <cdr:from>
      <cdr:x>0.62762</cdr:x>
      <cdr:y>0.29499</cdr:y>
    </cdr:from>
    <cdr:to>
      <cdr:x>0.74549</cdr:x>
      <cdr:y>0.33743</cdr:y>
    </cdr:to>
    <cdr:sp macro="" textlink="">
      <cdr:nvSpPr>
        <cdr:cNvPr id="4" name="TextBox 1">
          <a:extLst xmlns:a="http://schemas.openxmlformats.org/drawingml/2006/main">
            <a:ext uri="{FF2B5EF4-FFF2-40B4-BE49-F238E27FC236}">
              <a16:creationId xmlns:a16="http://schemas.microsoft.com/office/drawing/2014/main" id="{69D44479-2D22-E4BA-1E13-84295F31B972}"/>
            </a:ext>
          </a:extLst>
        </cdr:cNvPr>
        <cdr:cNvSpPr txBox="1"/>
      </cdr:nvSpPr>
      <cdr:spPr>
        <a:xfrm xmlns:a="http://schemas.openxmlformats.org/drawingml/2006/main">
          <a:off x="3021807" y="1178196"/>
          <a:ext cx="567497" cy="1695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solidFill>
              <a:latin typeface="Interstate light" panose="02000506030000020004" pitchFamily="2" charset="0"/>
            </a:rPr>
            <a:t>Finland</a:t>
          </a:r>
        </a:p>
      </cdr:txBody>
    </cdr:sp>
  </cdr:relSizeAnchor>
  <cdr:relSizeAnchor xmlns:cdr="http://schemas.openxmlformats.org/drawingml/2006/chartDrawing">
    <cdr:from>
      <cdr:x>0.6049</cdr:x>
      <cdr:y>0.25656</cdr:y>
    </cdr:from>
    <cdr:to>
      <cdr:x>0.76643</cdr:x>
      <cdr:y>0.29766</cdr:y>
    </cdr:to>
    <cdr:sp macro="" textlink="">
      <cdr:nvSpPr>
        <cdr:cNvPr id="5" name="TextBox 1">
          <a:extLst xmlns:a="http://schemas.openxmlformats.org/drawingml/2006/main">
            <a:ext uri="{FF2B5EF4-FFF2-40B4-BE49-F238E27FC236}">
              <a16:creationId xmlns:a16="http://schemas.microsoft.com/office/drawing/2014/main" id="{88AA2F0C-3E48-2302-54F8-1C02DB03A94A}"/>
            </a:ext>
          </a:extLst>
        </cdr:cNvPr>
        <cdr:cNvSpPr txBox="1"/>
      </cdr:nvSpPr>
      <cdr:spPr>
        <a:xfrm xmlns:a="http://schemas.openxmlformats.org/drawingml/2006/main">
          <a:off x="3810000" y="1427144"/>
          <a:ext cx="1017377" cy="228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dirty="0">
              <a:solidFill>
                <a:schemeClr val="tx1"/>
              </a:solidFill>
              <a:latin typeface="Interstate light" panose="02000506030000020004" pitchFamily="2" charset="0"/>
            </a:rPr>
            <a:t>Indonesia</a:t>
          </a:r>
        </a:p>
      </cdr:txBody>
    </cdr:sp>
  </cdr:relSizeAnchor>
  <cdr:relSizeAnchor xmlns:cdr="http://schemas.openxmlformats.org/drawingml/2006/chartDrawing">
    <cdr:from>
      <cdr:x>0.02675</cdr:x>
      <cdr:y>0.01798</cdr:y>
    </cdr:from>
    <cdr:to>
      <cdr:x>0.9758</cdr:x>
      <cdr:y>0.0909</cdr:y>
    </cdr:to>
    <cdr:sp macro="" textlink="">
      <cdr:nvSpPr>
        <cdr:cNvPr id="7" name="TextBox 6">
          <a:extLst xmlns:a="http://schemas.openxmlformats.org/drawingml/2006/main">
            <a:ext uri="{FF2B5EF4-FFF2-40B4-BE49-F238E27FC236}">
              <a16:creationId xmlns:a16="http://schemas.microsoft.com/office/drawing/2014/main" id="{F9DAEDE4-02B8-A914-C817-9A61B139A495}"/>
            </a:ext>
          </a:extLst>
        </cdr:cNvPr>
        <cdr:cNvSpPr txBox="1"/>
      </cdr:nvSpPr>
      <cdr:spPr>
        <a:xfrm xmlns:a="http://schemas.openxmlformats.org/drawingml/2006/main">
          <a:off x="168486" y="100016"/>
          <a:ext cx="5977665" cy="405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b="1" dirty="0">
            <a:solidFill>
              <a:srgbClr val="002060"/>
            </a:solidFill>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DDBCFA3-D188-440F-A961-CFB5EECF784C}" type="datetimeFigureOut">
              <a:rPr lang="en-GB" smtClean="0"/>
              <a:t>30/10/2023</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5C304C4-07CB-42EA-8D6B-478788B76492}" type="slidenum">
              <a:rPr lang="en-GB" smtClean="0"/>
              <a:t>‹Nr.›</a:t>
            </a:fld>
            <a:endParaRPr lang="en-GB"/>
          </a:p>
        </p:txBody>
      </p:sp>
    </p:spTree>
    <p:extLst>
      <p:ext uri="{BB962C8B-B14F-4D97-AF65-F5344CB8AC3E}">
        <p14:creationId xmlns:p14="http://schemas.microsoft.com/office/powerpoint/2010/main" val="138709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C304C4-07CB-42EA-8D6B-478788B76492}" type="slidenum">
              <a:rPr lang="en-GB" smtClean="0"/>
              <a:t>1</a:t>
            </a:fld>
            <a:endParaRPr lang="en-GB"/>
          </a:p>
        </p:txBody>
      </p:sp>
    </p:spTree>
    <p:extLst>
      <p:ext uri="{BB962C8B-B14F-4D97-AF65-F5344CB8AC3E}">
        <p14:creationId xmlns:p14="http://schemas.microsoft.com/office/powerpoint/2010/main" val="368706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C304C4-07CB-42EA-8D6B-478788B76492}" type="slidenum">
              <a:rPr lang="en-GB" smtClean="0"/>
              <a:t>13</a:t>
            </a:fld>
            <a:endParaRPr lang="en-GB"/>
          </a:p>
        </p:txBody>
      </p:sp>
    </p:spTree>
    <p:extLst>
      <p:ext uri="{BB962C8B-B14F-4D97-AF65-F5344CB8AC3E}">
        <p14:creationId xmlns:p14="http://schemas.microsoft.com/office/powerpoint/2010/main" val="304867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pc="-10" dirty="0">
              <a:cs typeface="Calibri"/>
            </a:endParaRPr>
          </a:p>
        </p:txBody>
      </p:sp>
      <p:sp>
        <p:nvSpPr>
          <p:cNvPr id="4" name="Slide Number Placeholder 3"/>
          <p:cNvSpPr>
            <a:spLocks noGrp="1"/>
          </p:cNvSpPr>
          <p:nvPr>
            <p:ph type="sldNum" sz="quarter" idx="5"/>
          </p:nvPr>
        </p:nvSpPr>
        <p:spPr/>
        <p:txBody>
          <a:bodyPr/>
          <a:lstStyle/>
          <a:p>
            <a:fld id="{45C304C4-07CB-42EA-8D6B-478788B76492}" type="slidenum">
              <a:rPr lang="en-GB" smtClean="0"/>
              <a:t>3</a:t>
            </a:fld>
            <a:endParaRPr lang="en-GB"/>
          </a:p>
        </p:txBody>
      </p:sp>
    </p:spTree>
    <p:extLst>
      <p:ext uri="{BB962C8B-B14F-4D97-AF65-F5344CB8AC3E}">
        <p14:creationId xmlns:p14="http://schemas.microsoft.com/office/powerpoint/2010/main" val="21531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pc="-10">
              <a:cs typeface="Calibri"/>
            </a:endParaRPr>
          </a:p>
          <a:p>
            <a:pPr>
              <a:defRPr/>
            </a:pPr>
            <a:endParaRPr lang="en-GB" spc="-10">
              <a:cs typeface="Calibri"/>
            </a:endParaRPr>
          </a:p>
        </p:txBody>
      </p:sp>
      <p:sp>
        <p:nvSpPr>
          <p:cNvPr id="4" name="Slide Number Placeholder 3"/>
          <p:cNvSpPr>
            <a:spLocks noGrp="1"/>
          </p:cNvSpPr>
          <p:nvPr>
            <p:ph type="sldNum" sz="quarter" idx="5"/>
          </p:nvPr>
        </p:nvSpPr>
        <p:spPr/>
        <p:txBody>
          <a:bodyPr/>
          <a:lstStyle/>
          <a:p>
            <a:fld id="{45C304C4-07CB-42EA-8D6B-478788B76492}" type="slidenum">
              <a:rPr lang="en-GB" smtClean="0"/>
              <a:t>5</a:t>
            </a:fld>
            <a:endParaRPr lang="en-GB"/>
          </a:p>
        </p:txBody>
      </p:sp>
    </p:spTree>
    <p:extLst>
      <p:ext uri="{BB962C8B-B14F-4D97-AF65-F5344CB8AC3E}">
        <p14:creationId xmlns:p14="http://schemas.microsoft.com/office/powerpoint/2010/main" val="123375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45C304C4-07CB-42EA-8D6B-478788B76492}" type="slidenum">
              <a:rPr lang="en-GB" smtClean="0"/>
              <a:t>7</a:t>
            </a:fld>
            <a:endParaRPr lang="en-GB"/>
          </a:p>
        </p:txBody>
      </p:sp>
    </p:spTree>
    <p:extLst>
      <p:ext uri="{BB962C8B-B14F-4D97-AF65-F5344CB8AC3E}">
        <p14:creationId xmlns:p14="http://schemas.microsoft.com/office/powerpoint/2010/main" val="46190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kern="100" dirty="0">
              <a:cs typeface="Calibri"/>
            </a:endParaRPr>
          </a:p>
        </p:txBody>
      </p:sp>
      <p:sp>
        <p:nvSpPr>
          <p:cNvPr id="4" name="Slide Number Placeholder 3"/>
          <p:cNvSpPr>
            <a:spLocks noGrp="1"/>
          </p:cNvSpPr>
          <p:nvPr>
            <p:ph type="sldNum" sz="quarter" idx="5"/>
          </p:nvPr>
        </p:nvSpPr>
        <p:spPr/>
        <p:txBody>
          <a:bodyPr/>
          <a:lstStyle/>
          <a:p>
            <a:fld id="{45C304C4-07CB-42EA-8D6B-478788B76492}" type="slidenum">
              <a:rPr lang="en-GB" smtClean="0"/>
              <a:t>8</a:t>
            </a:fld>
            <a:endParaRPr lang="en-GB"/>
          </a:p>
        </p:txBody>
      </p:sp>
    </p:spTree>
    <p:extLst>
      <p:ext uri="{BB962C8B-B14F-4D97-AF65-F5344CB8AC3E}">
        <p14:creationId xmlns:p14="http://schemas.microsoft.com/office/powerpoint/2010/main" val="355887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45C304C4-07CB-42EA-8D6B-478788B76492}" type="slidenum">
              <a:rPr lang="en-GB" smtClean="0"/>
              <a:t>9</a:t>
            </a:fld>
            <a:endParaRPr lang="en-GB"/>
          </a:p>
        </p:txBody>
      </p:sp>
    </p:spTree>
    <p:extLst>
      <p:ext uri="{BB962C8B-B14F-4D97-AF65-F5344CB8AC3E}">
        <p14:creationId xmlns:p14="http://schemas.microsoft.com/office/powerpoint/2010/main" val="11608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716539C7-5A1C-45A2-91CB-6485CF22E471}" type="slidenum">
              <a:rPr lang="en-US" smtClean="0"/>
              <a:t>10</a:t>
            </a:fld>
            <a:endParaRPr lang="en-US"/>
          </a:p>
        </p:txBody>
      </p:sp>
    </p:spTree>
    <p:extLst>
      <p:ext uri="{BB962C8B-B14F-4D97-AF65-F5344CB8AC3E}">
        <p14:creationId xmlns:p14="http://schemas.microsoft.com/office/powerpoint/2010/main" val="377891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44164-1DF0-4967-89F4-4111F2360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4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45C304C4-07CB-42EA-8D6B-478788B76492}" type="slidenum">
              <a:rPr lang="en-GB" smtClean="0"/>
              <a:t>12</a:t>
            </a:fld>
            <a:endParaRPr lang="en-GB"/>
          </a:p>
        </p:txBody>
      </p:sp>
    </p:spTree>
    <p:extLst>
      <p:ext uri="{BB962C8B-B14F-4D97-AF65-F5344CB8AC3E}">
        <p14:creationId xmlns:p14="http://schemas.microsoft.com/office/powerpoint/2010/main" val="389575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65258"/>
          </a:solidFill>
        </p:spPr>
        <p:txBody>
          <a:bodyPr wrap="square" lIns="0" tIns="0" rIns="0" bIns="0" rtlCol="0"/>
          <a:lstStyle/>
          <a:p>
            <a:endParaRPr/>
          </a:p>
        </p:txBody>
      </p:sp>
      <p:sp>
        <p:nvSpPr>
          <p:cNvPr id="17" name="bg object 17"/>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B65608"/>
          </a:solidFill>
        </p:spPr>
        <p:txBody>
          <a:bodyPr wrap="square" lIns="0" tIns="0" rIns="0" bIns="0" rtlCol="0"/>
          <a:lstStyle/>
          <a:p>
            <a:endParaRPr/>
          </a:p>
        </p:txBody>
      </p:sp>
      <p:sp>
        <p:nvSpPr>
          <p:cNvPr id="18" name="bg object 18"/>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4AACC5"/>
          </a:solidFill>
        </p:spPr>
        <p:txBody>
          <a:bodyPr wrap="square" lIns="0" tIns="0" rIns="0" bIns="0" rtlCol="0"/>
          <a:lstStyle/>
          <a:p>
            <a:endParaRPr/>
          </a:p>
        </p:txBody>
      </p:sp>
      <p:sp>
        <p:nvSpPr>
          <p:cNvPr id="19" name="bg object 19"/>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2" name="Holder 2"/>
          <p:cNvSpPr>
            <a:spLocks noGrp="1"/>
          </p:cNvSpPr>
          <p:nvPr>
            <p:ph type="ctrTitle"/>
          </p:nvPr>
        </p:nvSpPr>
        <p:spPr>
          <a:xfrm>
            <a:off x="659993" y="1238249"/>
            <a:ext cx="3044825" cy="453389"/>
          </a:xfrm>
          <a:prstGeom prst="rect">
            <a:avLst/>
          </a:prstGeom>
        </p:spPr>
        <p:txBody>
          <a:bodyPr wrap="square" lIns="0" tIns="0" rIns="0" bIns="0">
            <a:spAutoFit/>
          </a:bodyPr>
          <a:lstStyle>
            <a:lvl1pPr>
              <a:defRPr sz="2800" b="1" i="0">
                <a:solidFill>
                  <a:srgbClr val="001F5F"/>
                </a:solidFill>
                <a:latin typeface="Franklin Gothic Demi"/>
                <a:cs typeface="Franklin Gothic Dem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900" b="0" i="0">
                <a:solidFill>
                  <a:srgbClr val="4040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Franklin Gothic Demi"/>
                <a:cs typeface="Franklin Gothic Demi"/>
              </a:defRPr>
            </a:lvl1pPr>
          </a:lstStyle>
          <a:p>
            <a:endParaRPr/>
          </a:p>
        </p:txBody>
      </p:sp>
      <p:sp>
        <p:nvSpPr>
          <p:cNvPr id="3" name="Holder 3"/>
          <p:cNvSpPr>
            <a:spLocks noGrp="1"/>
          </p:cNvSpPr>
          <p:nvPr>
            <p:ph type="body" idx="1"/>
          </p:nvPr>
        </p:nvSpPr>
        <p:spPr/>
        <p:txBody>
          <a:bodyPr lIns="0" tIns="0" rIns="0" bIns="0"/>
          <a:lstStyle>
            <a:lvl1pPr>
              <a:defRPr sz="1900" b="0" i="0">
                <a:solidFill>
                  <a:srgbClr val="4040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65258"/>
          </a:solidFill>
        </p:spPr>
        <p:txBody>
          <a:bodyPr wrap="square" lIns="0" tIns="0" rIns="0" bIns="0" rtlCol="0"/>
          <a:lstStyle/>
          <a:p>
            <a:endParaRPr/>
          </a:p>
        </p:txBody>
      </p:sp>
      <p:sp>
        <p:nvSpPr>
          <p:cNvPr id="17" name="bg object 17"/>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B65608"/>
          </a:solidFill>
        </p:spPr>
        <p:txBody>
          <a:bodyPr wrap="square" lIns="0" tIns="0" rIns="0" bIns="0" rtlCol="0"/>
          <a:lstStyle/>
          <a:p>
            <a:endParaRPr/>
          </a:p>
        </p:txBody>
      </p:sp>
      <p:sp>
        <p:nvSpPr>
          <p:cNvPr id="18" name="bg object 18"/>
          <p:cNvSpPr/>
          <p:nvPr/>
        </p:nvSpPr>
        <p:spPr>
          <a:xfrm>
            <a:off x="4242815" y="457200"/>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4AACC5"/>
          </a:solidFill>
        </p:spPr>
        <p:txBody>
          <a:bodyPr wrap="square" lIns="0" tIns="0" rIns="0" bIns="0" rtlCol="0"/>
          <a:lstStyle/>
          <a:p>
            <a:endParaRPr/>
          </a:p>
        </p:txBody>
      </p:sp>
      <p:sp>
        <p:nvSpPr>
          <p:cNvPr id="19" name="bg object 19"/>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001F5F"/>
                </a:solidFill>
                <a:latin typeface="Franklin Gothic Demi"/>
                <a:cs typeface="Franklin Gothic Dem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96303" y="2383662"/>
            <a:ext cx="5028565" cy="4148454"/>
          </a:xfrm>
          <a:prstGeom prst="rect">
            <a:avLst/>
          </a:prstGeom>
        </p:spPr>
        <p:txBody>
          <a:bodyPr wrap="square" lIns="0" tIns="0" rIns="0" bIns="0">
            <a:spAutoFit/>
          </a:bodyPr>
          <a:lstStyle>
            <a:lvl1pPr>
              <a:defRPr sz="2000" b="1" i="0">
                <a:solidFill>
                  <a:srgbClr val="404040"/>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Franklin Gothic Demi"/>
                <a:cs typeface="Franklin Gothic Dem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8055" y="457200"/>
            <a:ext cx="3703320" cy="94615"/>
          </a:xfrm>
          <a:custGeom>
            <a:avLst/>
            <a:gdLst/>
            <a:ahLst/>
            <a:cxnLst/>
            <a:rect l="l" t="t" r="r" b="b"/>
            <a:pathLst>
              <a:path w="3703320" h="94615">
                <a:moveTo>
                  <a:pt x="3703320" y="0"/>
                </a:moveTo>
                <a:lnTo>
                  <a:pt x="0" y="0"/>
                </a:lnTo>
                <a:lnTo>
                  <a:pt x="0" y="94487"/>
                </a:lnTo>
                <a:lnTo>
                  <a:pt x="3703320" y="94487"/>
                </a:lnTo>
                <a:lnTo>
                  <a:pt x="3703320" y="0"/>
                </a:lnTo>
                <a:close/>
              </a:path>
            </a:pathLst>
          </a:custGeom>
          <a:solidFill>
            <a:srgbClr val="465258"/>
          </a:solidFill>
        </p:spPr>
        <p:txBody>
          <a:bodyPr wrap="square" lIns="0" tIns="0" rIns="0" bIns="0" rtlCol="0"/>
          <a:lstStyle/>
          <a:p>
            <a:endParaRPr/>
          </a:p>
        </p:txBody>
      </p:sp>
      <p:sp>
        <p:nvSpPr>
          <p:cNvPr id="17" name="bg object 17"/>
          <p:cNvSpPr/>
          <p:nvPr/>
        </p:nvSpPr>
        <p:spPr>
          <a:xfrm>
            <a:off x="8040623" y="454151"/>
            <a:ext cx="3703320" cy="97790"/>
          </a:xfrm>
          <a:custGeom>
            <a:avLst/>
            <a:gdLst/>
            <a:ahLst/>
            <a:cxnLst/>
            <a:rect l="l" t="t" r="r" b="b"/>
            <a:pathLst>
              <a:path w="3703320" h="97790">
                <a:moveTo>
                  <a:pt x="3703320" y="0"/>
                </a:moveTo>
                <a:lnTo>
                  <a:pt x="0" y="0"/>
                </a:lnTo>
                <a:lnTo>
                  <a:pt x="0" y="97536"/>
                </a:lnTo>
                <a:lnTo>
                  <a:pt x="3703320" y="97536"/>
                </a:lnTo>
                <a:lnTo>
                  <a:pt x="3703320" y="0"/>
                </a:lnTo>
                <a:close/>
              </a:path>
            </a:pathLst>
          </a:custGeom>
          <a:solidFill>
            <a:srgbClr val="B65608"/>
          </a:solidFill>
        </p:spPr>
        <p:txBody>
          <a:bodyPr wrap="square" lIns="0" tIns="0" rIns="0" bIns="0" rtlCol="0"/>
          <a:lstStyle/>
          <a:p>
            <a:endParaRPr/>
          </a:p>
        </p:txBody>
      </p:sp>
      <p:sp>
        <p:nvSpPr>
          <p:cNvPr id="18" name="bg object 18"/>
          <p:cNvSpPr/>
          <p:nvPr/>
        </p:nvSpPr>
        <p:spPr>
          <a:xfrm>
            <a:off x="4242816" y="457199"/>
            <a:ext cx="3703320" cy="91440"/>
          </a:xfrm>
          <a:custGeom>
            <a:avLst/>
            <a:gdLst/>
            <a:ahLst/>
            <a:cxnLst/>
            <a:rect l="l" t="t" r="r" b="b"/>
            <a:pathLst>
              <a:path w="3703320" h="91440">
                <a:moveTo>
                  <a:pt x="3703320" y="0"/>
                </a:moveTo>
                <a:lnTo>
                  <a:pt x="0" y="0"/>
                </a:lnTo>
                <a:lnTo>
                  <a:pt x="0" y="91439"/>
                </a:lnTo>
                <a:lnTo>
                  <a:pt x="3703320" y="91439"/>
                </a:lnTo>
                <a:lnTo>
                  <a:pt x="3703320" y="0"/>
                </a:lnTo>
                <a:close/>
              </a:path>
            </a:pathLst>
          </a:custGeom>
          <a:solidFill>
            <a:srgbClr val="4AACC5"/>
          </a:solidFill>
        </p:spPr>
        <p:txBody>
          <a:bodyPr wrap="square" lIns="0" tIns="0" rIns="0" bIns="0" rtlCol="0"/>
          <a:lstStyle/>
          <a:p>
            <a:endParaRPr/>
          </a:p>
        </p:txBody>
      </p:sp>
      <p:sp>
        <p:nvSpPr>
          <p:cNvPr id="2" name="Holder 2"/>
          <p:cNvSpPr>
            <a:spLocks noGrp="1"/>
          </p:cNvSpPr>
          <p:nvPr>
            <p:ph type="title"/>
          </p:nvPr>
        </p:nvSpPr>
        <p:spPr>
          <a:xfrm>
            <a:off x="688949" y="967486"/>
            <a:ext cx="10814100" cy="880744"/>
          </a:xfrm>
          <a:prstGeom prst="rect">
            <a:avLst/>
          </a:prstGeom>
        </p:spPr>
        <p:txBody>
          <a:bodyPr wrap="square" lIns="0" tIns="0" rIns="0" bIns="0">
            <a:spAutoFit/>
          </a:bodyPr>
          <a:lstStyle>
            <a:lvl1pPr>
              <a:defRPr sz="2800" b="1" i="0">
                <a:solidFill>
                  <a:srgbClr val="001F5F"/>
                </a:solidFill>
                <a:latin typeface="Franklin Gothic Demi"/>
                <a:cs typeface="Franklin Gothic Demi"/>
              </a:defRPr>
            </a:lvl1pPr>
          </a:lstStyle>
          <a:p>
            <a:endParaRPr/>
          </a:p>
        </p:txBody>
      </p:sp>
      <p:sp>
        <p:nvSpPr>
          <p:cNvPr id="3" name="Holder 3"/>
          <p:cNvSpPr>
            <a:spLocks noGrp="1"/>
          </p:cNvSpPr>
          <p:nvPr>
            <p:ph type="body" idx="1"/>
          </p:nvPr>
        </p:nvSpPr>
        <p:spPr>
          <a:xfrm>
            <a:off x="707364" y="2062083"/>
            <a:ext cx="10777270" cy="3159760"/>
          </a:xfrm>
          <a:prstGeom prst="rect">
            <a:avLst/>
          </a:prstGeom>
        </p:spPr>
        <p:txBody>
          <a:bodyPr wrap="square" lIns="0" tIns="0" rIns="0" bIns="0">
            <a:spAutoFit/>
          </a:bodyPr>
          <a:lstStyle>
            <a:lvl1pPr>
              <a:defRPr sz="1900" b="0" i="0">
                <a:solidFill>
                  <a:srgbClr val="404040"/>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awulf@secureenergy.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emf"/><Relationship Id="rId12"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jpeg"/><Relationship Id="rId9" Type="http://schemas.openxmlformats.org/officeDocument/2006/relationships/image" Target="../media/image11.em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51802" y="648970"/>
            <a:ext cx="11334116" cy="5560060"/>
            <a:chOff x="452627" y="708659"/>
            <a:chExt cx="5440680" cy="5560060"/>
          </a:xfrm>
          <a:solidFill>
            <a:srgbClr val="000066"/>
          </a:solidFill>
        </p:grpSpPr>
        <p:sp>
          <p:nvSpPr>
            <p:cNvPr id="4" name="object 4"/>
            <p:cNvSpPr/>
            <p:nvPr/>
          </p:nvSpPr>
          <p:spPr>
            <a:xfrm>
              <a:off x="452627" y="708659"/>
              <a:ext cx="5440680" cy="5560060"/>
            </a:xfrm>
            <a:custGeom>
              <a:avLst/>
              <a:gdLst/>
              <a:ahLst/>
              <a:cxnLst/>
              <a:rect l="l" t="t" r="r" b="b"/>
              <a:pathLst>
                <a:path w="5440680" h="5560060">
                  <a:moveTo>
                    <a:pt x="5440680" y="0"/>
                  </a:moveTo>
                  <a:lnTo>
                    <a:pt x="0" y="0"/>
                  </a:lnTo>
                  <a:lnTo>
                    <a:pt x="0" y="5559552"/>
                  </a:lnTo>
                  <a:lnTo>
                    <a:pt x="5440680" y="5559552"/>
                  </a:lnTo>
                  <a:lnTo>
                    <a:pt x="5440680" y="0"/>
                  </a:lnTo>
                  <a:close/>
                </a:path>
              </a:pathLst>
            </a:custGeom>
            <a:grpFill/>
          </p:spPr>
          <p:txBody>
            <a:bodyPr wrap="square" lIns="0" tIns="0" rIns="0" bIns="0" rtlCol="0"/>
            <a:lstStyle/>
            <a:p>
              <a:endParaRPr/>
            </a:p>
          </p:txBody>
        </p:sp>
        <p:sp>
          <p:nvSpPr>
            <p:cNvPr id="5" name="object 5"/>
            <p:cNvSpPr/>
            <p:nvPr/>
          </p:nvSpPr>
          <p:spPr>
            <a:xfrm>
              <a:off x="674290" y="4866131"/>
              <a:ext cx="5011480" cy="5715"/>
            </a:xfrm>
            <a:custGeom>
              <a:avLst/>
              <a:gdLst/>
              <a:ahLst/>
              <a:cxnLst/>
              <a:rect l="l" t="t" r="r" b="b"/>
              <a:pathLst>
                <a:path w="4765675" h="5714">
                  <a:moveTo>
                    <a:pt x="0" y="0"/>
                  </a:moveTo>
                  <a:lnTo>
                    <a:pt x="4765548" y="5715"/>
                  </a:lnTo>
                </a:path>
              </a:pathLst>
            </a:custGeom>
            <a:grpFill/>
            <a:ln w="28574">
              <a:solidFill>
                <a:srgbClr val="D41E46"/>
              </a:solidFill>
            </a:ln>
          </p:spPr>
          <p:txBody>
            <a:bodyPr wrap="square" lIns="0" tIns="0" rIns="0" bIns="0" rtlCol="0"/>
            <a:lstStyle/>
            <a:p>
              <a:endParaRPr/>
            </a:p>
          </p:txBody>
        </p:sp>
      </p:grpSp>
      <p:sp>
        <p:nvSpPr>
          <p:cNvPr id="11" name="object 11"/>
          <p:cNvSpPr/>
          <p:nvPr/>
        </p:nvSpPr>
        <p:spPr>
          <a:xfrm>
            <a:off x="451802" y="489204"/>
            <a:ext cx="11288395" cy="0"/>
          </a:xfrm>
          <a:custGeom>
            <a:avLst/>
            <a:gdLst/>
            <a:ahLst/>
            <a:cxnLst/>
            <a:rect l="l" t="t" r="r" b="b"/>
            <a:pathLst>
              <a:path w="11288395">
                <a:moveTo>
                  <a:pt x="0" y="0"/>
                </a:moveTo>
                <a:lnTo>
                  <a:pt x="11288395" y="0"/>
                </a:lnTo>
              </a:path>
            </a:pathLst>
          </a:custGeom>
          <a:ln w="101600">
            <a:solidFill>
              <a:srgbClr val="D41E46"/>
            </a:solidFill>
          </a:ln>
        </p:spPr>
        <p:txBody>
          <a:bodyPr wrap="square" lIns="0" tIns="0" rIns="0" bIns="0" rtlCol="0"/>
          <a:lstStyle/>
          <a:p>
            <a:endParaRPr/>
          </a:p>
        </p:txBody>
      </p:sp>
      <p:pic>
        <p:nvPicPr>
          <p:cNvPr id="17" name="Graphic 16">
            <a:extLst>
              <a:ext uri="{FF2B5EF4-FFF2-40B4-BE49-F238E27FC236}">
                <a16:creationId xmlns:a16="http://schemas.microsoft.com/office/drawing/2014/main" id="{852FEDDB-8F33-A8CE-76A5-AE40685D3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804" y="5248860"/>
            <a:ext cx="1371600" cy="423570"/>
          </a:xfrm>
          <a:prstGeom prst="rect">
            <a:avLst/>
          </a:prstGeom>
        </p:spPr>
      </p:pic>
      <p:pic>
        <p:nvPicPr>
          <p:cNvPr id="13" name="Graphic 12">
            <a:extLst>
              <a:ext uri="{FF2B5EF4-FFF2-40B4-BE49-F238E27FC236}">
                <a16:creationId xmlns:a16="http://schemas.microsoft.com/office/drawing/2014/main" id="{28EF6B03-05C1-FBCA-B09E-5257C4D7D8F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5456" y="1296116"/>
            <a:ext cx="3464304" cy="1701764"/>
          </a:xfrm>
          <a:prstGeom prst="rect">
            <a:avLst/>
          </a:prstGeom>
        </p:spPr>
      </p:pic>
      <p:sp>
        <p:nvSpPr>
          <p:cNvPr id="2" name="object 10">
            <a:extLst>
              <a:ext uri="{FF2B5EF4-FFF2-40B4-BE49-F238E27FC236}">
                <a16:creationId xmlns:a16="http://schemas.microsoft.com/office/drawing/2014/main" id="{D85A4A9E-F504-0B97-5F6D-701C1443CAB6}"/>
              </a:ext>
            </a:extLst>
          </p:cNvPr>
          <p:cNvSpPr txBox="1"/>
          <p:nvPr/>
        </p:nvSpPr>
        <p:spPr>
          <a:xfrm>
            <a:off x="953216" y="3433048"/>
            <a:ext cx="6092161" cy="937436"/>
          </a:xfrm>
          <a:prstGeom prst="rect">
            <a:avLst/>
          </a:prstGeom>
        </p:spPr>
        <p:txBody>
          <a:bodyPr vert="horz" wrap="square" lIns="0" tIns="13970" rIns="0" bIns="0" rtlCol="0" anchor="t">
            <a:spAutoFit/>
          </a:bodyPr>
          <a:lstStyle/>
          <a:p>
            <a:pPr marL="12700" marR="5080">
              <a:spcBef>
                <a:spcPts val="110"/>
              </a:spcBef>
            </a:pPr>
            <a:r>
              <a:rPr lang="en-GB" sz="2000" dirty="0">
                <a:solidFill>
                  <a:srgbClr val="FFFFFF"/>
                </a:solidFill>
                <a:latin typeface="Franklin Gothic Book"/>
                <a:cs typeface="Franklin Gothic Book"/>
              </a:rPr>
              <a:t>Why Economic and National Security Focus on Energy supports Europe’s Strategic Autonomy, the Green Transformation and a Stronger Role in the World</a:t>
            </a:r>
            <a:endParaRPr lang="en-US" sz="2000" dirty="0">
              <a:latin typeface="Franklin Gothic Book"/>
              <a:cs typeface="Franklin Gothic Book"/>
            </a:endParaRPr>
          </a:p>
        </p:txBody>
      </p:sp>
    </p:spTree>
    <p:extLst>
      <p:ext uri="{BB962C8B-B14F-4D97-AF65-F5344CB8AC3E}">
        <p14:creationId xmlns:p14="http://schemas.microsoft.com/office/powerpoint/2010/main" val="200946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DC9425-2BED-1222-E90E-730815D04B05}"/>
              </a:ext>
            </a:extLst>
          </p:cNvPr>
          <p:cNvSpPr>
            <a:spLocks noGrp="1"/>
          </p:cNvSpPr>
          <p:nvPr>
            <p:ph idx="1"/>
          </p:nvPr>
        </p:nvSpPr>
        <p:spPr>
          <a:xfrm>
            <a:off x="8534400" y="1514923"/>
            <a:ext cx="3300858" cy="5755422"/>
          </a:xfrm>
        </p:spPr>
        <p:txBody>
          <a:bodyPr/>
          <a:lstStyle/>
          <a:p>
            <a:pPr marL="285750" indent="-285750">
              <a:buFont typeface="Arial" panose="020B0604020202020204" pitchFamily="34" charset="0"/>
              <a:buChar char="•"/>
            </a:pPr>
            <a:r>
              <a:rPr lang="en-US" sz="1700">
                <a:latin typeface="Arial" panose="020B0604020202020204" pitchFamily="34" charset="0"/>
                <a:ea typeface="Verdana" panose="020B0604030504040204" pitchFamily="34" charset="0"/>
                <a:cs typeface="Arial" panose="020B0604020202020204" pitchFamily="34" charset="0"/>
              </a:rPr>
              <a:t>Critical raw materials are not found in isolation. Various processing and refining steps are needed to separate critical raw materials from mined ore. </a:t>
            </a: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700">
                <a:latin typeface="Arial" panose="020B0604020202020204" pitchFamily="34" charset="0"/>
                <a:ea typeface="Verdana" panose="020B0604030504040204" pitchFamily="34" charset="0"/>
                <a:cs typeface="Arial" panose="020B0604020202020204" pitchFamily="34" charset="0"/>
              </a:rPr>
              <a:t>Most minerals that are mined today will unavoidably end up in China for processing and refining into useable materials.</a:t>
            </a: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700">
                <a:latin typeface="Arial" panose="020B0604020202020204" pitchFamily="34" charset="0"/>
                <a:ea typeface="Verdana" panose="020B0604030504040204" pitchFamily="34" charset="0"/>
                <a:cs typeface="Arial" panose="020B0604020202020204" pitchFamily="34" charset="0"/>
              </a:rPr>
              <a:t>If this trend continues, policymakers on both sides of the Atlantic should worry about trading reliance on oil for dependence on minerals controlled by China.</a:t>
            </a: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sz="1700">
              <a:latin typeface="Arial" panose="020B0604020202020204" pitchFamily="34" charset="0"/>
              <a:ea typeface="Verdana" panose="020B060403050404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6A81E65-2E2C-1C60-BA67-41E2495EA48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a:p>
        </p:txBody>
      </p:sp>
      <p:graphicFrame>
        <p:nvGraphicFramePr>
          <p:cNvPr id="11" name="Chart 10">
            <a:extLst>
              <a:ext uri="{FF2B5EF4-FFF2-40B4-BE49-F238E27FC236}">
                <a16:creationId xmlns:a16="http://schemas.microsoft.com/office/drawing/2014/main" id="{A27330A6-873E-4E7A-A087-9533A5837A84}"/>
              </a:ext>
            </a:extLst>
          </p:cNvPr>
          <p:cNvGraphicFramePr>
            <a:graphicFrameLocks/>
          </p:cNvGraphicFramePr>
          <p:nvPr>
            <p:extLst>
              <p:ext uri="{D42A27DB-BD31-4B8C-83A1-F6EECF244321}">
                <p14:modId xmlns:p14="http://schemas.microsoft.com/office/powerpoint/2010/main" val="4237038610"/>
              </p:ext>
            </p:extLst>
          </p:nvPr>
        </p:nvGraphicFramePr>
        <p:xfrm>
          <a:off x="2055154" y="990600"/>
          <a:ext cx="6298551"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5E05262-634F-B9EC-B548-A44DD0E76749}"/>
              </a:ext>
            </a:extLst>
          </p:cNvPr>
          <p:cNvGraphicFramePr>
            <a:graphicFrameLocks/>
          </p:cNvGraphicFramePr>
          <p:nvPr>
            <p:extLst>
              <p:ext uri="{D42A27DB-BD31-4B8C-83A1-F6EECF244321}">
                <p14:modId xmlns:p14="http://schemas.microsoft.com/office/powerpoint/2010/main" val="2453664582"/>
              </p:ext>
            </p:extLst>
          </p:nvPr>
        </p:nvGraphicFramePr>
        <p:xfrm>
          <a:off x="356742" y="685800"/>
          <a:ext cx="1673013" cy="577816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a:extLst>
              <a:ext uri="{FF2B5EF4-FFF2-40B4-BE49-F238E27FC236}">
                <a16:creationId xmlns:a16="http://schemas.microsoft.com/office/drawing/2014/main" id="{92E9A5ED-1CBF-F512-3130-DB98103E9F1C}"/>
              </a:ext>
            </a:extLst>
          </p:cNvPr>
          <p:cNvSpPr txBox="1"/>
          <p:nvPr/>
        </p:nvSpPr>
        <p:spPr>
          <a:xfrm>
            <a:off x="1026130" y="5262987"/>
            <a:ext cx="838200" cy="2286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a:latin typeface="Interstate light" panose="02000506030000020004" pitchFamily="2" charset="0"/>
              </a:rPr>
              <a:t>OPEC</a:t>
            </a:r>
          </a:p>
        </p:txBody>
      </p:sp>
      <p:sp>
        <p:nvSpPr>
          <p:cNvPr id="16" name="TextBox 1">
            <a:extLst>
              <a:ext uri="{FF2B5EF4-FFF2-40B4-BE49-F238E27FC236}">
                <a16:creationId xmlns:a16="http://schemas.microsoft.com/office/drawing/2014/main" id="{F84ADCE3-A5AF-D207-27BF-857EE5AF4B16}"/>
              </a:ext>
            </a:extLst>
          </p:cNvPr>
          <p:cNvSpPr txBox="1"/>
          <p:nvPr/>
        </p:nvSpPr>
        <p:spPr>
          <a:xfrm>
            <a:off x="1059151" y="4092489"/>
            <a:ext cx="838200" cy="2286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a:latin typeface="Interstate light" panose="02000506030000020004" pitchFamily="2" charset="0"/>
              </a:rPr>
              <a:t>OPEC+</a:t>
            </a:r>
          </a:p>
        </p:txBody>
      </p:sp>
      <p:sp>
        <p:nvSpPr>
          <p:cNvPr id="17" name="TextBox 1">
            <a:extLst>
              <a:ext uri="{FF2B5EF4-FFF2-40B4-BE49-F238E27FC236}">
                <a16:creationId xmlns:a16="http://schemas.microsoft.com/office/drawing/2014/main" id="{4575E4F2-6FC4-AC68-DF0C-83AC7F937C71}"/>
              </a:ext>
            </a:extLst>
          </p:cNvPr>
          <p:cNvSpPr txBox="1"/>
          <p:nvPr/>
        </p:nvSpPr>
        <p:spPr>
          <a:xfrm>
            <a:off x="1059151" y="3258926"/>
            <a:ext cx="838200" cy="2286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a:latin typeface="Interstate light" panose="02000506030000020004" pitchFamily="2" charset="0"/>
              </a:rPr>
              <a:t>U.S.</a:t>
            </a:r>
          </a:p>
        </p:txBody>
      </p:sp>
      <p:sp>
        <p:nvSpPr>
          <p:cNvPr id="18" name="TextBox 1">
            <a:extLst>
              <a:ext uri="{FF2B5EF4-FFF2-40B4-BE49-F238E27FC236}">
                <a16:creationId xmlns:a16="http://schemas.microsoft.com/office/drawing/2014/main" id="{7780FC7C-E868-83C0-544A-30A8561B3C4B}"/>
              </a:ext>
            </a:extLst>
          </p:cNvPr>
          <p:cNvSpPr txBox="1"/>
          <p:nvPr/>
        </p:nvSpPr>
        <p:spPr>
          <a:xfrm>
            <a:off x="1059151" y="2653966"/>
            <a:ext cx="838200" cy="2286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a:latin typeface="Interstate light" panose="02000506030000020004" pitchFamily="2" charset="0"/>
              </a:rPr>
              <a:t>Canada</a:t>
            </a:r>
          </a:p>
        </p:txBody>
      </p:sp>
      <p:sp>
        <p:nvSpPr>
          <p:cNvPr id="19" name="TextBox 1">
            <a:extLst>
              <a:ext uri="{FF2B5EF4-FFF2-40B4-BE49-F238E27FC236}">
                <a16:creationId xmlns:a16="http://schemas.microsoft.com/office/drawing/2014/main" id="{A6F22DFB-8AB1-F042-C3F4-17704191F8D2}"/>
              </a:ext>
            </a:extLst>
          </p:cNvPr>
          <p:cNvSpPr txBox="1"/>
          <p:nvPr/>
        </p:nvSpPr>
        <p:spPr>
          <a:xfrm>
            <a:off x="1059151" y="2417745"/>
            <a:ext cx="838200" cy="2286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a:latin typeface="Interstate light" panose="02000506030000020004" pitchFamily="2" charset="0"/>
              </a:rPr>
              <a:t>China</a:t>
            </a:r>
          </a:p>
        </p:txBody>
      </p:sp>
      <p:sp>
        <p:nvSpPr>
          <p:cNvPr id="20" name="TextBox 1">
            <a:extLst>
              <a:ext uri="{FF2B5EF4-FFF2-40B4-BE49-F238E27FC236}">
                <a16:creationId xmlns:a16="http://schemas.microsoft.com/office/drawing/2014/main" id="{2A01E8CD-2CEC-9565-EE1F-7478E0A15FAC}"/>
              </a:ext>
            </a:extLst>
          </p:cNvPr>
          <p:cNvSpPr txBox="1"/>
          <p:nvPr/>
        </p:nvSpPr>
        <p:spPr>
          <a:xfrm>
            <a:off x="944851" y="1832496"/>
            <a:ext cx="1066799" cy="2286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0">
                <a:latin typeface="Interstate light" panose="02000506030000020004" pitchFamily="2" charset="0"/>
              </a:rPr>
              <a:t>Other</a:t>
            </a:r>
          </a:p>
          <a:p>
            <a:pPr algn="ctr"/>
            <a:r>
              <a:rPr lang="en-US" sz="1200">
                <a:latin typeface="Interstate light" panose="02000506030000020004" pitchFamily="2" charset="0"/>
              </a:rPr>
              <a:t>Countries</a:t>
            </a:r>
            <a:endParaRPr lang="en-US" sz="1200" b="0">
              <a:latin typeface="Interstate light" panose="02000506030000020004" pitchFamily="2" charset="0"/>
            </a:endParaRPr>
          </a:p>
        </p:txBody>
      </p:sp>
      <p:sp>
        <p:nvSpPr>
          <p:cNvPr id="21" name="TextBox 20">
            <a:extLst>
              <a:ext uri="{FF2B5EF4-FFF2-40B4-BE49-F238E27FC236}">
                <a16:creationId xmlns:a16="http://schemas.microsoft.com/office/drawing/2014/main" id="{7D93C1AD-208F-30C1-4259-6AB7960A8B8E}"/>
              </a:ext>
            </a:extLst>
          </p:cNvPr>
          <p:cNvSpPr txBox="1"/>
          <p:nvPr/>
        </p:nvSpPr>
        <p:spPr>
          <a:xfrm>
            <a:off x="286402" y="1176369"/>
            <a:ext cx="7010400" cy="338554"/>
          </a:xfrm>
          <a:prstGeom prst="rect">
            <a:avLst/>
          </a:prstGeom>
          <a:noFill/>
        </p:spPr>
        <p:txBody>
          <a:bodyPr wrap="square" rtlCol="0">
            <a:spAutoFit/>
          </a:bodyPr>
          <a:lstStyle/>
          <a:p>
            <a:r>
              <a:rPr lang="en-US" sz="1600" b="1">
                <a:solidFill>
                  <a:srgbClr val="002060"/>
                </a:solidFill>
                <a:latin typeface="Interstate light" panose="02000506030000020004" pitchFamily="2" charset="0"/>
                <a:ea typeface="Verdana" panose="020B0604030504040204" pitchFamily="34" charset="0"/>
              </a:rPr>
              <a:t>Top Oil vs. Critical Raw Material Producers, 2022</a:t>
            </a:r>
          </a:p>
        </p:txBody>
      </p:sp>
      <p:sp>
        <p:nvSpPr>
          <p:cNvPr id="22" name="object 2">
            <a:extLst>
              <a:ext uri="{FF2B5EF4-FFF2-40B4-BE49-F238E27FC236}">
                <a16:creationId xmlns:a16="http://schemas.microsoft.com/office/drawing/2014/main" id="{2CFB740C-EC66-42A0-D4ED-560392DF05B8}"/>
              </a:ext>
            </a:extLst>
          </p:cNvPr>
          <p:cNvSpPr txBox="1">
            <a:spLocks/>
          </p:cNvSpPr>
          <p:nvPr/>
        </p:nvSpPr>
        <p:spPr>
          <a:xfrm>
            <a:off x="356742" y="701111"/>
            <a:ext cx="10041292" cy="382156"/>
          </a:xfrm>
          <a:prstGeom prst="rect">
            <a:avLst/>
          </a:prstGeom>
        </p:spPr>
        <p:txBody>
          <a:bodyPr vert="horz" wrap="square" lIns="0" tIns="12700" rIns="0" bIns="0" rtlCol="0">
            <a:spAutoFit/>
          </a:bodyPr>
          <a:lstStyle>
            <a:lvl1pPr>
              <a:defRPr sz="4000" b="1" i="0">
                <a:solidFill>
                  <a:srgbClr val="003864"/>
                </a:solidFill>
                <a:latin typeface="Verdana"/>
                <a:ea typeface="+mj-ea"/>
                <a:cs typeface="Verdana"/>
              </a:defRPr>
            </a:lvl1pPr>
          </a:lstStyle>
          <a:p>
            <a:pPr marL="12700">
              <a:spcBef>
                <a:spcPts val="100"/>
              </a:spcBef>
            </a:pPr>
            <a:r>
              <a:rPr lang="en-US" sz="2400" kern="0" spc="-95">
                <a:solidFill>
                  <a:srgbClr val="000066"/>
                </a:solidFill>
                <a:latin typeface="Franklin Gothic Demi" panose="020B0703020102020204" pitchFamily="34" charset="0"/>
                <a:ea typeface="Verdana" panose="020B0604030504040204" pitchFamily="34" charset="0"/>
              </a:rPr>
              <a:t>PRODUCTION OF CRITICAL RAW MATERIALS IS HIGHLY CONCENTRATED</a:t>
            </a:r>
            <a:endParaRPr lang="en-US" sz="2400" kern="0">
              <a:solidFill>
                <a:srgbClr val="000066"/>
              </a:solidFill>
              <a:latin typeface="Franklin Gothic Demi" panose="020B070302010202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5E8CDD36-D2D0-8549-B76D-CD766D9C8F5C}"/>
              </a:ext>
            </a:extLst>
          </p:cNvPr>
          <p:cNvSpPr txBox="1"/>
          <p:nvPr/>
        </p:nvSpPr>
        <p:spPr>
          <a:xfrm>
            <a:off x="356742" y="6549361"/>
            <a:ext cx="7996963" cy="253916"/>
          </a:xfrm>
          <a:prstGeom prst="rect">
            <a:avLst/>
          </a:prstGeom>
          <a:noFill/>
        </p:spPr>
        <p:txBody>
          <a:bodyPr wrap="square" rtlCol="0">
            <a:spAutoFit/>
          </a:bodyPr>
          <a:lstStyle/>
          <a:p>
            <a:r>
              <a:rPr lang="en-US" sz="1050">
                <a:latin typeface="Verdana" panose="020B0604030504040204" pitchFamily="34" charset="0"/>
                <a:ea typeface="Verdana" panose="020B0604030504040204" pitchFamily="34" charset="0"/>
              </a:rPr>
              <a:t>Source: SAFE analysis based on data from U.S. Energy Information Agency and Benchmark Mineral Intelligence.</a:t>
            </a:r>
          </a:p>
        </p:txBody>
      </p:sp>
      <p:sp>
        <p:nvSpPr>
          <p:cNvPr id="4" name="object 8">
            <a:extLst>
              <a:ext uri="{FF2B5EF4-FFF2-40B4-BE49-F238E27FC236}">
                <a16:creationId xmlns:a16="http://schemas.microsoft.com/office/drawing/2014/main" id="{58D1B051-F1A9-32C2-436D-CD3098BAF8DE}"/>
              </a:ext>
            </a:extLst>
          </p:cNvPr>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5" name="object 2">
            <a:extLst>
              <a:ext uri="{FF2B5EF4-FFF2-40B4-BE49-F238E27FC236}">
                <a16:creationId xmlns:a16="http://schemas.microsoft.com/office/drawing/2014/main" id="{C313C563-C4B1-9E98-9DAD-50F777411440}"/>
              </a:ext>
            </a:extLst>
          </p:cNvPr>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9" name="object 6">
            <a:extLst>
              <a:ext uri="{FF2B5EF4-FFF2-40B4-BE49-F238E27FC236}">
                <a16:creationId xmlns:a16="http://schemas.microsoft.com/office/drawing/2014/main" id="{40C72D4B-8199-7E63-1D35-B8B9DE3075D6}"/>
              </a:ext>
            </a:extLst>
          </p:cNvPr>
          <p:cNvSpPr/>
          <p:nvPr/>
        </p:nvSpPr>
        <p:spPr>
          <a:xfrm>
            <a:off x="8081771" y="495300"/>
            <a:ext cx="3629660" cy="0"/>
          </a:xfrm>
          <a:custGeom>
            <a:avLst/>
            <a:gdLst/>
            <a:ahLst/>
            <a:cxnLst/>
            <a:rect l="l" t="t" r="r" b="b"/>
            <a:pathLst>
              <a:path w="3629659">
                <a:moveTo>
                  <a:pt x="0" y="0"/>
                </a:moveTo>
                <a:lnTo>
                  <a:pt x="3629405" y="0"/>
                </a:lnTo>
              </a:path>
            </a:pathLst>
          </a:custGeom>
          <a:ln w="101600">
            <a:solidFill>
              <a:srgbClr val="465258"/>
            </a:solidFill>
          </a:ln>
        </p:spPr>
        <p:txBody>
          <a:bodyPr wrap="square" lIns="0" tIns="0" rIns="0" bIns="0" rtlCol="0"/>
          <a:lstStyle/>
          <a:p>
            <a:endParaRPr/>
          </a:p>
        </p:txBody>
      </p:sp>
    </p:spTree>
    <p:extLst>
      <p:ext uri="{BB962C8B-B14F-4D97-AF65-F5344CB8AC3E}">
        <p14:creationId xmlns:p14="http://schemas.microsoft.com/office/powerpoint/2010/main" val="59838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8560C33-BD22-F515-2D5C-763D0812C6BE}"/>
              </a:ext>
            </a:extLst>
          </p:cNvPr>
          <p:cNvGraphicFramePr>
            <a:graphicFrameLocks noGrp="1"/>
          </p:cNvGraphicFramePr>
          <p:nvPr>
            <p:extLst>
              <p:ext uri="{D42A27DB-BD31-4B8C-83A1-F6EECF244321}">
                <p14:modId xmlns:p14="http://schemas.microsoft.com/office/powerpoint/2010/main" val="837663900"/>
              </p:ext>
            </p:extLst>
          </p:nvPr>
        </p:nvGraphicFramePr>
        <p:xfrm>
          <a:off x="685800" y="1171455"/>
          <a:ext cx="10509803" cy="5053775"/>
        </p:xfrm>
        <a:graphic>
          <a:graphicData uri="http://schemas.openxmlformats.org/drawingml/2006/table">
            <a:tbl>
              <a:tblPr firstRow="1" bandRow="1">
                <a:tableStyleId>{5C22544A-7EE6-4342-B048-85BDC9FD1C3A}</a:tableStyleId>
              </a:tblPr>
              <a:tblGrid>
                <a:gridCol w="1399032">
                  <a:extLst>
                    <a:ext uri="{9D8B030D-6E8A-4147-A177-3AD203B41FA5}">
                      <a16:colId xmlns:a16="http://schemas.microsoft.com/office/drawing/2014/main" val="57328403"/>
                    </a:ext>
                  </a:extLst>
                </a:gridCol>
                <a:gridCol w="1847088">
                  <a:extLst>
                    <a:ext uri="{9D8B030D-6E8A-4147-A177-3AD203B41FA5}">
                      <a16:colId xmlns:a16="http://schemas.microsoft.com/office/drawing/2014/main" val="3677413007"/>
                    </a:ext>
                  </a:extLst>
                </a:gridCol>
                <a:gridCol w="1792224">
                  <a:extLst>
                    <a:ext uri="{9D8B030D-6E8A-4147-A177-3AD203B41FA5}">
                      <a16:colId xmlns:a16="http://schemas.microsoft.com/office/drawing/2014/main" val="2727700156"/>
                    </a:ext>
                  </a:extLst>
                </a:gridCol>
                <a:gridCol w="1792224">
                  <a:extLst>
                    <a:ext uri="{9D8B030D-6E8A-4147-A177-3AD203B41FA5}">
                      <a16:colId xmlns:a16="http://schemas.microsoft.com/office/drawing/2014/main" val="2859431119"/>
                    </a:ext>
                  </a:extLst>
                </a:gridCol>
                <a:gridCol w="1847088">
                  <a:extLst>
                    <a:ext uri="{9D8B030D-6E8A-4147-A177-3AD203B41FA5}">
                      <a16:colId xmlns:a16="http://schemas.microsoft.com/office/drawing/2014/main" val="2923513993"/>
                    </a:ext>
                  </a:extLst>
                </a:gridCol>
                <a:gridCol w="1832147">
                  <a:extLst>
                    <a:ext uri="{9D8B030D-6E8A-4147-A177-3AD203B41FA5}">
                      <a16:colId xmlns:a16="http://schemas.microsoft.com/office/drawing/2014/main" val="3411932421"/>
                    </a:ext>
                  </a:extLst>
                </a:gridCol>
              </a:tblGrid>
              <a:tr h="637578">
                <a:tc>
                  <a:txBody>
                    <a:bodyPr/>
                    <a:lstStyle/>
                    <a:p>
                      <a:pPr algn="l"/>
                      <a:endParaRPr lang="en-US" sz="1400" b="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5123D"/>
                    </a:solidFill>
                  </a:tcPr>
                </a:tc>
                <a:tc>
                  <a:txBody>
                    <a:bodyPr/>
                    <a:lstStyle/>
                    <a:p>
                      <a:pPr algn="ctr"/>
                      <a:r>
                        <a:rPr lang="en-US" sz="1400" b="1">
                          <a:solidFill>
                            <a:schemeClr val="tx1"/>
                          </a:solidFill>
                        </a:rPr>
                        <a:t>Lithium (Li)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400" b="1">
                          <a:solidFill>
                            <a:schemeClr val="tx1"/>
                          </a:solidFill>
                        </a:rPr>
                        <a:t>Nickel (Ni)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400" b="1">
                          <a:solidFill>
                            <a:schemeClr val="tx1"/>
                          </a:solidFill>
                        </a:rPr>
                        <a:t>Cobalt (Co)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400" b="1">
                          <a:solidFill>
                            <a:schemeClr val="tx1"/>
                          </a:solidFill>
                        </a:rPr>
                        <a:t>Manganese (Mn)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400" b="1">
                          <a:solidFill>
                            <a:schemeClr val="tx1"/>
                          </a:solidFill>
                        </a:rPr>
                        <a:t>Graphite (C)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649068824"/>
                  </a:ext>
                </a:extLst>
              </a:tr>
              <a:tr h="516134">
                <a:tc>
                  <a:txBody>
                    <a:bodyPr/>
                    <a:lstStyle/>
                    <a:p>
                      <a:pPr algn="l"/>
                      <a:r>
                        <a:rPr lang="en-US" sz="1400" b="1">
                          <a:solidFill>
                            <a:schemeClr val="bg1"/>
                          </a:solidFill>
                          <a:latin typeface="Arial Narrow"/>
                        </a:rPr>
                        <a:t>Top Reserves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a:solidFill>
                            <a:srgbClr val="000036"/>
                          </a:solidFill>
                          <a:latin typeface="Arial Narrow"/>
                        </a:rPr>
                        <a:t>Chile </a:t>
                      </a:r>
                      <a:r>
                        <a:rPr lang="en-US" sz="1400" b="0">
                          <a:solidFill>
                            <a:srgbClr val="000036"/>
                          </a:solidFill>
                          <a:latin typeface="Arial Narrow"/>
                        </a:rPr>
                        <a:t>(#1, 42%)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Australia </a:t>
                      </a:r>
                      <a:r>
                        <a:rPr lang="en-US" sz="1400" b="0">
                          <a:solidFill>
                            <a:srgbClr val="000036"/>
                          </a:solidFill>
                          <a:latin typeface="Arial Narrow"/>
                        </a:rPr>
                        <a:t>(#1, 22%)</a:t>
                      </a:r>
                      <a:endParaRPr lang="en-US" sz="1400" b="1">
                        <a:solidFill>
                          <a:srgbClr val="000036"/>
                        </a:solidFill>
                        <a:latin typeface="Arial Narrow"/>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Australia </a:t>
                      </a:r>
                      <a:r>
                        <a:rPr lang="en-US" sz="1400" b="0">
                          <a:solidFill>
                            <a:srgbClr val="000036"/>
                          </a:solidFill>
                          <a:latin typeface="Arial Narrow"/>
                        </a:rPr>
                        <a:t>(#2, 18%)</a:t>
                      </a:r>
                      <a:endParaRPr lang="en-US" sz="1400" b="1">
                        <a:solidFill>
                          <a:srgbClr val="000036"/>
                        </a:solidFill>
                        <a:latin typeface="Arial Narrow"/>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Australia </a:t>
                      </a:r>
                      <a:r>
                        <a:rPr lang="en-US" sz="1400" b="0">
                          <a:solidFill>
                            <a:srgbClr val="000036"/>
                          </a:solidFill>
                          <a:latin typeface="Arial Narrow"/>
                        </a:rPr>
                        <a:t>(#2, 18%)</a:t>
                      </a:r>
                      <a:endParaRPr lang="en-US" sz="1400" b="1">
                        <a:solidFill>
                          <a:srgbClr val="000036"/>
                        </a:solidFill>
                        <a:latin typeface="Arial Narrow"/>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Turkey</a:t>
                      </a:r>
                      <a:r>
                        <a:rPr lang="en-US" sz="1400" b="0">
                          <a:solidFill>
                            <a:srgbClr val="000036"/>
                          </a:solidFill>
                          <a:latin typeface="Arial Narrow"/>
                        </a:rPr>
                        <a:t> (#1, 28%)</a:t>
                      </a:r>
                      <a:endParaRPr lang="en-US" sz="1400" b="1">
                        <a:solidFill>
                          <a:srgbClr val="000036"/>
                        </a:solidFill>
                        <a:latin typeface="Arial Narrow"/>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75490030"/>
                  </a:ext>
                </a:extLst>
              </a:tr>
              <a:tr h="516134">
                <a:tc>
                  <a:txBody>
                    <a:bodyPr/>
                    <a:lstStyle/>
                    <a:p>
                      <a:pPr algn="l"/>
                      <a:r>
                        <a:rPr lang="en-US" sz="1400" b="1">
                          <a:solidFill>
                            <a:schemeClr val="bg1"/>
                          </a:solidFill>
                          <a:latin typeface="Arial Narrow"/>
                        </a:rPr>
                        <a:t>Top Reserves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a:solidFill>
                            <a:srgbClr val="000036"/>
                          </a:solidFill>
                          <a:latin typeface="Arial Narrow"/>
                        </a:rPr>
                        <a:t>Australia </a:t>
                      </a:r>
                      <a:r>
                        <a:rPr lang="en-US" sz="1400" b="0">
                          <a:solidFill>
                            <a:srgbClr val="000036"/>
                          </a:solidFill>
                          <a:latin typeface="Arial Narrow"/>
                        </a:rPr>
                        <a:t>(#2, 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Brazil </a:t>
                      </a:r>
                      <a:r>
                        <a:rPr lang="en-US" sz="1400" b="0">
                          <a:solidFill>
                            <a:srgbClr val="000036"/>
                          </a:solidFill>
                          <a:latin typeface="Arial Narrow"/>
                        </a:rPr>
                        <a:t>(#3, 17%)</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panose="020B0606020202030204" pitchFamily="34" charset="0"/>
                        </a:rPr>
                        <a:t>Philippines</a:t>
                      </a:r>
                      <a:r>
                        <a:rPr lang="en-US" sz="1400" b="0">
                          <a:solidFill>
                            <a:srgbClr val="000036"/>
                          </a:solidFill>
                          <a:latin typeface="Arial Narrow" panose="020B0606020202030204" pitchFamily="34" charset="0"/>
                        </a:rPr>
                        <a:t> (#5, 3.4%)</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panose="020B0606020202030204" pitchFamily="34" charset="0"/>
                        </a:rPr>
                        <a:t>Brazil</a:t>
                      </a:r>
                      <a:r>
                        <a:rPr lang="en-US" sz="1400" b="0">
                          <a:solidFill>
                            <a:srgbClr val="000036"/>
                          </a:solidFill>
                          <a:latin typeface="Arial Narrow" panose="020B0606020202030204" pitchFamily="34" charset="0"/>
                        </a:rPr>
                        <a:t> (#2, 18%)</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panose="020B0606020202030204" pitchFamily="34" charset="0"/>
                        </a:rPr>
                        <a:t>Brazil</a:t>
                      </a:r>
                      <a:r>
                        <a:rPr lang="en-US" sz="1400" b="0">
                          <a:solidFill>
                            <a:srgbClr val="000036"/>
                          </a:solidFill>
                          <a:latin typeface="Arial Narrow" panose="020B0606020202030204" pitchFamily="34" charset="0"/>
                        </a:rPr>
                        <a:t> (#3, 22%)</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11370670"/>
                  </a:ext>
                </a:extLst>
              </a:tr>
              <a:tr h="516134">
                <a:tc>
                  <a:txBody>
                    <a:bodyPr/>
                    <a:lstStyle/>
                    <a:p>
                      <a:pPr algn="l"/>
                      <a:r>
                        <a:rPr lang="en-US" sz="1400" b="1">
                          <a:solidFill>
                            <a:schemeClr val="bg1"/>
                          </a:solidFill>
                          <a:latin typeface="Arial Narrow"/>
                        </a:rPr>
                        <a:t>Top Reserves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Argentina </a:t>
                      </a:r>
                      <a:r>
                        <a:rPr lang="en-US" sz="1400" b="0">
                          <a:solidFill>
                            <a:srgbClr val="000036"/>
                          </a:solidFill>
                          <a:latin typeface="Arial Narrow"/>
                        </a:rPr>
                        <a:t>(#3, 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000036"/>
                          </a:solidFill>
                          <a:latin typeface="Arial Narrow"/>
                        </a:rPr>
                        <a:t>Philippines</a:t>
                      </a:r>
                      <a:r>
                        <a:rPr lang="en-US" sz="1400" b="0" dirty="0">
                          <a:solidFill>
                            <a:srgbClr val="000036"/>
                          </a:solidFill>
                          <a:latin typeface="Arial Narrow"/>
                        </a:rPr>
                        <a:t> (#5, 5%)</a:t>
                      </a:r>
                      <a:endParaRPr lang="en-US" sz="1400" b="1" dirty="0">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Canada</a:t>
                      </a:r>
                      <a:r>
                        <a:rPr lang="en-US" sz="1400" b="0">
                          <a:solidFill>
                            <a:srgbClr val="000036"/>
                          </a:solidFill>
                          <a:latin typeface="Arial Narrow"/>
                        </a:rPr>
                        <a:t> (#7, 2.9%)</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Mexico </a:t>
                      </a:r>
                      <a:r>
                        <a:rPr lang="en-US" sz="1400" b="0">
                          <a:solidFill>
                            <a:srgbClr val="000036"/>
                          </a:solidFill>
                          <a:latin typeface="Arial Narrow"/>
                        </a:rPr>
                        <a:t>(#9, 0.3%)</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400" b="1">
                          <a:solidFill>
                            <a:srgbClr val="000036"/>
                          </a:solidFill>
                          <a:latin typeface="Arial Narrow"/>
                        </a:rPr>
                        <a:t>Mexico</a:t>
                      </a:r>
                      <a:r>
                        <a:rPr lang="en-US" sz="1400" b="0">
                          <a:solidFill>
                            <a:srgbClr val="000036"/>
                          </a:solidFill>
                          <a:latin typeface="Arial Narrow"/>
                        </a:rPr>
                        <a:t> (#9, 1%)</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48942786"/>
                  </a:ext>
                </a:extLst>
              </a:tr>
              <a:tr h="313141">
                <a:tc>
                  <a:txBody>
                    <a:bodyPr/>
                    <a:lstStyle/>
                    <a:p>
                      <a:pPr algn="l"/>
                      <a:r>
                        <a:rPr lang="en-US" sz="1400" b="1">
                          <a:solidFill>
                            <a:schemeClr val="bg1"/>
                          </a:solidFill>
                          <a:latin typeface="Arial Narrow"/>
                        </a:rPr>
                        <a:t>Top Producer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743"/>
                    </a:solidFill>
                  </a:tcPr>
                </a:tc>
                <a:tc>
                  <a:txBody>
                    <a:bodyPr/>
                    <a:lstStyle/>
                    <a:p>
                      <a:pPr algn="ctr"/>
                      <a:r>
                        <a:rPr lang="en-US" sz="1400" b="1">
                          <a:solidFill>
                            <a:srgbClr val="000036"/>
                          </a:solidFill>
                          <a:latin typeface="Arial Narrow"/>
                        </a:rPr>
                        <a:t>Australia</a:t>
                      </a:r>
                      <a:r>
                        <a:rPr lang="en-US" sz="1400" b="0">
                          <a:solidFill>
                            <a:srgbClr val="000036"/>
                          </a:solidFill>
                          <a:latin typeface="Arial Narrow"/>
                        </a:rPr>
                        <a:t>  (#1, 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Philippines </a:t>
                      </a:r>
                      <a:r>
                        <a:rPr lang="en-US" sz="1400" b="0">
                          <a:solidFill>
                            <a:srgbClr val="000036"/>
                          </a:solidFill>
                          <a:latin typeface="Arial Narrow"/>
                        </a:rPr>
                        <a:t>(#2, 14%)</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Australia</a:t>
                      </a:r>
                      <a:r>
                        <a:rPr lang="en-US" sz="1400" b="0">
                          <a:solidFill>
                            <a:srgbClr val="000036"/>
                          </a:solidFill>
                          <a:latin typeface="Arial Narrow"/>
                        </a:rPr>
                        <a:t> (#3, 3.3%)</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panose="020B0606020202030204" pitchFamily="34" charset="0"/>
                        </a:rPr>
                        <a:t>Australia</a:t>
                      </a:r>
                      <a:r>
                        <a:rPr lang="en-US" sz="1400" b="0">
                          <a:solidFill>
                            <a:srgbClr val="000036"/>
                          </a:solidFill>
                          <a:latin typeface="Arial Narrow" panose="020B0606020202030204" pitchFamily="34" charset="0"/>
                        </a:rPr>
                        <a:t> (#3, 17%)</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Brazil</a:t>
                      </a:r>
                      <a:r>
                        <a:rPr lang="en-US" sz="1400" b="0">
                          <a:solidFill>
                            <a:srgbClr val="000036"/>
                          </a:solidFill>
                          <a:latin typeface="Arial Narrow"/>
                        </a:rPr>
                        <a:t> (#2, 6.8%)</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extLst>
                  <a:ext uri="{0D108BD9-81ED-4DB2-BD59-A6C34878D82A}">
                    <a16:rowId xmlns:a16="http://schemas.microsoft.com/office/drawing/2014/main" val="2764668324"/>
                  </a:ext>
                </a:extLst>
              </a:tr>
              <a:tr h="516134">
                <a:tc>
                  <a:txBody>
                    <a:bodyPr/>
                    <a:lstStyle/>
                    <a:p>
                      <a:pPr algn="l"/>
                      <a:r>
                        <a:rPr lang="en-US" sz="1400" b="1">
                          <a:solidFill>
                            <a:schemeClr val="bg1"/>
                          </a:solidFill>
                          <a:latin typeface="Arial Narrow"/>
                        </a:rPr>
                        <a:t>Top Producer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743"/>
                    </a:solidFill>
                  </a:tcPr>
                </a:tc>
                <a:tc>
                  <a:txBody>
                    <a:bodyPr/>
                    <a:lstStyle/>
                    <a:p>
                      <a:pPr algn="ctr"/>
                      <a:r>
                        <a:rPr lang="en-US" sz="1400" b="1">
                          <a:solidFill>
                            <a:srgbClr val="000036"/>
                          </a:solidFill>
                          <a:latin typeface="Arial Narrow"/>
                        </a:rPr>
                        <a:t>Chile </a:t>
                      </a:r>
                      <a:r>
                        <a:rPr lang="en-US" sz="1400" b="0">
                          <a:solidFill>
                            <a:srgbClr val="000036"/>
                          </a:solidFill>
                          <a:latin typeface="Arial Narrow"/>
                        </a:rPr>
                        <a:t>(#2, 26%)</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Australia </a:t>
                      </a:r>
                      <a:r>
                        <a:rPr lang="en-US" sz="1400" b="0">
                          <a:solidFill>
                            <a:srgbClr val="000036"/>
                          </a:solidFill>
                          <a:latin typeface="Arial Narrow"/>
                        </a:rPr>
                        <a:t>(#5, 6%)</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Philippines </a:t>
                      </a:r>
                      <a:r>
                        <a:rPr lang="en-US" sz="1400" b="0">
                          <a:solidFill>
                            <a:srgbClr val="000036"/>
                          </a:solidFill>
                          <a:latin typeface="Arial Narrow"/>
                        </a:rPr>
                        <a:t>(#4, 2.6%)</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Brazil </a:t>
                      </a:r>
                      <a:r>
                        <a:rPr lang="en-US" sz="1400" b="0">
                          <a:solidFill>
                            <a:srgbClr val="000036"/>
                          </a:solidFill>
                          <a:latin typeface="Arial Narrow"/>
                        </a:rPr>
                        <a:t>(#9, 2%)</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Norway</a:t>
                      </a:r>
                      <a:r>
                        <a:rPr lang="en-US" sz="1400" b="0">
                          <a:solidFill>
                            <a:srgbClr val="000036"/>
                          </a:solidFill>
                          <a:latin typeface="Arial Narrow"/>
                        </a:rPr>
                        <a:t> (#7, 1.3%)</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extLst>
                  <a:ext uri="{0D108BD9-81ED-4DB2-BD59-A6C34878D82A}">
                    <a16:rowId xmlns:a16="http://schemas.microsoft.com/office/drawing/2014/main" val="927726331"/>
                  </a:ext>
                </a:extLst>
              </a:tr>
              <a:tr h="490118">
                <a:tc>
                  <a:txBody>
                    <a:bodyPr/>
                    <a:lstStyle/>
                    <a:p>
                      <a:pPr algn="l"/>
                      <a:r>
                        <a:rPr lang="en-US" sz="1400" b="1">
                          <a:solidFill>
                            <a:schemeClr val="bg1"/>
                          </a:solidFill>
                          <a:latin typeface="Arial Narrow"/>
                        </a:rPr>
                        <a:t>Top Producer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743"/>
                    </a:solidFill>
                  </a:tcPr>
                </a:tc>
                <a:tc>
                  <a:txBody>
                    <a:bodyPr/>
                    <a:lstStyle/>
                    <a:p>
                      <a:pPr algn="ctr"/>
                      <a:r>
                        <a:rPr lang="en-US" sz="1400" b="1">
                          <a:solidFill>
                            <a:srgbClr val="000036"/>
                          </a:solidFill>
                          <a:latin typeface="Arial Narrow"/>
                        </a:rPr>
                        <a:t>Argentina </a:t>
                      </a:r>
                      <a:r>
                        <a:rPr lang="en-US" sz="1400" b="0">
                          <a:solidFill>
                            <a:srgbClr val="000036"/>
                          </a:solidFill>
                          <a:latin typeface="Arial Narrow"/>
                        </a:rPr>
                        <a:t>(#4, 6.2%)</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Canada </a:t>
                      </a:r>
                      <a:r>
                        <a:rPr lang="en-US" sz="1400" b="0">
                          <a:solidFill>
                            <a:srgbClr val="000036"/>
                          </a:solidFill>
                          <a:latin typeface="Arial Narrow"/>
                        </a:rPr>
                        <a:t>(#6, 4.8%)</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Canada</a:t>
                      </a:r>
                      <a:r>
                        <a:rPr lang="en-US" sz="1400" b="0">
                          <a:solidFill>
                            <a:srgbClr val="000036"/>
                          </a:solidFill>
                          <a:latin typeface="Arial Narrow"/>
                        </a:rPr>
                        <a:t> (#5, 2.5%)</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a:rPr>
                        <a:t>Mexico</a:t>
                      </a:r>
                      <a:r>
                        <a:rPr lang="en-US" sz="1400" b="0">
                          <a:solidFill>
                            <a:srgbClr val="000036"/>
                          </a:solidFill>
                          <a:latin typeface="Arial Narrow"/>
                        </a:rPr>
                        <a:t> (#12, 1%)</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tc>
                  <a:txBody>
                    <a:bodyPr/>
                    <a:lstStyle/>
                    <a:p>
                      <a:pPr algn="ctr"/>
                      <a:r>
                        <a:rPr lang="en-US" sz="1400" b="1">
                          <a:solidFill>
                            <a:srgbClr val="000036"/>
                          </a:solidFill>
                          <a:latin typeface="Arial Narrow" panose="020B0606020202030204" pitchFamily="34" charset="0"/>
                        </a:rPr>
                        <a:t>Canada</a:t>
                      </a:r>
                      <a:r>
                        <a:rPr lang="en-US" sz="1400" b="0">
                          <a:solidFill>
                            <a:srgbClr val="000036"/>
                          </a:solidFill>
                          <a:latin typeface="Arial Narrow" panose="020B0606020202030204" pitchFamily="34" charset="0"/>
                        </a:rPr>
                        <a:t> (#9, 0.9%)</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7BB"/>
                    </a:solidFill>
                  </a:tcPr>
                </a:tc>
                <a:extLst>
                  <a:ext uri="{0D108BD9-81ED-4DB2-BD59-A6C34878D82A}">
                    <a16:rowId xmlns:a16="http://schemas.microsoft.com/office/drawing/2014/main" val="822945671"/>
                  </a:ext>
                </a:extLst>
              </a:tr>
              <a:tr h="516134">
                <a:tc>
                  <a:txBody>
                    <a:bodyPr/>
                    <a:lstStyle/>
                    <a:p>
                      <a:pPr algn="l"/>
                      <a:r>
                        <a:rPr lang="en-US" sz="1400" b="1">
                          <a:solidFill>
                            <a:schemeClr val="bg1"/>
                          </a:solidFill>
                          <a:latin typeface="Arial Narrow"/>
                        </a:rPr>
                        <a:t>Top Processor </a:t>
                      </a:r>
                      <a:endParaRPr lang="en-US" sz="1400" b="1">
                        <a:solidFill>
                          <a:schemeClr val="bg1"/>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Chile </a:t>
                      </a:r>
                      <a:r>
                        <a:rPr lang="en-US" sz="1400" b="0">
                          <a:solidFill>
                            <a:srgbClr val="000036"/>
                          </a:solidFill>
                          <a:latin typeface="Arial Narrow"/>
                        </a:rPr>
                        <a:t>(#2, 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EU </a:t>
                      </a:r>
                      <a:r>
                        <a:rPr lang="en-US" sz="1400" b="0">
                          <a:solidFill>
                            <a:srgbClr val="000036"/>
                          </a:solidFill>
                          <a:latin typeface="Arial Narrow"/>
                        </a:rPr>
                        <a:t>(#2, 10%)</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400" b="1">
                          <a:solidFill>
                            <a:srgbClr val="000036"/>
                          </a:solidFill>
                          <a:latin typeface="Arial Narrow"/>
                        </a:rPr>
                        <a:t>EU </a:t>
                      </a:r>
                      <a:r>
                        <a:rPr lang="en-US" sz="1400" b="0">
                          <a:solidFill>
                            <a:srgbClr val="000036"/>
                          </a:solidFill>
                          <a:latin typeface="Arial Narrow"/>
                        </a:rPr>
                        <a:t>(#2, 15%)</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sz="1400" b="1">
                          <a:solidFill>
                            <a:srgbClr val="000036"/>
                          </a:solidFill>
                          <a:latin typeface="Arial Narrow" panose="020B0606020202030204" pitchFamily="34" charset="0"/>
                        </a:rPr>
                        <a:t>EU </a:t>
                      </a:r>
                      <a:r>
                        <a:rPr lang="en-US" sz="1400" b="0">
                          <a:solidFill>
                            <a:srgbClr val="000036"/>
                          </a:solidFill>
                          <a:latin typeface="Arial Narrow" panose="020B0606020202030204" pitchFamily="34" charset="0"/>
                        </a:rPr>
                        <a:t>(#2, 5%)</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170431348"/>
                  </a:ext>
                </a:extLst>
              </a:tr>
              <a:tr h="516134">
                <a:tc>
                  <a:txBody>
                    <a:bodyPr/>
                    <a:lstStyle/>
                    <a:p>
                      <a:pPr algn="l"/>
                      <a:r>
                        <a:rPr lang="en-US" sz="1400" b="1">
                          <a:solidFill>
                            <a:schemeClr val="bg1"/>
                          </a:solidFill>
                          <a:latin typeface="Arial Narrow"/>
                        </a:rPr>
                        <a:t>Top Processor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Argentina </a:t>
                      </a:r>
                      <a:r>
                        <a:rPr lang="en-US" sz="1400" b="0">
                          <a:solidFill>
                            <a:srgbClr val="000036"/>
                          </a:solidFill>
                          <a:latin typeface="Arial Narrow"/>
                        </a:rPr>
                        <a:t>(#3, 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Japan </a:t>
                      </a:r>
                      <a:r>
                        <a:rPr lang="en-US" sz="1400" b="0">
                          <a:solidFill>
                            <a:srgbClr val="000036"/>
                          </a:solidFill>
                          <a:latin typeface="Arial Narrow"/>
                        </a:rPr>
                        <a:t>(#4, 4.5%)</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Canada </a:t>
                      </a:r>
                      <a:r>
                        <a:rPr lang="en-US" sz="1400" b="0">
                          <a:solidFill>
                            <a:srgbClr val="000036"/>
                          </a:solidFill>
                          <a:latin typeface="Arial Narrow"/>
                        </a:rPr>
                        <a:t>(#3, 3.5%)</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026575369"/>
                  </a:ext>
                </a:extLst>
              </a:tr>
              <a:tr h="516134">
                <a:tc>
                  <a:txBody>
                    <a:bodyPr/>
                    <a:lstStyle/>
                    <a:p>
                      <a:pPr algn="l"/>
                      <a:r>
                        <a:rPr lang="en-US" sz="1400" b="1">
                          <a:solidFill>
                            <a:schemeClr val="bg1"/>
                          </a:solidFill>
                          <a:latin typeface="Arial Narrow"/>
                        </a:rPr>
                        <a:t>Top Processor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U.S. </a:t>
                      </a:r>
                      <a:r>
                        <a:rPr lang="en-US" sz="1400" b="0">
                          <a:solidFill>
                            <a:srgbClr val="000036"/>
                          </a:solidFill>
                          <a:latin typeface="Arial Narrow"/>
                        </a:rPr>
                        <a:t>(#4, 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a:rPr>
                        <a:t>South Korea</a:t>
                      </a:r>
                      <a:r>
                        <a:rPr lang="en-US" sz="1400" b="0">
                          <a:solidFill>
                            <a:srgbClr val="000036"/>
                          </a:solidFill>
                          <a:latin typeface="Arial Narrow"/>
                        </a:rPr>
                        <a:t> (#5, 4.4%)</a:t>
                      </a:r>
                      <a:endParaRPr lang="en-US" sz="1400" b="1">
                        <a:solidFill>
                          <a:srgbClr val="000036"/>
                        </a:solidFill>
                        <a:latin typeface="Arial Narrow"/>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000036"/>
                          </a:solidFill>
                          <a:latin typeface="Arial Narrow" panose="020B0606020202030204" pitchFamily="34" charset="0"/>
                        </a:rPr>
                        <a:t>Japan </a:t>
                      </a:r>
                      <a:r>
                        <a:rPr lang="en-US" sz="1400" b="0">
                          <a:solidFill>
                            <a:srgbClr val="000036"/>
                          </a:solidFill>
                          <a:latin typeface="Arial Narrow" panose="020B0606020202030204" pitchFamily="34" charset="0"/>
                        </a:rPr>
                        <a:t>(#4, 2.3%)</a:t>
                      </a: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1400" b="1">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US" sz="1400" b="1" dirty="0">
                        <a:solidFill>
                          <a:srgbClr val="000036"/>
                        </a:solidFill>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269035839"/>
                  </a:ext>
                </a:extLst>
              </a:tr>
            </a:tbl>
          </a:graphicData>
        </a:graphic>
      </p:graphicFrame>
      <p:sp>
        <p:nvSpPr>
          <p:cNvPr id="5" name="TextBox 4">
            <a:extLst>
              <a:ext uri="{FF2B5EF4-FFF2-40B4-BE49-F238E27FC236}">
                <a16:creationId xmlns:a16="http://schemas.microsoft.com/office/drawing/2014/main" id="{55F0A620-64CD-C694-FE77-6C2ABDC86508}"/>
              </a:ext>
            </a:extLst>
          </p:cNvPr>
          <p:cNvSpPr txBox="1"/>
          <p:nvPr/>
        </p:nvSpPr>
        <p:spPr>
          <a:xfrm>
            <a:off x="4973410" y="6319166"/>
            <a:ext cx="70216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Highlighting countries with which the U.S. has an FTA or a major alliance (NATO or Major Non-NATO 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Data from the U.S. Geological Survey 2022 Mineral Commodity Summary and Benchmark Mineral Intelligence</a:t>
            </a:r>
          </a:p>
        </p:txBody>
      </p:sp>
      <p:sp>
        <p:nvSpPr>
          <p:cNvPr id="2" name="object 2">
            <a:extLst>
              <a:ext uri="{FF2B5EF4-FFF2-40B4-BE49-F238E27FC236}">
                <a16:creationId xmlns:a16="http://schemas.microsoft.com/office/drawing/2014/main" id="{7FBDBFE0-7734-58A6-F2FA-538CEA8788BE}"/>
              </a:ext>
            </a:extLst>
          </p:cNvPr>
          <p:cNvSpPr txBox="1">
            <a:spLocks/>
          </p:cNvSpPr>
          <p:nvPr/>
        </p:nvSpPr>
        <p:spPr>
          <a:xfrm>
            <a:off x="356742" y="701111"/>
            <a:ext cx="10041292" cy="382156"/>
          </a:xfrm>
          <a:prstGeom prst="rect">
            <a:avLst/>
          </a:prstGeom>
        </p:spPr>
        <p:txBody>
          <a:bodyPr vert="horz" wrap="square" lIns="0" tIns="12700" rIns="0" bIns="0" rtlCol="0">
            <a:spAutoFit/>
          </a:bodyPr>
          <a:lstStyle>
            <a:lvl1pPr>
              <a:defRPr sz="4000" b="1" i="0">
                <a:solidFill>
                  <a:srgbClr val="003864"/>
                </a:solidFill>
                <a:latin typeface="Verdana"/>
                <a:ea typeface="+mj-ea"/>
                <a:cs typeface="Verdana"/>
              </a:defRPr>
            </a:lvl1pPr>
          </a:lstStyle>
          <a:p>
            <a:pPr marL="12700">
              <a:spcBef>
                <a:spcPts val="100"/>
              </a:spcBef>
            </a:pPr>
            <a:r>
              <a:rPr lang="en-US" sz="2400" kern="0" spc="-95">
                <a:solidFill>
                  <a:srgbClr val="000066"/>
                </a:solidFill>
                <a:latin typeface="Franklin Gothic Demi" panose="020B0703020102020204" pitchFamily="34" charset="0"/>
                <a:ea typeface="Verdana" panose="020B0604030504040204" pitchFamily="34" charset="0"/>
              </a:rPr>
              <a:t>WHAT DOES AN ALLIED SUPPLY CHAIN LOOK LIKE?</a:t>
            </a:r>
            <a:endParaRPr lang="en-US" sz="2400" kern="0">
              <a:solidFill>
                <a:srgbClr val="000066"/>
              </a:solidFill>
              <a:latin typeface="Franklin Gothic Demi" panose="020B0703020102020204" pitchFamily="34" charset="0"/>
              <a:ea typeface="Verdana" panose="020B0604030504040204" pitchFamily="34" charset="0"/>
            </a:endParaRPr>
          </a:p>
        </p:txBody>
      </p:sp>
      <p:sp>
        <p:nvSpPr>
          <p:cNvPr id="3" name="object 8">
            <a:extLst>
              <a:ext uri="{FF2B5EF4-FFF2-40B4-BE49-F238E27FC236}">
                <a16:creationId xmlns:a16="http://schemas.microsoft.com/office/drawing/2014/main" id="{0FBC841D-A37F-D3D5-7B12-CD26CF3D895F}"/>
              </a:ext>
            </a:extLst>
          </p:cNvPr>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7" name="object 2">
            <a:extLst>
              <a:ext uri="{FF2B5EF4-FFF2-40B4-BE49-F238E27FC236}">
                <a16:creationId xmlns:a16="http://schemas.microsoft.com/office/drawing/2014/main" id="{0F78DF41-DF97-43BB-2C3E-13A4F2BC83E0}"/>
              </a:ext>
            </a:extLst>
          </p:cNvPr>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8" name="object 6">
            <a:extLst>
              <a:ext uri="{FF2B5EF4-FFF2-40B4-BE49-F238E27FC236}">
                <a16:creationId xmlns:a16="http://schemas.microsoft.com/office/drawing/2014/main" id="{3D174237-7D93-3AA3-5418-29FFA69AFA4E}"/>
              </a:ext>
            </a:extLst>
          </p:cNvPr>
          <p:cNvSpPr/>
          <p:nvPr/>
        </p:nvSpPr>
        <p:spPr>
          <a:xfrm>
            <a:off x="8081771" y="495300"/>
            <a:ext cx="3629660" cy="0"/>
          </a:xfrm>
          <a:custGeom>
            <a:avLst/>
            <a:gdLst/>
            <a:ahLst/>
            <a:cxnLst/>
            <a:rect l="l" t="t" r="r" b="b"/>
            <a:pathLst>
              <a:path w="3629659">
                <a:moveTo>
                  <a:pt x="0" y="0"/>
                </a:moveTo>
                <a:lnTo>
                  <a:pt x="3629405" y="0"/>
                </a:lnTo>
              </a:path>
            </a:pathLst>
          </a:custGeom>
          <a:ln w="101600">
            <a:solidFill>
              <a:srgbClr val="465258"/>
            </a:solidFill>
          </a:ln>
        </p:spPr>
        <p:txBody>
          <a:bodyPr wrap="square" lIns="0" tIns="0" rIns="0" bIns="0" rtlCol="0"/>
          <a:lstStyle/>
          <a:p>
            <a:endParaRPr/>
          </a:p>
        </p:txBody>
      </p:sp>
    </p:spTree>
    <p:extLst>
      <p:ext uri="{BB962C8B-B14F-4D97-AF65-F5344CB8AC3E}">
        <p14:creationId xmlns:p14="http://schemas.microsoft.com/office/powerpoint/2010/main" val="240139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88948" y="2115755"/>
            <a:ext cx="6688036" cy="3506729"/>
          </a:xfrm>
          <a:prstGeom prst="rect">
            <a:avLst/>
          </a:prstGeom>
        </p:spPr>
        <p:txBody>
          <a:bodyPr vert="horz" wrap="square" lIns="0" tIns="13335" rIns="0" bIns="0" rtlCol="0" anchor="t">
            <a:spAutoFit/>
          </a:bodyPr>
          <a:lstStyle/>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Need to deliver industrial capacity to strengthen socio-economic model</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Prioritize strategic </a:t>
            </a:r>
            <a:r>
              <a:rPr lang="en-GB" sz="1700" i="1" dirty="0">
                <a:solidFill>
                  <a:srgbClr val="404040"/>
                </a:solidFill>
                <a:latin typeface="Arial"/>
                <a:cs typeface="Arial"/>
              </a:rPr>
              <a:t>dual purpose</a:t>
            </a:r>
            <a:r>
              <a:rPr lang="en-GB" sz="1700" dirty="0">
                <a:solidFill>
                  <a:srgbClr val="404040"/>
                </a:solidFill>
                <a:latin typeface="Arial"/>
                <a:cs typeface="Arial"/>
              </a:rPr>
              <a:t> supply chains: green technology, information technology, aerospace, defence</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Compete beyond cost, setting </a:t>
            </a:r>
            <a:r>
              <a:rPr lang="en-GB" sz="1700" i="1" dirty="0">
                <a:solidFill>
                  <a:srgbClr val="404040"/>
                </a:solidFill>
                <a:latin typeface="Arial"/>
                <a:cs typeface="Arial"/>
              </a:rPr>
              <a:t>high standards and rules that</a:t>
            </a:r>
            <a:r>
              <a:rPr lang="en-GB" sz="1700" dirty="0">
                <a:solidFill>
                  <a:srgbClr val="404040"/>
                </a:solidFill>
                <a:latin typeface="Arial"/>
                <a:cs typeface="Arial"/>
              </a:rPr>
              <a:t> reflect our values and priorities</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Work with friends and allies to strengthen </a:t>
            </a:r>
            <a:r>
              <a:rPr lang="en-GB" sz="1700" i="1" dirty="0">
                <a:solidFill>
                  <a:srgbClr val="404040"/>
                </a:solidFill>
                <a:latin typeface="Arial"/>
                <a:cs typeface="Arial"/>
              </a:rPr>
              <a:t>transparent</a:t>
            </a:r>
            <a:r>
              <a:rPr lang="en-GB" sz="1700" dirty="0">
                <a:solidFill>
                  <a:srgbClr val="404040"/>
                </a:solidFill>
                <a:latin typeface="Arial"/>
                <a:cs typeface="Arial"/>
              </a:rPr>
              <a:t> supply chains that deliver on green transition</a:t>
            </a:r>
            <a:endParaRPr lang="en-GB" dirty="0"/>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Need financial mechanisms (beyond existing legislative packages) that can support a pan-European approach and play to Europe’s strengths (ex. Innovation Fund, Sovereignty Fund)</a:t>
            </a:r>
          </a:p>
        </p:txBody>
      </p:sp>
      <p:sp>
        <p:nvSpPr>
          <p:cNvPr id="8" name="object 8"/>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13" name="object 6">
            <a:extLst>
              <a:ext uri="{FF2B5EF4-FFF2-40B4-BE49-F238E27FC236}">
                <a16:creationId xmlns:a16="http://schemas.microsoft.com/office/drawing/2014/main" id="{60A722A5-33E0-7F60-B9DB-041496A74481}"/>
              </a:ext>
            </a:extLst>
          </p:cNvPr>
          <p:cNvSpPr txBox="1">
            <a:spLocks/>
          </p:cNvSpPr>
          <p:nvPr/>
        </p:nvSpPr>
        <p:spPr>
          <a:xfrm>
            <a:off x="688949" y="967486"/>
            <a:ext cx="5792062" cy="875240"/>
          </a:xfrm>
          <a:prstGeom prst="rect">
            <a:avLst/>
          </a:prstGeom>
        </p:spPr>
        <p:txBody>
          <a:bodyPr vert="horz" wrap="square" lIns="0" tIns="13335" rIns="0" bIns="0" rtlCol="0">
            <a:spAutoFit/>
          </a:bodyPr>
          <a:lstStyle>
            <a:lvl1pPr>
              <a:defRPr sz="2800" b="1" i="0">
                <a:solidFill>
                  <a:srgbClr val="001F5F"/>
                </a:solidFill>
                <a:latin typeface="Franklin Gothic Demi"/>
                <a:ea typeface="+mj-ea"/>
                <a:cs typeface="Franklin Gothic Demi"/>
              </a:defRPr>
            </a:lvl1pPr>
          </a:lstStyle>
          <a:p>
            <a:r>
              <a:rPr lang="en-GB"/>
              <a:t>AN OPEN EUROPEAN STRATEGIC AUTONOMY</a:t>
            </a:r>
          </a:p>
        </p:txBody>
      </p:sp>
      <p:pic>
        <p:nvPicPr>
          <p:cNvPr id="1026" name="Picture 2">
            <a:extLst>
              <a:ext uri="{FF2B5EF4-FFF2-40B4-BE49-F238E27FC236}">
                <a16:creationId xmlns:a16="http://schemas.microsoft.com/office/drawing/2014/main" id="{BC80D61C-B672-9BE4-099B-0C1464F66F4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21" b="-89"/>
          <a:stretch/>
        </p:blipFill>
        <p:spPr bwMode="auto">
          <a:xfrm>
            <a:off x="8034157" y="0"/>
            <a:ext cx="4989957" cy="6900883"/>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13465C3-9160-92FB-C531-B1C2F5402B35}"/>
              </a:ext>
            </a:extLst>
          </p:cNvPr>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1104" y="457200"/>
            <a:ext cx="47625" cy="79375"/>
          </a:xfrm>
          <a:custGeom>
            <a:avLst/>
            <a:gdLst/>
            <a:ahLst/>
            <a:cxnLst/>
            <a:rect l="l" t="t" r="r" b="b"/>
            <a:pathLst>
              <a:path w="47625" h="79375">
                <a:moveTo>
                  <a:pt x="0" y="79248"/>
                </a:moveTo>
                <a:lnTo>
                  <a:pt x="47243" y="79248"/>
                </a:lnTo>
                <a:lnTo>
                  <a:pt x="47243" y="0"/>
                </a:lnTo>
                <a:lnTo>
                  <a:pt x="0" y="0"/>
                </a:lnTo>
                <a:lnTo>
                  <a:pt x="0" y="79248"/>
                </a:lnTo>
                <a:close/>
              </a:path>
            </a:pathLst>
          </a:custGeom>
          <a:solidFill>
            <a:srgbClr val="5DCCDB"/>
          </a:solidFill>
        </p:spPr>
        <p:txBody>
          <a:bodyPr wrap="square" lIns="0" tIns="0" rIns="0" bIns="0" rtlCol="0"/>
          <a:lstStyle/>
          <a:p>
            <a:endParaRPr/>
          </a:p>
        </p:txBody>
      </p:sp>
      <p:grpSp>
        <p:nvGrpSpPr>
          <p:cNvPr id="3" name="object 3"/>
          <p:cNvGrpSpPr/>
          <p:nvPr/>
        </p:nvGrpSpPr>
        <p:grpSpPr>
          <a:xfrm>
            <a:off x="452627" y="708659"/>
            <a:ext cx="11334116" cy="5560060"/>
            <a:chOff x="452627" y="708659"/>
            <a:chExt cx="5440680" cy="5560060"/>
          </a:xfrm>
          <a:solidFill>
            <a:srgbClr val="000066"/>
          </a:solidFill>
        </p:grpSpPr>
        <p:sp>
          <p:nvSpPr>
            <p:cNvPr id="4" name="object 4"/>
            <p:cNvSpPr/>
            <p:nvPr/>
          </p:nvSpPr>
          <p:spPr>
            <a:xfrm>
              <a:off x="452627" y="708659"/>
              <a:ext cx="5440680" cy="5560060"/>
            </a:xfrm>
            <a:custGeom>
              <a:avLst/>
              <a:gdLst/>
              <a:ahLst/>
              <a:cxnLst/>
              <a:rect l="l" t="t" r="r" b="b"/>
              <a:pathLst>
                <a:path w="5440680" h="5560060">
                  <a:moveTo>
                    <a:pt x="5440680" y="0"/>
                  </a:moveTo>
                  <a:lnTo>
                    <a:pt x="0" y="0"/>
                  </a:lnTo>
                  <a:lnTo>
                    <a:pt x="0" y="5559552"/>
                  </a:lnTo>
                  <a:lnTo>
                    <a:pt x="5440680" y="5559552"/>
                  </a:lnTo>
                  <a:lnTo>
                    <a:pt x="5440680" y="0"/>
                  </a:lnTo>
                  <a:close/>
                </a:path>
              </a:pathLst>
            </a:custGeom>
            <a:grpFill/>
          </p:spPr>
          <p:txBody>
            <a:bodyPr wrap="square" lIns="0" tIns="0" rIns="0" bIns="0" rtlCol="0"/>
            <a:lstStyle/>
            <a:p>
              <a:endParaRPr/>
            </a:p>
          </p:txBody>
        </p:sp>
        <p:sp>
          <p:nvSpPr>
            <p:cNvPr id="5" name="object 5"/>
            <p:cNvSpPr/>
            <p:nvPr/>
          </p:nvSpPr>
          <p:spPr>
            <a:xfrm>
              <a:off x="674290" y="4866131"/>
              <a:ext cx="5011480" cy="5715"/>
            </a:xfrm>
            <a:custGeom>
              <a:avLst/>
              <a:gdLst/>
              <a:ahLst/>
              <a:cxnLst/>
              <a:rect l="l" t="t" r="r" b="b"/>
              <a:pathLst>
                <a:path w="4765675" h="5714">
                  <a:moveTo>
                    <a:pt x="0" y="0"/>
                  </a:moveTo>
                  <a:lnTo>
                    <a:pt x="4765548" y="5715"/>
                  </a:lnTo>
                </a:path>
              </a:pathLst>
            </a:custGeom>
            <a:grpFill/>
            <a:ln w="28574">
              <a:solidFill>
                <a:srgbClr val="D41E46"/>
              </a:solidFill>
            </a:ln>
          </p:spPr>
          <p:txBody>
            <a:bodyPr wrap="square" lIns="0" tIns="0" rIns="0" bIns="0" rtlCol="0"/>
            <a:lstStyle/>
            <a:p>
              <a:endParaRPr/>
            </a:p>
          </p:txBody>
        </p:sp>
      </p:grpSp>
      <p:sp>
        <p:nvSpPr>
          <p:cNvPr id="11" name="object 11"/>
          <p:cNvSpPr/>
          <p:nvPr/>
        </p:nvSpPr>
        <p:spPr>
          <a:xfrm>
            <a:off x="498348" y="489204"/>
            <a:ext cx="11288395" cy="0"/>
          </a:xfrm>
          <a:custGeom>
            <a:avLst/>
            <a:gdLst/>
            <a:ahLst/>
            <a:cxnLst/>
            <a:rect l="l" t="t" r="r" b="b"/>
            <a:pathLst>
              <a:path w="11288395">
                <a:moveTo>
                  <a:pt x="0" y="0"/>
                </a:moveTo>
                <a:lnTo>
                  <a:pt x="11288395" y="0"/>
                </a:lnTo>
              </a:path>
            </a:pathLst>
          </a:custGeom>
          <a:ln w="101600">
            <a:solidFill>
              <a:srgbClr val="D41E46"/>
            </a:solidFill>
          </a:ln>
        </p:spPr>
        <p:txBody>
          <a:bodyPr wrap="square" lIns="0" tIns="0" rIns="0" bIns="0" rtlCol="0"/>
          <a:lstStyle/>
          <a:p>
            <a:endParaRPr/>
          </a:p>
        </p:txBody>
      </p:sp>
      <p:pic>
        <p:nvPicPr>
          <p:cNvPr id="17" name="Graphic 16">
            <a:extLst>
              <a:ext uri="{FF2B5EF4-FFF2-40B4-BE49-F238E27FC236}">
                <a16:creationId xmlns:a16="http://schemas.microsoft.com/office/drawing/2014/main" id="{852FEDDB-8F33-A8CE-76A5-AE40685D31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804" y="5248860"/>
            <a:ext cx="1371600" cy="423570"/>
          </a:xfrm>
          <a:prstGeom prst="rect">
            <a:avLst/>
          </a:prstGeom>
        </p:spPr>
      </p:pic>
      <p:pic>
        <p:nvPicPr>
          <p:cNvPr id="13" name="Graphic 12">
            <a:extLst>
              <a:ext uri="{FF2B5EF4-FFF2-40B4-BE49-F238E27FC236}">
                <a16:creationId xmlns:a16="http://schemas.microsoft.com/office/drawing/2014/main" id="{28EF6B03-05C1-FBCA-B09E-5257C4D7D8F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5456" y="1296116"/>
            <a:ext cx="3464304" cy="1701764"/>
          </a:xfrm>
          <a:prstGeom prst="rect">
            <a:avLst/>
          </a:prstGeom>
        </p:spPr>
      </p:pic>
      <p:sp>
        <p:nvSpPr>
          <p:cNvPr id="6" name="object 10">
            <a:extLst>
              <a:ext uri="{FF2B5EF4-FFF2-40B4-BE49-F238E27FC236}">
                <a16:creationId xmlns:a16="http://schemas.microsoft.com/office/drawing/2014/main" id="{F31190E4-194D-F53E-AD35-7EDC5EAC9F06}"/>
              </a:ext>
            </a:extLst>
          </p:cNvPr>
          <p:cNvSpPr txBox="1"/>
          <p:nvPr/>
        </p:nvSpPr>
        <p:spPr>
          <a:xfrm>
            <a:off x="947887" y="3273188"/>
            <a:ext cx="7128093" cy="1555554"/>
          </a:xfrm>
          <a:prstGeom prst="rect">
            <a:avLst/>
          </a:prstGeom>
        </p:spPr>
        <p:txBody>
          <a:bodyPr vert="horz" wrap="square" lIns="0" tIns="13970" rIns="0" bIns="0" rtlCol="0" anchor="t">
            <a:spAutoFit/>
          </a:bodyPr>
          <a:lstStyle/>
          <a:p>
            <a:pPr marL="12700" marR="5080">
              <a:spcBef>
                <a:spcPts val="110"/>
              </a:spcBef>
            </a:pPr>
            <a:r>
              <a:rPr lang="en-GB" sz="1600" dirty="0">
                <a:solidFill>
                  <a:srgbClr val="FFFFFF"/>
                </a:solidFill>
                <a:latin typeface="Franklin Gothic Book"/>
                <a:cs typeface="Franklin Gothic Book"/>
              </a:rPr>
              <a:t>For</a:t>
            </a:r>
            <a:r>
              <a:rPr lang="en-GB" sz="1600" spc="-35" dirty="0">
                <a:solidFill>
                  <a:srgbClr val="FFFFFF"/>
                </a:solidFill>
                <a:latin typeface="Franklin Gothic Book"/>
                <a:cs typeface="Franklin Gothic Book"/>
              </a:rPr>
              <a:t> </a:t>
            </a:r>
            <a:r>
              <a:rPr lang="en-GB" sz="1600" dirty="0">
                <a:solidFill>
                  <a:srgbClr val="FFFFFF"/>
                </a:solidFill>
                <a:latin typeface="Franklin Gothic Book"/>
                <a:cs typeface="Franklin Gothic Book"/>
              </a:rPr>
              <a:t>more</a:t>
            </a:r>
            <a:r>
              <a:rPr lang="en-GB" sz="1600" spc="-35" dirty="0">
                <a:solidFill>
                  <a:srgbClr val="FFFFFF"/>
                </a:solidFill>
                <a:latin typeface="Franklin Gothic Book"/>
                <a:cs typeface="Franklin Gothic Book"/>
              </a:rPr>
              <a:t> </a:t>
            </a:r>
            <a:r>
              <a:rPr lang="en-GB" sz="1600" spc="-10" dirty="0">
                <a:solidFill>
                  <a:srgbClr val="FFFFFF"/>
                </a:solidFill>
                <a:latin typeface="Franklin Gothic Book"/>
                <a:cs typeface="Franklin Gothic Book"/>
              </a:rPr>
              <a:t>information,</a:t>
            </a:r>
            <a:r>
              <a:rPr lang="en-GB" sz="1600" spc="-50" dirty="0">
                <a:solidFill>
                  <a:srgbClr val="FFFFFF"/>
                </a:solidFill>
                <a:latin typeface="Franklin Gothic Book"/>
                <a:cs typeface="Franklin Gothic Book"/>
              </a:rPr>
              <a:t> </a:t>
            </a:r>
            <a:r>
              <a:rPr lang="en-GB" sz="1600" dirty="0">
                <a:solidFill>
                  <a:srgbClr val="FFFFFF"/>
                </a:solidFill>
                <a:latin typeface="Franklin Gothic Book"/>
                <a:cs typeface="Franklin Gothic Book"/>
              </a:rPr>
              <a:t>please</a:t>
            </a:r>
            <a:r>
              <a:rPr lang="en-GB" sz="1600" spc="-35" dirty="0">
                <a:solidFill>
                  <a:srgbClr val="FFFFFF"/>
                </a:solidFill>
                <a:latin typeface="Franklin Gothic Book"/>
                <a:cs typeface="Franklin Gothic Book"/>
              </a:rPr>
              <a:t> </a:t>
            </a:r>
            <a:r>
              <a:rPr lang="en-GB" sz="1600" dirty="0">
                <a:solidFill>
                  <a:srgbClr val="FFFFFF"/>
                </a:solidFill>
                <a:latin typeface="Franklin Gothic Book"/>
                <a:cs typeface="Franklin Gothic Book"/>
              </a:rPr>
              <a:t>contact</a:t>
            </a:r>
            <a:endParaRPr lang="en-GB" sz="1600" spc="-60" dirty="0">
              <a:solidFill>
                <a:srgbClr val="FFFFFF"/>
              </a:solidFill>
              <a:latin typeface="Franklin Gothic Book"/>
              <a:cs typeface="Franklin Gothic Book"/>
            </a:endParaRPr>
          </a:p>
          <a:p>
            <a:pPr marL="12700" marR="5080">
              <a:spcBef>
                <a:spcPts val="110"/>
              </a:spcBef>
            </a:pPr>
            <a:r>
              <a:rPr lang="en-US" sz="1600" dirty="0">
                <a:solidFill>
                  <a:srgbClr val="FFFFFF"/>
                </a:solidFill>
                <a:latin typeface="Franklin Gothic Book"/>
                <a:cs typeface="Franklin Gothic Book"/>
              </a:rPr>
              <a:t>Jeppe Kofod, former Minister for Foreign Affairs (Denmark)</a:t>
            </a:r>
          </a:p>
          <a:p>
            <a:pPr marL="12700" marR="5080">
              <a:spcBef>
                <a:spcPts val="110"/>
              </a:spcBef>
            </a:pPr>
            <a:r>
              <a:rPr lang="en-US" sz="1600" u="sng" dirty="0">
                <a:solidFill>
                  <a:srgbClr val="C00000"/>
                </a:solidFill>
                <a:latin typeface="Franklin Gothic Book"/>
                <a:cs typeface="Franklin Gothic Book"/>
              </a:rPr>
              <a:t>Jeppe@kofodglobal.com</a:t>
            </a:r>
          </a:p>
          <a:p>
            <a:pPr marL="12700" marR="5080">
              <a:spcBef>
                <a:spcPts val="110"/>
              </a:spcBef>
            </a:pPr>
            <a:endParaRPr lang="en-US" sz="1600" dirty="0">
              <a:solidFill>
                <a:srgbClr val="FFFFFF"/>
              </a:solidFill>
              <a:latin typeface="Franklin Gothic Book"/>
              <a:cs typeface="Franklin Gothic Book"/>
            </a:endParaRPr>
          </a:p>
          <a:p>
            <a:pPr marL="12700" marR="5080">
              <a:spcBef>
                <a:spcPts val="110"/>
              </a:spcBef>
            </a:pPr>
            <a:r>
              <a:rPr lang="en-US" sz="1600" dirty="0">
                <a:solidFill>
                  <a:srgbClr val="FFFFFF"/>
                </a:solidFill>
                <a:latin typeface="Franklin Gothic Book"/>
                <a:cs typeface="Franklin Gothic Book"/>
              </a:rPr>
              <a:t>Avery Ash, Senior Vice President of Government Affairs and Special Initiatives</a:t>
            </a:r>
          </a:p>
          <a:p>
            <a:pPr marL="12700" marR="5080">
              <a:lnSpc>
                <a:spcPct val="100000"/>
              </a:lnSpc>
              <a:spcBef>
                <a:spcPts val="110"/>
              </a:spcBef>
            </a:pPr>
            <a:r>
              <a:rPr lang="en-US" sz="1600" u="sng" spc="-10" dirty="0">
                <a:solidFill>
                  <a:srgbClr val="D41E46"/>
                </a:solidFill>
                <a:uFill>
                  <a:solidFill>
                    <a:srgbClr val="D41E46"/>
                  </a:solidFill>
                </a:uFill>
                <a:latin typeface="Franklin Gothic Book"/>
                <a:cs typeface="Franklin Gothic Book"/>
                <a:hlinkClick r:id="rId7">
                  <a:extLst>
                    <a:ext uri="{A12FA001-AC4F-418D-AE19-62706E023703}">
                      <ahyp:hlinkClr xmlns:ahyp="http://schemas.microsoft.com/office/drawing/2018/hyperlinkcolor" val="tx"/>
                    </a:ext>
                  </a:extLst>
                </a:hlinkClick>
              </a:rPr>
              <a:t>aash@secureenergy.o</a:t>
            </a:r>
            <a:r>
              <a:rPr lang="en-US" sz="1600" u="sng" spc="-10" dirty="0">
                <a:solidFill>
                  <a:srgbClr val="D41E46"/>
                </a:solidFill>
                <a:uFill>
                  <a:solidFill>
                    <a:srgbClr val="D41E46"/>
                  </a:solidFill>
                </a:uFill>
                <a:latin typeface="Franklin Gothic Book"/>
                <a:cs typeface="Franklin Gothic Book"/>
              </a:rPr>
              <a:t>rg</a:t>
            </a:r>
            <a:endParaRPr lang="en-US" sz="1600" dirty="0">
              <a:latin typeface="Franklin Gothic Book"/>
              <a:cs typeface="Franklin Gothic Book"/>
            </a:endParaRPr>
          </a:p>
        </p:txBody>
      </p:sp>
    </p:spTree>
    <p:extLst>
      <p:ext uri="{BB962C8B-B14F-4D97-AF65-F5344CB8AC3E}">
        <p14:creationId xmlns:p14="http://schemas.microsoft.com/office/powerpoint/2010/main" val="428666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1170" y="495300"/>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3" name="object 3"/>
          <p:cNvSpPr txBox="1">
            <a:spLocks noGrp="1"/>
          </p:cNvSpPr>
          <p:nvPr>
            <p:ph type="title"/>
          </p:nvPr>
        </p:nvSpPr>
        <p:spPr>
          <a:xfrm>
            <a:off x="688949" y="967486"/>
            <a:ext cx="10814100" cy="812094"/>
          </a:xfrm>
        </p:spPr>
        <p:txBody>
          <a:bodyPr vert="horz" wrap="square" lIns="0" tIns="377520" rIns="0" bIns="0" rtlCol="0">
            <a:spAutoFit/>
          </a:bodyPr>
          <a:lstStyle/>
          <a:p>
            <a:r>
              <a:rPr lang="en-GB" dirty="0"/>
              <a:t>ABOUT SAFE &amp; the EUROPEAN INITIATIVE FOR ENERGY SECURITY</a:t>
            </a:r>
          </a:p>
        </p:txBody>
      </p:sp>
      <p:sp>
        <p:nvSpPr>
          <p:cNvPr id="4" name="object 4"/>
          <p:cNvSpPr txBox="1">
            <a:spLocks noGrp="1"/>
          </p:cNvSpPr>
          <p:nvPr>
            <p:ph type="body" idx="1"/>
          </p:nvPr>
        </p:nvSpPr>
        <p:spPr>
          <a:xfrm>
            <a:off x="708025" y="2838774"/>
            <a:ext cx="10775950" cy="2350002"/>
          </a:xfrm>
        </p:spPr>
        <p:txBody>
          <a:bodyPr vert="horz" wrap="square" lIns="0" tIns="10795" rIns="0" bIns="0" rtlCol="0" anchor="t">
            <a:spAutoFit/>
          </a:bodyPr>
          <a:lstStyle/>
          <a:p>
            <a:r>
              <a:rPr lang="en-GB" dirty="0"/>
              <a:t>SAFE is an action-oriented, non-party organization committed to transportation, energy, and supply chain policies that advance the economic and national security of the United States, its allies and partners. SAFE has convened business and former military leaders since 2004 to advocate for secure, resilient, and sustainable energy solutions.</a:t>
            </a:r>
          </a:p>
          <a:p>
            <a:endParaRPr lang="en-GB" dirty="0"/>
          </a:p>
          <a:p>
            <a:r>
              <a:rPr lang="en-GB" sz="1900" dirty="0">
                <a:solidFill>
                  <a:srgbClr val="404040"/>
                </a:solidFill>
                <a:effectLst/>
                <a:latin typeface="Arial"/>
                <a:ea typeface="Yu Mincho"/>
                <a:cs typeface="Arial"/>
              </a:rPr>
              <a:t>The European Initiative for Energy Security (EIES), in collaboration with its Energy Security Leadership Counci</a:t>
            </a:r>
            <a:r>
              <a:rPr lang="en-GB" dirty="0">
                <a:ea typeface="Yu Mincho"/>
              </a:rPr>
              <a:t>l – Europe (ESLC-Europe)</a:t>
            </a:r>
            <a:r>
              <a:rPr lang="en-GB" sz="1900" dirty="0">
                <a:solidFill>
                  <a:srgbClr val="404040"/>
                </a:solidFill>
                <a:effectLst/>
                <a:latin typeface="Arial"/>
                <a:ea typeface="Yu Mincho"/>
                <a:cs typeface="Arial"/>
              </a:rPr>
              <a:t> brings a pragmatic perspective – </a:t>
            </a:r>
            <a:r>
              <a:rPr lang="en-GB" sz="1900" dirty="0">
                <a:solidFill>
                  <a:srgbClr val="404040"/>
                </a:solidFill>
                <a:latin typeface="Arial"/>
                <a:ea typeface="Yu Mincho"/>
                <a:cs typeface="Arial"/>
              </a:rPr>
              <a:t>centred</a:t>
            </a:r>
            <a:r>
              <a:rPr lang="en-GB" sz="1900" dirty="0">
                <a:solidFill>
                  <a:srgbClr val="404040"/>
                </a:solidFill>
                <a:effectLst/>
                <a:latin typeface="Arial"/>
                <a:ea typeface="Yu Mincho"/>
                <a:cs typeface="Arial"/>
              </a:rPr>
              <a:t> on energy and economic security – to accelerate Europe’s clean energy transition.</a:t>
            </a:r>
            <a:endParaRPr lang="en-US" sz="1900" dirty="0">
              <a:solidFill>
                <a:srgbClr val="404040"/>
              </a:solidFill>
              <a:effectLst/>
              <a:latin typeface="Arial"/>
              <a:ea typeface="Yu Mincho"/>
              <a:cs typeface="Arial"/>
            </a:endParaRPr>
          </a:p>
        </p:txBody>
      </p:sp>
      <p:sp>
        <p:nvSpPr>
          <p:cNvPr id="5" name="object 5"/>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6" name="object 6"/>
          <p:cNvSpPr/>
          <p:nvPr/>
        </p:nvSpPr>
        <p:spPr>
          <a:xfrm>
            <a:off x="8081771" y="495300"/>
            <a:ext cx="3629660" cy="0"/>
          </a:xfrm>
          <a:custGeom>
            <a:avLst/>
            <a:gdLst/>
            <a:ahLst/>
            <a:cxnLst/>
            <a:rect l="l" t="t" r="r" b="b"/>
            <a:pathLst>
              <a:path w="3629659">
                <a:moveTo>
                  <a:pt x="0" y="0"/>
                </a:moveTo>
                <a:lnTo>
                  <a:pt x="3629405" y="0"/>
                </a:lnTo>
              </a:path>
            </a:pathLst>
          </a:custGeom>
          <a:ln w="101600">
            <a:solidFill>
              <a:srgbClr val="465258"/>
            </a:solidFill>
          </a:ln>
        </p:spPr>
        <p:txBody>
          <a:bodyPr wrap="square" lIns="0" tIns="0" rIns="0" bIns="0" rtlCol="0"/>
          <a:lstStyle/>
          <a:p>
            <a:endParaRPr/>
          </a:p>
        </p:txBody>
      </p:sp>
    </p:spTree>
    <p:extLst>
      <p:ext uri="{BB962C8B-B14F-4D97-AF65-F5344CB8AC3E}">
        <p14:creationId xmlns:p14="http://schemas.microsoft.com/office/powerpoint/2010/main" val="132276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3" name="object 3"/>
          <p:cNvSpPr txBox="1">
            <a:spLocks noGrp="1"/>
          </p:cNvSpPr>
          <p:nvPr>
            <p:ph type="title"/>
          </p:nvPr>
        </p:nvSpPr>
        <p:spPr>
          <a:xfrm>
            <a:off x="688949" y="967486"/>
            <a:ext cx="10814100" cy="880744"/>
          </a:xfrm>
        </p:spPr>
        <p:txBody>
          <a:bodyPr vert="horz" wrap="square" lIns="0" tIns="377520" rIns="0" bIns="0" rtlCol="0">
            <a:spAutoFit/>
          </a:bodyPr>
          <a:lstStyle/>
          <a:p>
            <a:r>
              <a:rPr lang="en-GB"/>
              <a:t>SAFE’S HISTORY</a:t>
            </a:r>
          </a:p>
        </p:txBody>
      </p:sp>
      <p:sp>
        <p:nvSpPr>
          <p:cNvPr id="5" name="object 5"/>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6" name="object 6"/>
          <p:cNvSpPr/>
          <p:nvPr/>
        </p:nvSpPr>
        <p:spPr>
          <a:xfrm>
            <a:off x="8081771" y="495300"/>
            <a:ext cx="3629660" cy="0"/>
          </a:xfrm>
          <a:custGeom>
            <a:avLst/>
            <a:gdLst/>
            <a:ahLst/>
            <a:cxnLst/>
            <a:rect l="l" t="t" r="r" b="b"/>
            <a:pathLst>
              <a:path w="3629659">
                <a:moveTo>
                  <a:pt x="0" y="0"/>
                </a:moveTo>
                <a:lnTo>
                  <a:pt x="3629405" y="0"/>
                </a:lnTo>
              </a:path>
            </a:pathLst>
          </a:custGeom>
          <a:ln w="101600">
            <a:solidFill>
              <a:srgbClr val="465258"/>
            </a:solidFill>
          </a:ln>
        </p:spPr>
        <p:txBody>
          <a:bodyPr wrap="square" lIns="0" tIns="0" rIns="0" bIns="0" rtlCol="0"/>
          <a:lstStyle/>
          <a:p>
            <a:endParaRPr/>
          </a:p>
        </p:txBody>
      </p:sp>
      <p:pic>
        <p:nvPicPr>
          <p:cNvPr id="7" name="object 8">
            <a:extLst>
              <a:ext uri="{FF2B5EF4-FFF2-40B4-BE49-F238E27FC236}">
                <a16:creationId xmlns:a16="http://schemas.microsoft.com/office/drawing/2014/main" id="{51665444-6E48-4ED3-6D86-D57E16D07192}"/>
              </a:ext>
            </a:extLst>
          </p:cNvPr>
          <p:cNvPicPr/>
          <p:nvPr/>
        </p:nvPicPr>
        <p:blipFill>
          <a:blip r:embed="rId3" cstate="print">
            <a:extLst>
              <a:ext uri="{28A0092B-C50C-407E-A947-70E740481C1C}">
                <a14:useLocalDpi xmlns:a14="http://schemas.microsoft.com/office/drawing/2010/main"/>
              </a:ext>
            </a:extLst>
          </a:blip>
          <a:stretch>
            <a:fillRect/>
          </a:stretch>
        </p:blipFill>
        <p:spPr>
          <a:xfrm>
            <a:off x="3214180" y="4717532"/>
            <a:ext cx="1298568" cy="361795"/>
          </a:xfrm>
          <a:prstGeom prst="rect">
            <a:avLst/>
          </a:prstGeom>
        </p:spPr>
      </p:pic>
      <p:pic>
        <p:nvPicPr>
          <p:cNvPr id="8" name="object 9">
            <a:extLst>
              <a:ext uri="{FF2B5EF4-FFF2-40B4-BE49-F238E27FC236}">
                <a16:creationId xmlns:a16="http://schemas.microsoft.com/office/drawing/2014/main" id="{3CD1A6FC-AF3C-5130-AC27-87734EE4D8FE}"/>
              </a:ext>
            </a:extLst>
          </p:cNvPr>
          <p:cNvPicPr/>
          <p:nvPr/>
        </p:nvPicPr>
        <p:blipFill>
          <a:blip r:embed="rId4" cstate="print">
            <a:extLst>
              <a:ext uri="{28A0092B-C50C-407E-A947-70E740481C1C}">
                <a14:useLocalDpi xmlns:a14="http://schemas.microsoft.com/office/drawing/2010/main"/>
              </a:ext>
            </a:extLst>
          </a:blip>
          <a:stretch>
            <a:fillRect/>
          </a:stretch>
        </p:blipFill>
        <p:spPr>
          <a:xfrm>
            <a:off x="8785582" y="4728418"/>
            <a:ext cx="771859" cy="698349"/>
          </a:xfrm>
          <a:prstGeom prst="rect">
            <a:avLst/>
          </a:prstGeom>
        </p:spPr>
      </p:pic>
      <p:grpSp>
        <p:nvGrpSpPr>
          <p:cNvPr id="11" name="Group 10">
            <a:extLst>
              <a:ext uri="{FF2B5EF4-FFF2-40B4-BE49-F238E27FC236}">
                <a16:creationId xmlns:a16="http://schemas.microsoft.com/office/drawing/2014/main" id="{331D4B56-C584-973C-85C7-175D9ACF69F3}"/>
              </a:ext>
            </a:extLst>
          </p:cNvPr>
          <p:cNvGrpSpPr/>
          <p:nvPr/>
        </p:nvGrpSpPr>
        <p:grpSpPr>
          <a:xfrm>
            <a:off x="1828800" y="3133982"/>
            <a:ext cx="1309177" cy="561076"/>
            <a:chOff x="1607313" y="3687300"/>
            <a:chExt cx="2050288" cy="878695"/>
          </a:xfrm>
        </p:grpSpPr>
        <p:pic>
          <p:nvPicPr>
            <p:cNvPr id="9" name="Graphic 8">
              <a:extLst>
                <a:ext uri="{FF2B5EF4-FFF2-40B4-BE49-F238E27FC236}">
                  <a16:creationId xmlns:a16="http://schemas.microsoft.com/office/drawing/2014/main" id="{7676EEE1-041C-5710-508F-693A0B9A8BE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07313" y="3687300"/>
              <a:ext cx="2050288" cy="878695"/>
            </a:xfrm>
            <a:prstGeom prst="rect">
              <a:avLst/>
            </a:prstGeom>
          </p:spPr>
        </p:pic>
        <p:sp>
          <p:nvSpPr>
            <p:cNvPr id="10" name="Rectangle 9">
              <a:extLst>
                <a:ext uri="{FF2B5EF4-FFF2-40B4-BE49-F238E27FC236}">
                  <a16:creationId xmlns:a16="http://schemas.microsoft.com/office/drawing/2014/main" id="{933E127D-3901-74CA-7CA8-E75589AAAB7C}"/>
                </a:ext>
              </a:extLst>
            </p:cNvPr>
            <p:cNvSpPr/>
            <p:nvPr/>
          </p:nvSpPr>
          <p:spPr>
            <a:xfrm>
              <a:off x="2895600" y="4191000"/>
              <a:ext cx="762001" cy="207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object 5">
            <a:extLst>
              <a:ext uri="{FF2B5EF4-FFF2-40B4-BE49-F238E27FC236}">
                <a16:creationId xmlns:a16="http://schemas.microsoft.com/office/drawing/2014/main" id="{9D11C30F-4429-CD60-77A1-55130AB5CE92}"/>
              </a:ext>
            </a:extLst>
          </p:cNvPr>
          <p:cNvSpPr/>
          <p:nvPr/>
        </p:nvSpPr>
        <p:spPr>
          <a:xfrm>
            <a:off x="914399" y="4076578"/>
            <a:ext cx="10439999" cy="5715"/>
          </a:xfrm>
          <a:custGeom>
            <a:avLst/>
            <a:gdLst/>
            <a:ahLst/>
            <a:cxnLst/>
            <a:rect l="l" t="t" r="r" b="b"/>
            <a:pathLst>
              <a:path w="4765675" h="5714">
                <a:moveTo>
                  <a:pt x="0" y="0"/>
                </a:moveTo>
                <a:lnTo>
                  <a:pt x="4765548" y="5715"/>
                </a:lnTo>
              </a:path>
            </a:pathLst>
          </a:custGeom>
          <a:solidFill>
            <a:srgbClr val="000066"/>
          </a:solidFill>
          <a:ln w="28574">
            <a:solidFill>
              <a:srgbClr val="002060"/>
            </a:solidFill>
          </a:ln>
        </p:spPr>
        <p:txBody>
          <a:bodyPr wrap="square" lIns="0" tIns="0" rIns="0" bIns="0" rtlCol="0"/>
          <a:lstStyle/>
          <a:p>
            <a:endParaRPr/>
          </a:p>
        </p:txBody>
      </p:sp>
      <p:sp>
        <p:nvSpPr>
          <p:cNvPr id="13" name="object 5">
            <a:extLst>
              <a:ext uri="{FF2B5EF4-FFF2-40B4-BE49-F238E27FC236}">
                <a16:creationId xmlns:a16="http://schemas.microsoft.com/office/drawing/2014/main" id="{2538C0FB-32AF-CCEE-CB29-11291578980A}"/>
              </a:ext>
            </a:extLst>
          </p:cNvPr>
          <p:cNvSpPr txBox="1"/>
          <p:nvPr/>
        </p:nvSpPr>
        <p:spPr>
          <a:xfrm>
            <a:off x="598715" y="4379413"/>
            <a:ext cx="1078866" cy="226985"/>
          </a:xfrm>
          <a:prstGeom prst="rect">
            <a:avLst/>
          </a:prstGeom>
        </p:spPr>
        <p:txBody>
          <a:bodyPr vert="horz" wrap="square" lIns="0" tIns="11430" rIns="0" bIns="0" rtlCol="0">
            <a:spAutoFit/>
          </a:bodyPr>
          <a:lstStyle/>
          <a:p>
            <a:pPr marL="40005" algn="ctr">
              <a:lnSpc>
                <a:spcPct val="100000"/>
              </a:lnSpc>
              <a:spcBef>
                <a:spcPts val="90"/>
              </a:spcBef>
            </a:pPr>
            <a:r>
              <a:rPr lang="en-GB" sz="1400">
                <a:solidFill>
                  <a:srgbClr val="001F5F"/>
                </a:solidFill>
                <a:latin typeface="Arial"/>
                <a:cs typeface="Arial"/>
              </a:rPr>
              <a:t>2004</a:t>
            </a:r>
            <a:endParaRPr sz="1400">
              <a:latin typeface="Arial"/>
              <a:cs typeface="Arial"/>
            </a:endParaRPr>
          </a:p>
        </p:txBody>
      </p:sp>
      <p:sp>
        <p:nvSpPr>
          <p:cNvPr id="16" name="object 5">
            <a:extLst>
              <a:ext uri="{FF2B5EF4-FFF2-40B4-BE49-F238E27FC236}">
                <a16:creationId xmlns:a16="http://schemas.microsoft.com/office/drawing/2014/main" id="{9FCAF708-8AF5-0478-4717-6B75E7CF9B6F}"/>
              </a:ext>
            </a:extLst>
          </p:cNvPr>
          <p:cNvSpPr txBox="1"/>
          <p:nvPr/>
        </p:nvSpPr>
        <p:spPr>
          <a:xfrm>
            <a:off x="1899096" y="4379413"/>
            <a:ext cx="1078866" cy="226985"/>
          </a:xfrm>
          <a:prstGeom prst="rect">
            <a:avLst/>
          </a:prstGeom>
        </p:spPr>
        <p:txBody>
          <a:bodyPr vert="horz" wrap="square" lIns="0" tIns="11430" rIns="0" bIns="0" rtlCol="0">
            <a:spAutoFit/>
          </a:bodyPr>
          <a:lstStyle/>
          <a:p>
            <a:pPr marL="40005" algn="ctr">
              <a:lnSpc>
                <a:spcPct val="100000"/>
              </a:lnSpc>
              <a:spcBef>
                <a:spcPts val="90"/>
              </a:spcBef>
            </a:pPr>
            <a:r>
              <a:rPr lang="en-GB" sz="1400">
                <a:solidFill>
                  <a:srgbClr val="001F5F"/>
                </a:solidFill>
                <a:latin typeface="Arial"/>
                <a:cs typeface="Arial"/>
              </a:rPr>
              <a:t>2006</a:t>
            </a:r>
            <a:endParaRPr sz="1400">
              <a:latin typeface="Arial"/>
              <a:cs typeface="Arial"/>
            </a:endParaRPr>
          </a:p>
        </p:txBody>
      </p:sp>
      <p:sp>
        <p:nvSpPr>
          <p:cNvPr id="17" name="object 5">
            <a:extLst>
              <a:ext uri="{FF2B5EF4-FFF2-40B4-BE49-F238E27FC236}">
                <a16:creationId xmlns:a16="http://schemas.microsoft.com/office/drawing/2014/main" id="{781ED07F-4A15-BB12-6CA0-2587316319D3}"/>
              </a:ext>
            </a:extLst>
          </p:cNvPr>
          <p:cNvSpPr txBox="1"/>
          <p:nvPr/>
        </p:nvSpPr>
        <p:spPr>
          <a:xfrm>
            <a:off x="8660888" y="4379413"/>
            <a:ext cx="1078866" cy="226985"/>
          </a:xfrm>
          <a:prstGeom prst="rect">
            <a:avLst/>
          </a:prstGeom>
        </p:spPr>
        <p:txBody>
          <a:bodyPr vert="horz" wrap="square" lIns="0" tIns="11430" rIns="0" bIns="0" rtlCol="0">
            <a:spAutoFit/>
          </a:bodyPr>
          <a:lstStyle/>
          <a:p>
            <a:pPr marL="40005" algn="ctr">
              <a:lnSpc>
                <a:spcPct val="100000"/>
              </a:lnSpc>
              <a:spcBef>
                <a:spcPts val="90"/>
              </a:spcBef>
            </a:pPr>
            <a:r>
              <a:rPr lang="en-GB" sz="1400">
                <a:solidFill>
                  <a:srgbClr val="001F5F"/>
                </a:solidFill>
                <a:latin typeface="Arial"/>
                <a:cs typeface="Arial"/>
              </a:rPr>
              <a:t>2021</a:t>
            </a:r>
            <a:endParaRPr sz="1400">
              <a:latin typeface="Arial"/>
              <a:cs typeface="Arial"/>
            </a:endParaRPr>
          </a:p>
        </p:txBody>
      </p:sp>
      <p:pic>
        <p:nvPicPr>
          <p:cNvPr id="18" name="Picture 17">
            <a:extLst>
              <a:ext uri="{FF2B5EF4-FFF2-40B4-BE49-F238E27FC236}">
                <a16:creationId xmlns:a16="http://schemas.microsoft.com/office/drawing/2014/main" id="{172F6964-9D10-8636-EC57-31FC73A6880F}"/>
              </a:ext>
            </a:extLst>
          </p:cNvPr>
          <p:cNvPicPr>
            <a:picLocks noChangeAspect="1"/>
          </p:cNvPicPr>
          <p:nvPr/>
        </p:nvPicPr>
        <p:blipFill>
          <a:blip r:embed="rId7"/>
          <a:stretch>
            <a:fillRect/>
          </a:stretch>
        </p:blipFill>
        <p:spPr>
          <a:xfrm>
            <a:off x="8841588" y="2286000"/>
            <a:ext cx="739238" cy="619361"/>
          </a:xfrm>
          <a:prstGeom prst="rect">
            <a:avLst/>
          </a:prstGeom>
        </p:spPr>
      </p:pic>
      <p:pic>
        <p:nvPicPr>
          <p:cNvPr id="19" name="Picture 18">
            <a:extLst>
              <a:ext uri="{FF2B5EF4-FFF2-40B4-BE49-F238E27FC236}">
                <a16:creationId xmlns:a16="http://schemas.microsoft.com/office/drawing/2014/main" id="{08187AB8-3D1C-62AF-E41F-ACBFF0FF7648}"/>
              </a:ext>
            </a:extLst>
          </p:cNvPr>
          <p:cNvPicPr>
            <a:picLocks noChangeAspect="1"/>
          </p:cNvPicPr>
          <p:nvPr/>
        </p:nvPicPr>
        <p:blipFill>
          <a:blip r:embed="rId8"/>
          <a:stretch>
            <a:fillRect/>
          </a:stretch>
        </p:blipFill>
        <p:spPr>
          <a:xfrm>
            <a:off x="8841589" y="3137489"/>
            <a:ext cx="1143000" cy="605692"/>
          </a:xfrm>
          <a:prstGeom prst="rect">
            <a:avLst/>
          </a:prstGeom>
        </p:spPr>
      </p:pic>
      <p:pic>
        <p:nvPicPr>
          <p:cNvPr id="20" name="Picture 19">
            <a:extLst>
              <a:ext uri="{FF2B5EF4-FFF2-40B4-BE49-F238E27FC236}">
                <a16:creationId xmlns:a16="http://schemas.microsoft.com/office/drawing/2014/main" id="{B303F3D1-3072-609C-1808-9599D6908414}"/>
              </a:ext>
            </a:extLst>
          </p:cNvPr>
          <p:cNvPicPr>
            <a:picLocks noChangeAspect="1"/>
          </p:cNvPicPr>
          <p:nvPr/>
        </p:nvPicPr>
        <p:blipFill>
          <a:blip r:embed="rId9"/>
          <a:stretch>
            <a:fillRect/>
          </a:stretch>
        </p:blipFill>
        <p:spPr>
          <a:xfrm>
            <a:off x="7243433" y="3205560"/>
            <a:ext cx="687365" cy="579351"/>
          </a:xfrm>
          <a:prstGeom prst="rect">
            <a:avLst/>
          </a:prstGeom>
        </p:spPr>
      </p:pic>
      <p:pic>
        <p:nvPicPr>
          <p:cNvPr id="21" name="Picture 20">
            <a:extLst>
              <a:ext uri="{FF2B5EF4-FFF2-40B4-BE49-F238E27FC236}">
                <a16:creationId xmlns:a16="http://schemas.microsoft.com/office/drawing/2014/main" id="{ABE54F0C-8BD7-3CFA-DF28-B4B5B7053E43}"/>
              </a:ext>
            </a:extLst>
          </p:cNvPr>
          <p:cNvPicPr>
            <a:picLocks noChangeAspect="1"/>
          </p:cNvPicPr>
          <p:nvPr/>
        </p:nvPicPr>
        <p:blipFill>
          <a:blip r:embed="rId10"/>
          <a:stretch>
            <a:fillRect/>
          </a:stretch>
        </p:blipFill>
        <p:spPr>
          <a:xfrm>
            <a:off x="5638653" y="3134224"/>
            <a:ext cx="1109011" cy="625079"/>
          </a:xfrm>
          <a:prstGeom prst="rect">
            <a:avLst/>
          </a:prstGeom>
        </p:spPr>
      </p:pic>
      <p:pic>
        <p:nvPicPr>
          <p:cNvPr id="22" name="Graphic 21">
            <a:extLst>
              <a:ext uri="{FF2B5EF4-FFF2-40B4-BE49-F238E27FC236}">
                <a16:creationId xmlns:a16="http://schemas.microsoft.com/office/drawing/2014/main" id="{A86AB595-9B8E-1206-0604-48A9B583EF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456" y="3237448"/>
            <a:ext cx="1078866" cy="333169"/>
          </a:xfrm>
          <a:prstGeom prst="rect">
            <a:avLst/>
          </a:prstGeom>
        </p:spPr>
      </p:pic>
      <p:sp>
        <p:nvSpPr>
          <p:cNvPr id="26" name="Oval 25">
            <a:extLst>
              <a:ext uri="{FF2B5EF4-FFF2-40B4-BE49-F238E27FC236}">
                <a16:creationId xmlns:a16="http://schemas.microsoft.com/office/drawing/2014/main" id="{1A2A5FBC-E8FF-A19F-3F49-574C84981BD9}"/>
              </a:ext>
            </a:extLst>
          </p:cNvPr>
          <p:cNvSpPr/>
          <p:nvPr/>
        </p:nvSpPr>
        <p:spPr>
          <a:xfrm>
            <a:off x="1022662" y="3964755"/>
            <a:ext cx="223646" cy="223646"/>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FA4F80D-E54B-2748-ED74-69D33F835DAD}"/>
              </a:ext>
            </a:extLst>
          </p:cNvPr>
          <p:cNvSpPr/>
          <p:nvPr/>
        </p:nvSpPr>
        <p:spPr>
          <a:xfrm>
            <a:off x="2371565" y="3964755"/>
            <a:ext cx="223646" cy="223646"/>
          </a:xfrm>
          <a:prstGeom prst="ellipse">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bject 5">
            <a:extLst>
              <a:ext uri="{FF2B5EF4-FFF2-40B4-BE49-F238E27FC236}">
                <a16:creationId xmlns:a16="http://schemas.microsoft.com/office/drawing/2014/main" id="{7A688263-A7D8-7A5F-EEFF-E0528F45838C}"/>
              </a:ext>
            </a:extLst>
          </p:cNvPr>
          <p:cNvSpPr txBox="1"/>
          <p:nvPr/>
        </p:nvSpPr>
        <p:spPr>
          <a:xfrm>
            <a:off x="3324031" y="4379413"/>
            <a:ext cx="1078866" cy="226985"/>
          </a:xfrm>
          <a:prstGeom prst="rect">
            <a:avLst/>
          </a:prstGeom>
        </p:spPr>
        <p:txBody>
          <a:bodyPr vert="horz" wrap="square" lIns="0" tIns="11430" rIns="0" bIns="0" rtlCol="0">
            <a:spAutoFit/>
          </a:bodyPr>
          <a:lstStyle/>
          <a:p>
            <a:pPr marL="40005" algn="ctr">
              <a:lnSpc>
                <a:spcPct val="100000"/>
              </a:lnSpc>
              <a:spcBef>
                <a:spcPts val="90"/>
              </a:spcBef>
            </a:pPr>
            <a:r>
              <a:rPr lang="en-GB" sz="1400">
                <a:solidFill>
                  <a:srgbClr val="001F5F"/>
                </a:solidFill>
                <a:latin typeface="Arial"/>
                <a:cs typeface="Arial"/>
              </a:rPr>
              <a:t>2009</a:t>
            </a:r>
            <a:endParaRPr sz="1400">
              <a:latin typeface="Arial"/>
              <a:cs typeface="Arial"/>
            </a:endParaRPr>
          </a:p>
        </p:txBody>
      </p:sp>
      <p:sp>
        <p:nvSpPr>
          <p:cNvPr id="29" name="object 5">
            <a:extLst>
              <a:ext uri="{FF2B5EF4-FFF2-40B4-BE49-F238E27FC236}">
                <a16:creationId xmlns:a16="http://schemas.microsoft.com/office/drawing/2014/main" id="{112122F2-074A-9443-90AA-8D0DBB477F80}"/>
              </a:ext>
            </a:extLst>
          </p:cNvPr>
          <p:cNvSpPr txBox="1"/>
          <p:nvPr/>
        </p:nvSpPr>
        <p:spPr>
          <a:xfrm>
            <a:off x="10031779" y="4379413"/>
            <a:ext cx="1078866" cy="226985"/>
          </a:xfrm>
          <a:prstGeom prst="rect">
            <a:avLst/>
          </a:prstGeom>
        </p:spPr>
        <p:txBody>
          <a:bodyPr vert="horz" wrap="square" lIns="0" tIns="11430" rIns="0" bIns="0" rtlCol="0">
            <a:spAutoFit/>
          </a:bodyPr>
          <a:lstStyle/>
          <a:p>
            <a:pPr marL="40005" algn="ctr">
              <a:lnSpc>
                <a:spcPct val="100000"/>
              </a:lnSpc>
              <a:spcBef>
                <a:spcPts val="90"/>
              </a:spcBef>
            </a:pPr>
            <a:r>
              <a:rPr lang="en-GB" sz="1400">
                <a:solidFill>
                  <a:srgbClr val="001F5F"/>
                </a:solidFill>
                <a:latin typeface="Arial"/>
                <a:cs typeface="Arial"/>
              </a:rPr>
              <a:t>2023</a:t>
            </a:r>
            <a:endParaRPr sz="1400">
              <a:latin typeface="Arial"/>
              <a:cs typeface="Arial"/>
            </a:endParaRPr>
          </a:p>
        </p:txBody>
      </p:sp>
      <p:sp>
        <p:nvSpPr>
          <p:cNvPr id="30" name="Isosceles Triangle 29">
            <a:extLst>
              <a:ext uri="{FF2B5EF4-FFF2-40B4-BE49-F238E27FC236}">
                <a16:creationId xmlns:a16="http://schemas.microsoft.com/office/drawing/2014/main" id="{BDEFD5DA-3082-6AEF-19FF-027FFF8B4780}"/>
              </a:ext>
            </a:extLst>
          </p:cNvPr>
          <p:cNvSpPr/>
          <p:nvPr/>
        </p:nvSpPr>
        <p:spPr>
          <a:xfrm rot="10800000">
            <a:off x="3720468" y="4089939"/>
            <a:ext cx="276408" cy="238283"/>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5A03FFDB-B831-88A8-DD6F-DEF36A7EB5C0}"/>
              </a:ext>
            </a:extLst>
          </p:cNvPr>
          <p:cNvSpPr/>
          <p:nvPr/>
        </p:nvSpPr>
        <p:spPr>
          <a:xfrm>
            <a:off x="7448912" y="3845613"/>
            <a:ext cx="276408" cy="238283"/>
          </a:xfrm>
          <a:prstGeom prst="triangle">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BE28FEEE-6268-419D-45BC-03435E01676C}"/>
              </a:ext>
            </a:extLst>
          </p:cNvPr>
          <p:cNvSpPr/>
          <p:nvPr/>
        </p:nvSpPr>
        <p:spPr>
          <a:xfrm>
            <a:off x="9036294" y="3845613"/>
            <a:ext cx="276408" cy="238283"/>
          </a:xfrm>
          <a:prstGeom prst="triangle">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767BFEE5-E258-BB05-0BEE-669623AF71AB}"/>
              </a:ext>
            </a:extLst>
          </p:cNvPr>
          <p:cNvSpPr/>
          <p:nvPr/>
        </p:nvSpPr>
        <p:spPr>
          <a:xfrm rot="10800000">
            <a:off x="9033308" y="4087120"/>
            <a:ext cx="276408" cy="238283"/>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427FDDEA-E9C2-5693-3537-FEC8247F227B}"/>
              </a:ext>
            </a:extLst>
          </p:cNvPr>
          <p:cNvSpPr/>
          <p:nvPr/>
        </p:nvSpPr>
        <p:spPr>
          <a:xfrm rot="10800000">
            <a:off x="10434837" y="4087120"/>
            <a:ext cx="276408" cy="238283"/>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0048C57-A8D1-9080-B0D0-59B0BE674B7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057904" y="4741081"/>
            <a:ext cx="1140075" cy="566845"/>
          </a:xfrm>
          <a:prstGeom prst="rect">
            <a:avLst/>
          </a:prstGeom>
        </p:spPr>
      </p:pic>
      <p:pic>
        <p:nvPicPr>
          <p:cNvPr id="14" name="Picture 13">
            <a:extLst>
              <a:ext uri="{FF2B5EF4-FFF2-40B4-BE49-F238E27FC236}">
                <a16:creationId xmlns:a16="http://schemas.microsoft.com/office/drawing/2014/main" id="{82370BA4-894C-8220-F093-6E35DC7D067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047230" y="5568522"/>
            <a:ext cx="1415910" cy="411527"/>
          </a:xfrm>
          <a:prstGeom prst="rect">
            <a:avLst/>
          </a:prstGeom>
        </p:spPr>
      </p:pic>
      <p:sp>
        <p:nvSpPr>
          <p:cNvPr id="15" name="object 5">
            <a:extLst>
              <a:ext uri="{FF2B5EF4-FFF2-40B4-BE49-F238E27FC236}">
                <a16:creationId xmlns:a16="http://schemas.microsoft.com/office/drawing/2014/main" id="{3ED5D7B3-489D-30F9-DB08-071FE0BCAC5E}"/>
              </a:ext>
            </a:extLst>
          </p:cNvPr>
          <p:cNvSpPr txBox="1"/>
          <p:nvPr/>
        </p:nvSpPr>
        <p:spPr>
          <a:xfrm>
            <a:off x="7047683" y="4379413"/>
            <a:ext cx="1078866" cy="226985"/>
          </a:xfrm>
          <a:prstGeom prst="rect">
            <a:avLst/>
          </a:prstGeom>
        </p:spPr>
        <p:txBody>
          <a:bodyPr vert="horz" wrap="square" lIns="0" tIns="11430" rIns="0" bIns="0" rtlCol="0">
            <a:spAutoFit/>
          </a:bodyPr>
          <a:lstStyle/>
          <a:p>
            <a:pPr marL="40005" algn="ctr">
              <a:lnSpc>
                <a:spcPct val="100000"/>
              </a:lnSpc>
              <a:spcBef>
                <a:spcPts val="90"/>
              </a:spcBef>
            </a:pPr>
            <a:r>
              <a:rPr lang="en-GB" sz="1400">
                <a:solidFill>
                  <a:srgbClr val="001F5F"/>
                </a:solidFill>
                <a:latin typeface="Arial"/>
                <a:cs typeface="Arial"/>
              </a:rPr>
              <a:t>2018</a:t>
            </a:r>
            <a:endParaRPr sz="1400">
              <a:latin typeface="Arial"/>
              <a:cs typeface="Arial"/>
            </a:endParaRPr>
          </a:p>
        </p:txBody>
      </p:sp>
      <p:sp>
        <p:nvSpPr>
          <p:cNvPr id="23" name="Isosceles Triangle 22">
            <a:extLst>
              <a:ext uri="{FF2B5EF4-FFF2-40B4-BE49-F238E27FC236}">
                <a16:creationId xmlns:a16="http://schemas.microsoft.com/office/drawing/2014/main" id="{2BF48784-FDB7-5243-9B40-93A1F35D0B6D}"/>
              </a:ext>
            </a:extLst>
          </p:cNvPr>
          <p:cNvSpPr/>
          <p:nvPr/>
        </p:nvSpPr>
        <p:spPr>
          <a:xfrm>
            <a:off x="6047383" y="3845613"/>
            <a:ext cx="276408" cy="238283"/>
          </a:xfrm>
          <a:prstGeom prst="triangle">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bject 5">
            <a:extLst>
              <a:ext uri="{FF2B5EF4-FFF2-40B4-BE49-F238E27FC236}">
                <a16:creationId xmlns:a16="http://schemas.microsoft.com/office/drawing/2014/main" id="{A469AD05-0893-980A-A76A-A40994735908}"/>
              </a:ext>
            </a:extLst>
          </p:cNvPr>
          <p:cNvSpPr txBox="1"/>
          <p:nvPr/>
        </p:nvSpPr>
        <p:spPr>
          <a:xfrm>
            <a:off x="5646154" y="4379413"/>
            <a:ext cx="1078866" cy="226985"/>
          </a:xfrm>
          <a:prstGeom prst="rect">
            <a:avLst/>
          </a:prstGeom>
        </p:spPr>
        <p:txBody>
          <a:bodyPr vert="horz" wrap="square" lIns="0" tIns="11430" rIns="0" bIns="0" rtlCol="0" anchor="t">
            <a:spAutoFit/>
          </a:bodyPr>
          <a:lstStyle/>
          <a:p>
            <a:pPr marL="40005" algn="ctr">
              <a:lnSpc>
                <a:spcPct val="100000"/>
              </a:lnSpc>
              <a:spcBef>
                <a:spcPts val="90"/>
              </a:spcBef>
            </a:pPr>
            <a:r>
              <a:rPr lang="en-GB" sz="1400">
                <a:solidFill>
                  <a:srgbClr val="001F5F"/>
                </a:solidFill>
                <a:latin typeface="Arial"/>
                <a:cs typeface="Arial"/>
              </a:rPr>
              <a:t>2015</a:t>
            </a:r>
            <a:endParaRPr sz="1400">
              <a:latin typeface="Arial"/>
              <a:cs typeface="Arial"/>
            </a:endParaRPr>
          </a:p>
        </p:txBody>
      </p:sp>
    </p:spTree>
    <p:extLst>
      <p:ext uri="{BB962C8B-B14F-4D97-AF65-F5344CB8AC3E}">
        <p14:creationId xmlns:p14="http://schemas.microsoft.com/office/powerpoint/2010/main" val="77364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6" name="object 6"/>
          <p:cNvSpPr/>
          <p:nvPr/>
        </p:nvSpPr>
        <p:spPr>
          <a:xfrm>
            <a:off x="8081771" y="495300"/>
            <a:ext cx="3629660" cy="0"/>
          </a:xfrm>
          <a:custGeom>
            <a:avLst/>
            <a:gdLst/>
            <a:ahLst/>
            <a:cxnLst/>
            <a:rect l="l" t="t" r="r" b="b"/>
            <a:pathLst>
              <a:path w="3629659">
                <a:moveTo>
                  <a:pt x="0" y="0"/>
                </a:moveTo>
                <a:lnTo>
                  <a:pt x="3629405" y="0"/>
                </a:lnTo>
              </a:path>
            </a:pathLst>
          </a:custGeom>
          <a:ln w="101600">
            <a:solidFill>
              <a:srgbClr val="465258"/>
            </a:solidFill>
          </a:ln>
        </p:spPr>
        <p:txBody>
          <a:bodyPr wrap="square" lIns="0" tIns="0" rIns="0" bIns="0" rtlCol="0"/>
          <a:lstStyle/>
          <a:p>
            <a:endParaRPr/>
          </a:p>
        </p:txBody>
      </p:sp>
      <p:sp>
        <p:nvSpPr>
          <p:cNvPr id="4" name="object 4">
            <a:extLst>
              <a:ext uri="{FF2B5EF4-FFF2-40B4-BE49-F238E27FC236}">
                <a16:creationId xmlns:a16="http://schemas.microsoft.com/office/drawing/2014/main" id="{E08CC85A-B49F-78F5-8E9F-C79B5EC9777D}"/>
              </a:ext>
            </a:extLst>
          </p:cNvPr>
          <p:cNvSpPr txBox="1">
            <a:spLocks/>
          </p:cNvSpPr>
          <p:nvPr/>
        </p:nvSpPr>
        <p:spPr>
          <a:xfrm>
            <a:off x="708025" y="2062163"/>
            <a:ext cx="10683229" cy="613886"/>
          </a:xfrm>
          <a:prstGeom prst="rect">
            <a:avLst/>
          </a:prstGeom>
        </p:spPr>
        <p:txBody>
          <a:bodyPr vert="horz" wrap="square" lIns="0" tIns="10795" rIns="0" bIns="0" rtlCol="0" anchor="t">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7000"/>
              </a:lnSpc>
            </a:pPr>
            <a:r>
              <a:rPr lang="en-GB" sz="1900" dirty="0">
                <a:solidFill>
                  <a:srgbClr val="404040"/>
                </a:solidFill>
                <a:effectLst/>
                <a:latin typeface="Arial"/>
                <a:ea typeface="Yu Mincho"/>
                <a:cs typeface="Arial"/>
              </a:rPr>
              <a:t>EIES </a:t>
            </a:r>
            <a:r>
              <a:rPr lang="en-US" sz="1900" dirty="0">
                <a:solidFill>
                  <a:srgbClr val="404040"/>
                </a:solidFill>
                <a:effectLst/>
                <a:latin typeface="Arial"/>
                <a:ea typeface="Yu Mincho"/>
                <a:cs typeface="Arial"/>
              </a:rPr>
              <a:t>will define a new </a:t>
            </a:r>
            <a:r>
              <a:rPr lang="en-US" sz="1900" dirty="0">
                <a:solidFill>
                  <a:srgbClr val="404040"/>
                </a:solidFill>
                <a:latin typeface="Arial"/>
                <a:ea typeface="Yu Mincho"/>
                <a:cs typeface="Arial"/>
              </a:rPr>
              <a:t>economic </a:t>
            </a:r>
            <a:r>
              <a:rPr lang="en-US" sz="1900" dirty="0">
                <a:solidFill>
                  <a:srgbClr val="404040"/>
                </a:solidFill>
                <a:effectLst/>
                <a:latin typeface="Arial"/>
                <a:ea typeface="Yu Mincho"/>
                <a:cs typeface="Arial"/>
              </a:rPr>
              <a:t>“strategic autonomy” for Europe, establishing and strengthening public and political support for solutions that:</a:t>
            </a:r>
          </a:p>
        </p:txBody>
      </p:sp>
      <p:sp>
        <p:nvSpPr>
          <p:cNvPr id="3" name="object 3">
            <a:extLst>
              <a:ext uri="{FF2B5EF4-FFF2-40B4-BE49-F238E27FC236}">
                <a16:creationId xmlns:a16="http://schemas.microsoft.com/office/drawing/2014/main" id="{EA8BAC2B-F52A-D98C-DED8-FC7CFEFED561}"/>
              </a:ext>
            </a:extLst>
          </p:cNvPr>
          <p:cNvSpPr txBox="1">
            <a:spLocks/>
          </p:cNvSpPr>
          <p:nvPr/>
        </p:nvSpPr>
        <p:spPr>
          <a:xfrm>
            <a:off x="688949" y="967486"/>
            <a:ext cx="10814100" cy="812094"/>
          </a:xfrm>
          <a:prstGeom prst="rect">
            <a:avLst/>
          </a:prstGeom>
        </p:spPr>
        <p:txBody>
          <a:bodyPr vert="horz" wrap="square" lIns="0" tIns="377520" rIns="0" bIns="0" rtlCol="0">
            <a:spAutoFit/>
          </a:bodyPr>
          <a:lstStyle>
            <a:lvl1pPr>
              <a:defRPr sz="2800" b="1" i="0">
                <a:solidFill>
                  <a:srgbClr val="001F5F"/>
                </a:solidFill>
                <a:latin typeface="Franklin Gothic Demi"/>
                <a:ea typeface="+mj-ea"/>
                <a:cs typeface="Franklin Gothic Demi"/>
              </a:defRPr>
            </a:lvl1pPr>
          </a:lstStyle>
          <a:p>
            <a:r>
              <a:rPr lang="en-GB"/>
              <a:t>ABOUT EIES</a:t>
            </a:r>
          </a:p>
        </p:txBody>
      </p:sp>
      <p:sp>
        <p:nvSpPr>
          <p:cNvPr id="2" name="object 4">
            <a:extLst>
              <a:ext uri="{FF2B5EF4-FFF2-40B4-BE49-F238E27FC236}">
                <a16:creationId xmlns:a16="http://schemas.microsoft.com/office/drawing/2014/main" id="{541D2A09-8594-AF83-2C0E-CC5905C07135}"/>
              </a:ext>
            </a:extLst>
          </p:cNvPr>
          <p:cNvSpPr txBox="1">
            <a:spLocks/>
          </p:cNvSpPr>
          <p:nvPr/>
        </p:nvSpPr>
        <p:spPr>
          <a:xfrm>
            <a:off x="708025" y="2958632"/>
            <a:ext cx="9872889" cy="3411831"/>
          </a:xfrm>
          <a:prstGeom prst="rect">
            <a:avLst/>
          </a:prstGeom>
        </p:spPr>
        <p:txBody>
          <a:bodyPr vert="horz" wrap="square" lIns="0" tIns="10795" rIns="0" bIns="0" rtlCol="0" anchor="t">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17500" indent="-305435">
              <a:spcAft>
                <a:spcPts val="1200"/>
              </a:spcAft>
              <a:buClr>
                <a:srgbClr val="D41E46"/>
              </a:buClr>
              <a:buSzPct val="92500"/>
              <a:buFont typeface="Wingdings 2"/>
              <a:buChar char=""/>
              <a:tabLst>
                <a:tab pos="317500" algn="l"/>
                <a:tab pos="318135" algn="l"/>
              </a:tabLst>
            </a:pPr>
            <a:r>
              <a:rPr lang="en-US" sz="1900" dirty="0">
                <a:solidFill>
                  <a:srgbClr val="404040"/>
                </a:solidFill>
                <a:latin typeface="Franklin Gothic Book"/>
              </a:rPr>
              <a:t>strengthen international – and transatlantic – cooperation, collaboration, and alliances, to achieve mutual goals in the most resource-efficient manner;</a:t>
            </a:r>
            <a:endParaRPr lang="en-US" dirty="0"/>
          </a:p>
          <a:p>
            <a:pPr marL="317500" indent="-305435">
              <a:spcAft>
                <a:spcPts val="1200"/>
              </a:spcAft>
              <a:buClr>
                <a:srgbClr val="D41E46"/>
              </a:buClr>
              <a:buSzPct val="92500"/>
              <a:buFont typeface="Wingdings 2"/>
              <a:buChar char=""/>
              <a:tabLst>
                <a:tab pos="317500" algn="l"/>
                <a:tab pos="318135" algn="l"/>
              </a:tabLst>
            </a:pPr>
            <a:r>
              <a:rPr lang="en-US" sz="1900" dirty="0">
                <a:solidFill>
                  <a:srgbClr val="404040"/>
                </a:solidFill>
                <a:latin typeface="Franklin Gothic Book"/>
              </a:rPr>
              <a:t>address European energy security, mitigate energy crises and energy poverty, and provide reliable mid-transition energy policies; </a:t>
            </a:r>
            <a:endParaRPr lang="en-US" dirty="0"/>
          </a:p>
          <a:p>
            <a:pPr marL="317500" indent="-305435">
              <a:spcAft>
                <a:spcPts val="1200"/>
              </a:spcAft>
              <a:buClr>
                <a:srgbClr val="D41E46"/>
              </a:buClr>
              <a:buSzPct val="92500"/>
              <a:buFont typeface="Wingdings 2"/>
              <a:buChar char=""/>
              <a:tabLst>
                <a:tab pos="317500" algn="l"/>
                <a:tab pos="318135" algn="l"/>
              </a:tabLst>
            </a:pPr>
            <a:r>
              <a:rPr lang="en-US" sz="1900" dirty="0">
                <a:solidFill>
                  <a:srgbClr val="404040"/>
                </a:solidFill>
                <a:latin typeface="Franklin Gothic Book"/>
              </a:rPr>
              <a:t>diversify energy supply chains; </a:t>
            </a:r>
          </a:p>
          <a:p>
            <a:pPr marL="317500" indent="-305435">
              <a:spcAft>
                <a:spcPts val="1200"/>
              </a:spcAft>
              <a:buClr>
                <a:srgbClr val="D41E46"/>
              </a:buClr>
              <a:buSzPct val="92500"/>
              <a:buFont typeface="Wingdings 2"/>
              <a:buChar char=""/>
              <a:tabLst>
                <a:tab pos="317500" algn="l"/>
                <a:tab pos="318135" algn="l"/>
              </a:tabLst>
            </a:pPr>
            <a:r>
              <a:rPr lang="en-US" sz="1900" dirty="0">
                <a:solidFill>
                  <a:srgbClr val="404040"/>
                </a:solidFill>
                <a:latin typeface="Franklin Gothic Book"/>
              </a:rPr>
              <a:t>rebuild the domestic industrial base to the highest standards possible; and </a:t>
            </a:r>
          </a:p>
          <a:p>
            <a:pPr marL="317500" lvl="0" indent="-305435">
              <a:spcAft>
                <a:spcPts val="1200"/>
              </a:spcAft>
              <a:buClr>
                <a:srgbClr val="D41E46"/>
              </a:buClr>
              <a:buSzPct val="92500"/>
              <a:buFont typeface="Wingdings 2"/>
              <a:buChar char=""/>
              <a:tabLst>
                <a:tab pos="317500" algn="l"/>
                <a:tab pos="318135" algn="l"/>
              </a:tabLst>
            </a:pPr>
            <a:r>
              <a:rPr lang="en-US" sz="1900" dirty="0">
                <a:solidFill>
                  <a:srgbClr val="404040"/>
                </a:solidFill>
                <a:latin typeface="Franklin Gothic Book"/>
              </a:rPr>
              <a:t>lessen dependencies on unfriendly and authoritarian trading partners, and non-secure supply chains that do not represent European values, ideals, and environmental standards.</a:t>
            </a:r>
          </a:p>
          <a:p>
            <a:pPr marL="317500" lvl="0" indent="-305435">
              <a:spcAft>
                <a:spcPts val="1200"/>
              </a:spcAft>
              <a:buClr>
                <a:srgbClr val="D41E46"/>
              </a:buClr>
              <a:buSzPct val="92500"/>
              <a:buFont typeface="Wingdings 2"/>
              <a:buChar char=""/>
              <a:tabLst>
                <a:tab pos="317500" algn="l"/>
                <a:tab pos="318135" algn="l"/>
              </a:tabLst>
            </a:pPr>
            <a:endParaRPr lang="en-US" sz="1900" dirty="0">
              <a:solidFill>
                <a:srgbClr val="404040"/>
              </a:solidFill>
              <a:latin typeface="Franklin Gothic Book"/>
            </a:endParaRPr>
          </a:p>
        </p:txBody>
      </p:sp>
    </p:spTree>
    <p:extLst>
      <p:ext uri="{BB962C8B-B14F-4D97-AF65-F5344CB8AC3E}">
        <p14:creationId xmlns:p14="http://schemas.microsoft.com/office/powerpoint/2010/main" val="174379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3" name="object 3"/>
          <p:cNvSpPr txBox="1">
            <a:spLocks noGrp="1"/>
          </p:cNvSpPr>
          <p:nvPr>
            <p:ph type="title"/>
          </p:nvPr>
        </p:nvSpPr>
        <p:spPr>
          <a:xfrm>
            <a:off x="688949" y="642811"/>
            <a:ext cx="10814100" cy="880744"/>
          </a:xfrm>
        </p:spPr>
        <p:txBody>
          <a:bodyPr vert="horz" wrap="square" lIns="0" tIns="377520" rIns="0" bIns="0" rtlCol="0">
            <a:spAutoFit/>
          </a:bodyPr>
          <a:lstStyle/>
          <a:p>
            <a:r>
              <a:rPr lang="en-GB"/>
              <a:t>SAFE’S TRACK RECORD</a:t>
            </a:r>
          </a:p>
        </p:txBody>
      </p:sp>
      <p:sp>
        <p:nvSpPr>
          <p:cNvPr id="5" name="object 5"/>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6" name="object 6"/>
          <p:cNvSpPr/>
          <p:nvPr/>
        </p:nvSpPr>
        <p:spPr>
          <a:xfrm>
            <a:off x="8081771" y="495300"/>
            <a:ext cx="3629660" cy="0"/>
          </a:xfrm>
          <a:custGeom>
            <a:avLst/>
            <a:gdLst/>
            <a:ahLst/>
            <a:cxnLst/>
            <a:rect l="l" t="t" r="r" b="b"/>
            <a:pathLst>
              <a:path w="3629659">
                <a:moveTo>
                  <a:pt x="0" y="0"/>
                </a:moveTo>
                <a:lnTo>
                  <a:pt x="3629405" y="0"/>
                </a:lnTo>
              </a:path>
            </a:pathLst>
          </a:custGeom>
          <a:ln w="101600">
            <a:solidFill>
              <a:srgbClr val="465258"/>
            </a:solidFill>
          </a:ln>
        </p:spPr>
        <p:txBody>
          <a:bodyPr wrap="square" lIns="0" tIns="0" rIns="0" bIns="0" rtlCol="0"/>
          <a:lstStyle/>
          <a:p>
            <a:endParaRPr/>
          </a:p>
        </p:txBody>
      </p:sp>
      <p:sp>
        <p:nvSpPr>
          <p:cNvPr id="43" name="object 4">
            <a:extLst>
              <a:ext uri="{FF2B5EF4-FFF2-40B4-BE49-F238E27FC236}">
                <a16:creationId xmlns:a16="http://schemas.microsoft.com/office/drawing/2014/main" id="{C6232DD1-2324-FC1F-0FD4-08B64D9D1C38}"/>
              </a:ext>
            </a:extLst>
          </p:cNvPr>
          <p:cNvSpPr txBox="1">
            <a:spLocks/>
          </p:cNvSpPr>
          <p:nvPr/>
        </p:nvSpPr>
        <p:spPr>
          <a:xfrm>
            <a:off x="8595720" y="1955159"/>
            <a:ext cx="3102636" cy="1885773"/>
          </a:xfrm>
          <a:prstGeom prst="rect">
            <a:avLst/>
          </a:prstGeom>
        </p:spPr>
        <p:txBody>
          <a:bodyPr vert="horz" wrap="square" lIns="0" tIns="10795" rIns="0" bIns="0" rtlCol="0" anchor="t">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spc="-10"/>
              <a:t>SAFE hosted </a:t>
            </a:r>
            <a:r>
              <a:rPr lang="en-GB" sz="1600" b="1" spc="-10"/>
              <a:t>National Summit on Energy Security, OPEC +40, </a:t>
            </a:r>
            <a:r>
              <a:rPr lang="en-GB" sz="1600" spc="-10"/>
              <a:t>and</a:t>
            </a:r>
            <a:r>
              <a:rPr lang="en-GB" sz="1600" b="1" spc="-10"/>
              <a:t> SAFE Summit 2023: A Pathway to Electrification from Minerals to Markets. </a:t>
            </a:r>
            <a:r>
              <a:rPr lang="en-GB" sz="1600" spc="-10"/>
              <a:t>Upcoming summit is </a:t>
            </a:r>
            <a:r>
              <a:rPr lang="en-GB" sz="1600" b="1" spc="-10"/>
              <a:t>SAFE Summit 2024: The Global Power Puzzle</a:t>
            </a:r>
            <a:r>
              <a:rPr lang="en-GB" sz="1600" spc="-10"/>
              <a:t>.</a:t>
            </a:r>
            <a:endParaRPr lang="en-GB" sz="1600" b="1" spc="-10"/>
          </a:p>
        </p:txBody>
      </p:sp>
      <p:pic>
        <p:nvPicPr>
          <p:cNvPr id="46" name="Graphic 45" descr="Badge Tick1 with solid fill">
            <a:extLst>
              <a:ext uri="{FF2B5EF4-FFF2-40B4-BE49-F238E27FC236}">
                <a16:creationId xmlns:a16="http://schemas.microsoft.com/office/drawing/2014/main" id="{05384520-68E2-F633-8F95-2F31DC07A4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474" y="1901694"/>
            <a:ext cx="442654" cy="442654"/>
          </a:xfrm>
          <a:prstGeom prst="rect">
            <a:avLst/>
          </a:prstGeom>
        </p:spPr>
      </p:pic>
      <p:sp>
        <p:nvSpPr>
          <p:cNvPr id="7" name="object 4">
            <a:extLst>
              <a:ext uri="{FF2B5EF4-FFF2-40B4-BE49-F238E27FC236}">
                <a16:creationId xmlns:a16="http://schemas.microsoft.com/office/drawing/2014/main" id="{1296098A-E362-0FCF-65E4-F73BD3126CF0}"/>
              </a:ext>
            </a:extLst>
          </p:cNvPr>
          <p:cNvSpPr txBox="1">
            <a:spLocks/>
          </p:cNvSpPr>
          <p:nvPr/>
        </p:nvSpPr>
        <p:spPr>
          <a:xfrm>
            <a:off x="1066800" y="1887672"/>
            <a:ext cx="3102636" cy="2156616"/>
          </a:xfrm>
          <a:prstGeom prst="rect">
            <a:avLst/>
          </a:prstGeom>
        </p:spPr>
        <p:txBody>
          <a:bodyPr vert="horz" wrap="square" lIns="0" tIns="10795" rIns="0" bIns="0" rtlCol="0">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a:t>Turned fuel economy from environmental into a national security issue resulting in the </a:t>
            </a:r>
            <a:r>
              <a:rPr lang="en-GB" sz="1600" b="1"/>
              <a:t>Energy Independence and Security Act of 2007 </a:t>
            </a:r>
            <a:r>
              <a:rPr lang="en-GB" sz="1600"/>
              <a:t>which raised fuel economy for the first time in 30-years and the first time for trucks. </a:t>
            </a:r>
            <a:endParaRPr lang="en-GB" sz="1600" spc="-10"/>
          </a:p>
        </p:txBody>
      </p:sp>
      <p:pic>
        <p:nvPicPr>
          <p:cNvPr id="11" name="Graphic 10" descr="Badge Tick1 with solid fill">
            <a:extLst>
              <a:ext uri="{FF2B5EF4-FFF2-40B4-BE49-F238E27FC236}">
                <a16:creationId xmlns:a16="http://schemas.microsoft.com/office/drawing/2014/main" id="{A37F2AF6-6AAB-1177-B04B-E1E2907360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972" y="4373224"/>
            <a:ext cx="442654" cy="442654"/>
          </a:xfrm>
          <a:prstGeom prst="rect">
            <a:avLst/>
          </a:prstGeom>
        </p:spPr>
      </p:pic>
      <p:sp>
        <p:nvSpPr>
          <p:cNvPr id="12" name="object 4">
            <a:extLst>
              <a:ext uri="{FF2B5EF4-FFF2-40B4-BE49-F238E27FC236}">
                <a16:creationId xmlns:a16="http://schemas.microsoft.com/office/drawing/2014/main" id="{CDCEBC4E-4EB2-2E2E-5BB1-2B3ADDBAFC16}"/>
              </a:ext>
            </a:extLst>
          </p:cNvPr>
          <p:cNvSpPr txBox="1">
            <a:spLocks/>
          </p:cNvSpPr>
          <p:nvPr/>
        </p:nvSpPr>
        <p:spPr>
          <a:xfrm>
            <a:off x="1040298" y="4359202"/>
            <a:ext cx="3102636" cy="802399"/>
          </a:xfrm>
          <a:prstGeom prst="rect">
            <a:avLst/>
          </a:prstGeom>
        </p:spPr>
        <p:txBody>
          <a:bodyPr vert="horz" wrap="square" lIns="0" tIns="10795" rIns="0" bIns="0" rtlCol="0">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a:t>Mentioned in two </a:t>
            </a:r>
            <a:r>
              <a:rPr lang="en-GB" sz="1600" b="1"/>
              <a:t>States of the Union</a:t>
            </a:r>
            <a:r>
              <a:rPr lang="en-GB" sz="1600"/>
              <a:t> by Presidents George W. Bush and Barack Obama. </a:t>
            </a:r>
            <a:endParaRPr lang="en-GB" sz="1600" spc="-10"/>
          </a:p>
        </p:txBody>
      </p:sp>
      <p:pic>
        <p:nvPicPr>
          <p:cNvPr id="13" name="Graphic 12" descr="Badge Tick1 with solid fill">
            <a:extLst>
              <a:ext uri="{FF2B5EF4-FFF2-40B4-BE49-F238E27FC236}">
                <a16:creationId xmlns:a16="http://schemas.microsoft.com/office/drawing/2014/main" id="{9A0D9249-096B-F9FB-7AE2-869C907D85C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29195" y="1928200"/>
            <a:ext cx="442654" cy="442654"/>
          </a:xfrm>
          <a:prstGeom prst="rect">
            <a:avLst/>
          </a:prstGeom>
        </p:spPr>
      </p:pic>
      <p:sp>
        <p:nvSpPr>
          <p:cNvPr id="14" name="object 4">
            <a:extLst>
              <a:ext uri="{FF2B5EF4-FFF2-40B4-BE49-F238E27FC236}">
                <a16:creationId xmlns:a16="http://schemas.microsoft.com/office/drawing/2014/main" id="{628D42C8-D2E3-8D41-E22B-32DEB876C3E3}"/>
              </a:ext>
            </a:extLst>
          </p:cNvPr>
          <p:cNvSpPr txBox="1">
            <a:spLocks/>
          </p:cNvSpPr>
          <p:nvPr/>
        </p:nvSpPr>
        <p:spPr>
          <a:xfrm>
            <a:off x="4704521" y="1914178"/>
            <a:ext cx="3102636" cy="2156616"/>
          </a:xfrm>
          <a:prstGeom prst="rect">
            <a:avLst/>
          </a:prstGeom>
        </p:spPr>
        <p:txBody>
          <a:bodyPr vert="horz" wrap="square" lIns="0" tIns="10795" rIns="0" bIns="0" rtlCol="0">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a:t>Before EVs went mainstream, released two groundbreaking policy documents – </a:t>
            </a:r>
            <a:r>
              <a:rPr lang="en-GB" sz="1600" b="1"/>
              <a:t>Electrification Roadmap </a:t>
            </a:r>
            <a:r>
              <a:rPr lang="en-GB" sz="1600"/>
              <a:t>and </a:t>
            </a:r>
            <a:r>
              <a:rPr lang="en-GB" sz="1600" b="1"/>
              <a:t>Fleet Electrification Roadmap </a:t>
            </a:r>
            <a:r>
              <a:rPr lang="en-GB" sz="1600"/>
              <a:t>– that explained reasons for government choosing EVs and pathway to adoption. </a:t>
            </a:r>
            <a:endParaRPr lang="en-GB" sz="1600" spc="-10"/>
          </a:p>
        </p:txBody>
      </p:sp>
      <p:pic>
        <p:nvPicPr>
          <p:cNvPr id="15" name="Graphic 14" descr="Badge Tick1 with solid fill">
            <a:extLst>
              <a:ext uri="{FF2B5EF4-FFF2-40B4-BE49-F238E27FC236}">
                <a16:creationId xmlns:a16="http://schemas.microsoft.com/office/drawing/2014/main" id="{15E54EEA-BAD4-EAE9-8E1A-B40FB98E01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75587" y="4346723"/>
            <a:ext cx="442654" cy="442654"/>
          </a:xfrm>
          <a:prstGeom prst="rect">
            <a:avLst/>
          </a:prstGeom>
        </p:spPr>
      </p:pic>
      <p:sp>
        <p:nvSpPr>
          <p:cNvPr id="16" name="object 4">
            <a:extLst>
              <a:ext uri="{FF2B5EF4-FFF2-40B4-BE49-F238E27FC236}">
                <a16:creationId xmlns:a16="http://schemas.microsoft.com/office/drawing/2014/main" id="{9E558D2E-F0CD-0204-A653-A9EF9175B23F}"/>
              </a:ext>
            </a:extLst>
          </p:cNvPr>
          <p:cNvSpPr txBox="1">
            <a:spLocks/>
          </p:cNvSpPr>
          <p:nvPr/>
        </p:nvSpPr>
        <p:spPr>
          <a:xfrm>
            <a:off x="4750913" y="4332701"/>
            <a:ext cx="3102636" cy="802399"/>
          </a:xfrm>
          <a:prstGeom prst="rect">
            <a:avLst/>
          </a:prstGeom>
        </p:spPr>
        <p:txBody>
          <a:bodyPr vert="horz" wrap="square" lIns="0" tIns="10795" rIns="0" bIns="0" rtlCol="0">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a:t>Helped write and pass EV Tax Credit creation in 2009 and drove reform in 2022. </a:t>
            </a:r>
            <a:endParaRPr lang="en-GB" sz="1600" spc="-10"/>
          </a:p>
        </p:txBody>
      </p:sp>
      <p:pic>
        <p:nvPicPr>
          <p:cNvPr id="17" name="Graphic 16" descr="Badge Tick1 with solid fill">
            <a:extLst>
              <a:ext uri="{FF2B5EF4-FFF2-40B4-BE49-F238E27FC236}">
                <a16:creationId xmlns:a16="http://schemas.microsoft.com/office/drawing/2014/main" id="{1AA584A4-E1A8-4873-D2B8-8950CAA26E1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1598" y="5546043"/>
            <a:ext cx="442654" cy="442654"/>
          </a:xfrm>
          <a:prstGeom prst="rect">
            <a:avLst/>
          </a:prstGeom>
        </p:spPr>
      </p:pic>
      <p:sp>
        <p:nvSpPr>
          <p:cNvPr id="18" name="object 4">
            <a:extLst>
              <a:ext uri="{FF2B5EF4-FFF2-40B4-BE49-F238E27FC236}">
                <a16:creationId xmlns:a16="http://schemas.microsoft.com/office/drawing/2014/main" id="{5FCAEEDE-78BF-7136-6840-88F81B0672DF}"/>
              </a:ext>
            </a:extLst>
          </p:cNvPr>
          <p:cNvSpPr txBox="1">
            <a:spLocks/>
          </p:cNvSpPr>
          <p:nvPr/>
        </p:nvSpPr>
        <p:spPr>
          <a:xfrm>
            <a:off x="1046924" y="5532021"/>
            <a:ext cx="3102636" cy="1073243"/>
          </a:xfrm>
          <a:prstGeom prst="rect">
            <a:avLst/>
          </a:prstGeom>
        </p:spPr>
        <p:txBody>
          <a:bodyPr vert="horz" wrap="square" lIns="0" tIns="10795" rIns="0" bIns="0" rtlCol="0" anchor="t">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a:t>Defined an </a:t>
            </a:r>
            <a:r>
              <a:rPr lang="en-GB" sz="1600" b="1"/>
              <a:t>All of the Above </a:t>
            </a:r>
            <a:r>
              <a:rPr lang="en-GB" sz="1600"/>
              <a:t>policy that defied ideology and helped turn the U.S. into an energy powerhouse.</a:t>
            </a:r>
            <a:endParaRPr lang="en-GB" sz="1600" spc="-10"/>
          </a:p>
        </p:txBody>
      </p:sp>
      <p:pic>
        <p:nvPicPr>
          <p:cNvPr id="19" name="Graphic 18" descr="Badge Tick1 with solid fill">
            <a:extLst>
              <a:ext uri="{FF2B5EF4-FFF2-40B4-BE49-F238E27FC236}">
                <a16:creationId xmlns:a16="http://schemas.microsoft.com/office/drawing/2014/main" id="{5EB3F7F6-492E-6D32-9F08-062A8E2A24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84983" y="4373219"/>
            <a:ext cx="442654" cy="442654"/>
          </a:xfrm>
          <a:prstGeom prst="rect">
            <a:avLst/>
          </a:prstGeom>
        </p:spPr>
      </p:pic>
      <p:sp>
        <p:nvSpPr>
          <p:cNvPr id="20" name="object 4">
            <a:extLst>
              <a:ext uri="{FF2B5EF4-FFF2-40B4-BE49-F238E27FC236}">
                <a16:creationId xmlns:a16="http://schemas.microsoft.com/office/drawing/2014/main" id="{536A6A75-789F-E986-2F44-8672E806080D}"/>
              </a:ext>
            </a:extLst>
          </p:cNvPr>
          <p:cNvSpPr txBox="1">
            <a:spLocks/>
          </p:cNvSpPr>
          <p:nvPr/>
        </p:nvSpPr>
        <p:spPr>
          <a:xfrm>
            <a:off x="8660309" y="4359197"/>
            <a:ext cx="3102636" cy="1885773"/>
          </a:xfrm>
          <a:prstGeom prst="rect">
            <a:avLst/>
          </a:prstGeom>
        </p:spPr>
        <p:txBody>
          <a:bodyPr vert="horz" wrap="square" lIns="0" tIns="10795" rIns="0" bIns="0" rtlCol="0">
            <a:spAutoFit/>
          </a:bodyPr>
          <a:lstStyle>
            <a:lvl1pPr marL="0">
              <a:defRPr sz="1900" b="0" i="0">
                <a:solidFill>
                  <a:srgbClr val="40404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6355" marR="63500">
              <a:lnSpc>
                <a:spcPct val="109900"/>
              </a:lnSpc>
              <a:spcBef>
                <a:spcPts val="85"/>
              </a:spcBef>
            </a:pPr>
            <a:r>
              <a:rPr lang="en-GB" sz="1600"/>
              <a:t>Helped broker the </a:t>
            </a:r>
            <a:r>
              <a:rPr lang="en-GB" sz="1600" b="1"/>
              <a:t>Inflation Reduction Act 0f 2022 </a:t>
            </a:r>
            <a:r>
              <a:rPr lang="en-GB" sz="1600"/>
              <a:t>with Senator Manchin promoting supply chain provisions and major policy initiatives added to the </a:t>
            </a:r>
            <a:r>
              <a:rPr lang="en-GB" sz="1600" b="1"/>
              <a:t>Bipartisan Infrastructure Bill </a:t>
            </a:r>
            <a:r>
              <a:rPr lang="en-GB" sz="1600"/>
              <a:t>and the </a:t>
            </a:r>
            <a:r>
              <a:rPr lang="en-GB" sz="1600" b="1"/>
              <a:t>CHIPs Act</a:t>
            </a:r>
            <a:r>
              <a:rPr lang="en-GB" sz="1600"/>
              <a:t>. </a:t>
            </a:r>
            <a:endParaRPr lang="en-GB" sz="1600" spc="-10"/>
          </a:p>
        </p:txBody>
      </p:sp>
      <p:pic>
        <p:nvPicPr>
          <p:cNvPr id="21" name="Graphic 20" descr="Badge Tick1 with solid fill">
            <a:extLst>
              <a:ext uri="{FF2B5EF4-FFF2-40B4-BE49-F238E27FC236}">
                <a16:creationId xmlns:a16="http://schemas.microsoft.com/office/drawing/2014/main" id="{31A7E555-0C36-4FDC-65EC-5B94EFE15F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2465" y="1934816"/>
            <a:ext cx="442654" cy="442654"/>
          </a:xfrm>
          <a:prstGeom prst="rect">
            <a:avLst/>
          </a:prstGeom>
        </p:spPr>
      </p:pic>
    </p:spTree>
    <p:extLst>
      <p:ext uri="{BB962C8B-B14F-4D97-AF65-F5344CB8AC3E}">
        <p14:creationId xmlns:p14="http://schemas.microsoft.com/office/powerpoint/2010/main" val="418080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23A91-791D-9750-84C7-89DFE5AE1F9A}"/>
              </a:ext>
            </a:extLst>
          </p:cNvPr>
          <p:cNvSpPr/>
          <p:nvPr/>
        </p:nvSpPr>
        <p:spPr>
          <a:xfrm>
            <a:off x="0" y="0"/>
            <a:ext cx="12192000" cy="6858000"/>
          </a:xfrm>
          <a:prstGeom prst="rect">
            <a:avLst/>
          </a:prstGeom>
          <a:solidFill>
            <a:srgbClr val="D0D0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diagram of a company's process&#10;&#10;Description automatically generated">
            <a:extLst>
              <a:ext uri="{FF2B5EF4-FFF2-40B4-BE49-F238E27FC236}">
                <a16:creationId xmlns:a16="http://schemas.microsoft.com/office/drawing/2014/main" id="{ACEFCD02-B173-826B-F4DD-1646D6763A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4202" y="839586"/>
            <a:ext cx="7802880" cy="5852160"/>
          </a:xfrm>
          <a:prstGeom prst="rect">
            <a:avLst/>
          </a:prstGeom>
        </p:spPr>
      </p:pic>
      <p:sp>
        <p:nvSpPr>
          <p:cNvPr id="5" name="object 3">
            <a:extLst>
              <a:ext uri="{FF2B5EF4-FFF2-40B4-BE49-F238E27FC236}">
                <a16:creationId xmlns:a16="http://schemas.microsoft.com/office/drawing/2014/main" id="{E8B50EFB-79D0-F76B-B49E-86A97BC6F67F}"/>
              </a:ext>
            </a:extLst>
          </p:cNvPr>
          <p:cNvSpPr txBox="1">
            <a:spLocks/>
          </p:cNvSpPr>
          <p:nvPr/>
        </p:nvSpPr>
        <p:spPr>
          <a:xfrm>
            <a:off x="688949" y="-160028"/>
            <a:ext cx="10814100" cy="812094"/>
          </a:xfrm>
          <a:prstGeom prst="rect">
            <a:avLst/>
          </a:prstGeom>
        </p:spPr>
        <p:txBody>
          <a:bodyPr vert="horz" wrap="square" lIns="0" tIns="377520" rIns="0" bIns="0" rtlCol="0">
            <a:spAutoFit/>
          </a:bodyPr>
          <a:lstStyle>
            <a:lvl1pPr>
              <a:defRPr sz="2800" b="1" i="0">
                <a:solidFill>
                  <a:srgbClr val="001F5F"/>
                </a:solidFill>
                <a:latin typeface="Franklin Gothic Demi"/>
                <a:ea typeface="+mj-ea"/>
                <a:cs typeface="Franklin Gothic Demi"/>
              </a:defRPr>
            </a:lvl1pPr>
          </a:lstStyle>
          <a:p>
            <a:r>
              <a:rPr lang="en-GB" dirty="0"/>
              <a:t>SAFE IS TAKING A SYSTEMS APPROACH</a:t>
            </a:r>
          </a:p>
        </p:txBody>
      </p:sp>
    </p:spTree>
    <p:extLst>
      <p:ext uri="{BB962C8B-B14F-4D97-AF65-F5344CB8AC3E}">
        <p14:creationId xmlns:p14="http://schemas.microsoft.com/office/powerpoint/2010/main" val="72721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rotWithShape="1">
          <a:blip r:embed="rId3" cstate="print">
            <a:extLst>
              <a:ext uri="{28A0092B-C50C-407E-A947-70E740481C1C}">
                <a14:useLocalDpi xmlns:a14="http://schemas.microsoft.com/office/drawing/2010/main"/>
              </a:ext>
            </a:extLst>
          </a:blip>
          <a:srcRect b="-210"/>
          <a:stretch/>
        </p:blipFill>
        <p:spPr>
          <a:xfrm>
            <a:off x="8014243" y="-1467"/>
            <a:ext cx="4178136" cy="6872281"/>
          </a:xfrm>
          <a:prstGeom prst="rect">
            <a:avLst/>
          </a:prstGeom>
        </p:spPr>
      </p:pic>
      <p:sp>
        <p:nvSpPr>
          <p:cNvPr id="8" name="object 8"/>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12" name="object 6">
            <a:extLst>
              <a:ext uri="{FF2B5EF4-FFF2-40B4-BE49-F238E27FC236}">
                <a16:creationId xmlns:a16="http://schemas.microsoft.com/office/drawing/2014/main" id="{EB255A06-727B-37D8-4A39-983D7511263F}"/>
              </a:ext>
            </a:extLst>
          </p:cNvPr>
          <p:cNvSpPr txBox="1">
            <a:spLocks noGrp="1"/>
          </p:cNvSpPr>
          <p:nvPr>
            <p:ph type="title"/>
          </p:nvPr>
        </p:nvSpPr>
        <p:spPr>
          <a:xfrm>
            <a:off x="688949" y="967486"/>
            <a:ext cx="4100027" cy="444352"/>
          </a:xfrm>
        </p:spPr>
        <p:txBody>
          <a:bodyPr vert="horz" wrap="square" lIns="0" tIns="13335" rIns="0" bIns="0" rtlCol="0">
            <a:spAutoFit/>
          </a:bodyPr>
          <a:lstStyle/>
          <a:p>
            <a:r>
              <a:rPr lang="en-GB"/>
              <a:t>EUROPE’S POLYCRISIS</a:t>
            </a:r>
          </a:p>
        </p:txBody>
      </p:sp>
      <p:sp>
        <p:nvSpPr>
          <p:cNvPr id="13" name="object 7">
            <a:extLst>
              <a:ext uri="{FF2B5EF4-FFF2-40B4-BE49-F238E27FC236}">
                <a16:creationId xmlns:a16="http://schemas.microsoft.com/office/drawing/2014/main" id="{187B7AEB-DF9E-48CD-EAC7-A2DEA33A2F41}"/>
              </a:ext>
            </a:extLst>
          </p:cNvPr>
          <p:cNvSpPr txBox="1"/>
          <p:nvPr/>
        </p:nvSpPr>
        <p:spPr>
          <a:xfrm>
            <a:off x="688949" y="2115755"/>
            <a:ext cx="5202186" cy="3768339"/>
          </a:xfrm>
          <a:prstGeom prst="rect">
            <a:avLst/>
          </a:prstGeom>
        </p:spPr>
        <p:txBody>
          <a:bodyPr vert="horz" wrap="square" lIns="0" tIns="13335" rIns="0" bIns="0" rtlCol="0" anchor="t">
            <a:spAutoFit/>
          </a:bodyPr>
          <a:lstStyle/>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dirty="0">
                <a:solidFill>
                  <a:srgbClr val="404040"/>
                </a:solidFill>
                <a:latin typeface="Arial"/>
                <a:cs typeface="Arial"/>
              </a:rPr>
              <a:t>Russia’s illegal invasion of Ukraine</a:t>
            </a:r>
            <a:r>
              <a:rPr lang="en-GB" sz="1700" dirty="0">
                <a:solidFill>
                  <a:srgbClr val="404040"/>
                </a:solidFill>
                <a:latin typeface="Arial"/>
                <a:cs typeface="Arial"/>
              </a:rPr>
              <a:t>: compromising security, growth, energy transition:</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dirty="0">
                <a:solidFill>
                  <a:srgbClr val="404040"/>
                </a:solidFill>
                <a:latin typeface="Arial"/>
                <a:cs typeface="Arial"/>
              </a:rPr>
              <a:t>National security</a:t>
            </a:r>
            <a:r>
              <a:rPr lang="en-GB" sz="1700" dirty="0">
                <a:solidFill>
                  <a:srgbClr val="404040"/>
                </a:solidFill>
                <a:latin typeface="Arial"/>
                <a:cs typeface="Arial"/>
              </a:rPr>
              <a:t>: Europe’s overreliance on Russian gas has limited its ability to promote its interests and values</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dirty="0">
                <a:solidFill>
                  <a:srgbClr val="404040"/>
                </a:solidFill>
                <a:latin typeface="Arial"/>
                <a:cs typeface="Arial"/>
              </a:rPr>
              <a:t>Economic security</a:t>
            </a:r>
            <a:r>
              <a:rPr lang="en-GB" sz="1700" dirty="0">
                <a:solidFill>
                  <a:srgbClr val="404040"/>
                </a:solidFill>
                <a:latin typeface="Arial"/>
                <a:cs typeface="Arial"/>
              </a:rPr>
              <a:t>: households - 10% of Europeans unable to keep their homes warm – and public budgets</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dirty="0">
                <a:solidFill>
                  <a:srgbClr val="404040"/>
                </a:solidFill>
                <a:latin typeface="Arial"/>
                <a:cs typeface="Arial"/>
              </a:rPr>
              <a:t>Climate security</a:t>
            </a:r>
            <a:r>
              <a:rPr lang="en-GB" sz="1700" dirty="0">
                <a:solidFill>
                  <a:srgbClr val="404040"/>
                </a:solidFill>
                <a:latin typeface="Arial"/>
                <a:cs typeface="Arial"/>
              </a:rPr>
              <a:t>: resorting to higher-polluting natural resources</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dirty="0">
                <a:solidFill>
                  <a:srgbClr val="404040"/>
                </a:solidFill>
                <a:latin typeface="Arial"/>
                <a:cs typeface="Arial"/>
              </a:rPr>
              <a:t>Supply chain security</a:t>
            </a:r>
            <a:r>
              <a:rPr lang="en-GB" sz="1700" dirty="0">
                <a:solidFill>
                  <a:srgbClr val="404040"/>
                </a:solidFill>
                <a:latin typeface="Arial"/>
                <a:cs typeface="Arial"/>
              </a:rPr>
              <a:t>: Europe remains critically dependent on China and other hostile actors</a:t>
            </a:r>
          </a:p>
        </p:txBody>
      </p:sp>
      <p:sp>
        <p:nvSpPr>
          <p:cNvPr id="2" name="object 2">
            <a:extLst>
              <a:ext uri="{FF2B5EF4-FFF2-40B4-BE49-F238E27FC236}">
                <a16:creationId xmlns:a16="http://schemas.microsoft.com/office/drawing/2014/main" id="{112FFA92-F55A-24B6-8351-F3AF4B165464}"/>
              </a:ext>
            </a:extLst>
          </p:cNvPr>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rotWithShape="1">
          <a:blip r:embed="rId3" cstate="print">
            <a:extLst>
              <a:ext uri="{28A0092B-C50C-407E-A947-70E740481C1C}">
                <a14:useLocalDpi xmlns:a14="http://schemas.microsoft.com/office/drawing/2010/main"/>
              </a:ext>
            </a:extLst>
          </a:blip>
          <a:srcRect b="-210"/>
          <a:stretch/>
        </p:blipFill>
        <p:spPr>
          <a:xfrm>
            <a:off x="8007712" y="-1467"/>
            <a:ext cx="4183393" cy="6872281"/>
          </a:xfrm>
          <a:prstGeom prst="rect">
            <a:avLst/>
          </a:prstGeom>
        </p:spPr>
      </p:pic>
      <p:sp>
        <p:nvSpPr>
          <p:cNvPr id="8" name="object 8"/>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13" name="object 7">
            <a:extLst>
              <a:ext uri="{FF2B5EF4-FFF2-40B4-BE49-F238E27FC236}">
                <a16:creationId xmlns:a16="http://schemas.microsoft.com/office/drawing/2014/main" id="{187B7AEB-DF9E-48CD-EAC7-A2DEA33A2F41}"/>
              </a:ext>
            </a:extLst>
          </p:cNvPr>
          <p:cNvSpPr txBox="1"/>
          <p:nvPr/>
        </p:nvSpPr>
        <p:spPr>
          <a:xfrm>
            <a:off x="688949" y="2115755"/>
            <a:ext cx="6011654" cy="4076116"/>
          </a:xfrm>
          <a:prstGeom prst="rect">
            <a:avLst/>
          </a:prstGeom>
        </p:spPr>
        <p:txBody>
          <a:bodyPr vert="horz" wrap="square" lIns="0" tIns="13335" rIns="0" bIns="0" rtlCol="0" anchor="t">
            <a:spAutoFit/>
          </a:bodyPr>
          <a:lstStyle/>
          <a:p>
            <a:pPr marL="12065" marR="5080">
              <a:spcAft>
                <a:spcPts val="1200"/>
              </a:spcAft>
              <a:buClr>
                <a:srgbClr val="001F5F"/>
              </a:buClr>
              <a:buSzPct val="91176"/>
              <a:tabLst>
                <a:tab pos="527685" algn="l"/>
                <a:tab pos="528320" algn="l"/>
              </a:tabLst>
            </a:pPr>
            <a:r>
              <a:rPr lang="en-GB" sz="1700" dirty="0">
                <a:solidFill>
                  <a:srgbClr val="404040"/>
                </a:solidFill>
                <a:latin typeface="Arial"/>
                <a:cs typeface="Arial"/>
              </a:rPr>
              <a:t>In response to drop in Russian pipeline gas imports, Europe demonstrated an impressive ability to coordinate and mobilize. Yet, several key lessons we’re not getting right:</a:t>
            </a:r>
          </a:p>
          <a:p>
            <a:pPr marL="354965" marR="5080" indent="-342900">
              <a:spcAft>
                <a:spcPts val="1200"/>
              </a:spcAft>
              <a:buClr>
                <a:srgbClr val="001F5F"/>
              </a:buClr>
              <a:buSzPct val="91176"/>
              <a:buAutoNum type="arabicPeriod"/>
              <a:tabLst>
                <a:tab pos="527685" algn="l"/>
                <a:tab pos="528320" algn="l"/>
              </a:tabLst>
            </a:pPr>
            <a:r>
              <a:rPr lang="en-GB" sz="1700" dirty="0">
                <a:solidFill>
                  <a:srgbClr val="404040"/>
                </a:solidFill>
                <a:latin typeface="Arial"/>
                <a:cs typeface="Arial"/>
              </a:rPr>
              <a:t>Europe continuing to fuel Moscow’s War</a:t>
            </a:r>
          </a:p>
          <a:p>
            <a:pPr marL="354965" marR="5080" indent="-342900">
              <a:spcAft>
                <a:spcPts val="1200"/>
              </a:spcAft>
              <a:buClr>
                <a:srgbClr val="001F5F"/>
              </a:buClr>
              <a:buSzPct val="91176"/>
              <a:buAutoNum type="arabicPeriod"/>
              <a:tabLst>
                <a:tab pos="527685" algn="l"/>
                <a:tab pos="528320" algn="l"/>
              </a:tabLst>
            </a:pPr>
            <a:r>
              <a:rPr lang="en-GB" sz="1700" dirty="0">
                <a:solidFill>
                  <a:srgbClr val="404040"/>
                </a:solidFill>
                <a:latin typeface="Arial"/>
                <a:cs typeface="Arial"/>
              </a:rPr>
              <a:t>Continued erosion of industry, with limited emergence of new domestic supply chains</a:t>
            </a:r>
          </a:p>
          <a:p>
            <a:pPr marL="354965" marR="5080" indent="-342900">
              <a:spcAft>
                <a:spcPts val="1200"/>
              </a:spcAft>
              <a:buClr>
                <a:srgbClr val="001F5F"/>
              </a:buClr>
              <a:buSzPct val="91176"/>
              <a:buAutoNum type="arabicPeriod"/>
              <a:tabLst>
                <a:tab pos="527685" algn="l"/>
                <a:tab pos="528320" algn="l"/>
              </a:tabLst>
            </a:pPr>
            <a:r>
              <a:rPr lang="en-GB" sz="1700" dirty="0">
                <a:solidFill>
                  <a:srgbClr val="404040"/>
                </a:solidFill>
                <a:latin typeface="Arial"/>
                <a:cs typeface="Arial"/>
              </a:rPr>
              <a:t>Enduring supply chain dependency on China, limiting Europe’s ability to act geopolitically</a:t>
            </a:r>
          </a:p>
          <a:p>
            <a:pPr marL="354965" marR="5080" indent="-342900">
              <a:spcAft>
                <a:spcPts val="1200"/>
              </a:spcAft>
              <a:buClr>
                <a:srgbClr val="001F5F"/>
              </a:buClr>
              <a:buSzPct val="91176"/>
              <a:buAutoNum type="arabicPeriod"/>
              <a:tabLst>
                <a:tab pos="527685" algn="l"/>
                <a:tab pos="528320" algn="l"/>
              </a:tabLst>
            </a:pPr>
            <a:r>
              <a:rPr lang="en-GB" sz="1700" dirty="0">
                <a:solidFill>
                  <a:srgbClr val="404040"/>
                </a:solidFill>
                <a:latin typeface="Arial"/>
                <a:cs typeface="Arial"/>
              </a:rPr>
              <a:t>Lacking transatlantic cooperation</a:t>
            </a:r>
          </a:p>
          <a:p>
            <a:pPr marL="354965" marR="5080" indent="-342900">
              <a:spcAft>
                <a:spcPts val="1200"/>
              </a:spcAft>
              <a:buClr>
                <a:srgbClr val="001F5F"/>
              </a:buClr>
              <a:buSzPct val="91176"/>
              <a:buAutoNum type="arabicPeriod"/>
              <a:tabLst>
                <a:tab pos="527685" algn="l"/>
                <a:tab pos="528320" algn="l"/>
              </a:tabLst>
            </a:pPr>
            <a:r>
              <a:rPr lang="en-GB" sz="1700" dirty="0">
                <a:solidFill>
                  <a:srgbClr val="404040"/>
                </a:solidFill>
                <a:latin typeface="Arial"/>
                <a:cs typeface="Arial"/>
              </a:rPr>
              <a:t>Cost-of-Living crisis threat to social cohesion and democracy</a:t>
            </a:r>
          </a:p>
          <a:p>
            <a:pPr marL="354965" marR="5080" indent="-342900">
              <a:spcAft>
                <a:spcPts val="1200"/>
              </a:spcAft>
              <a:buClr>
                <a:srgbClr val="001F5F"/>
              </a:buClr>
              <a:buSzPct val="91176"/>
              <a:buAutoNum type="arabicPeriod"/>
              <a:tabLst>
                <a:tab pos="527685" algn="l"/>
                <a:tab pos="528320" algn="l"/>
              </a:tabLst>
            </a:pPr>
            <a:r>
              <a:rPr lang="en-GB" sz="1700" dirty="0">
                <a:solidFill>
                  <a:srgbClr val="404040"/>
                </a:solidFill>
                <a:latin typeface="Arial"/>
                <a:cs typeface="Arial"/>
              </a:rPr>
              <a:t>Still no pan-European security strategy</a:t>
            </a:r>
          </a:p>
        </p:txBody>
      </p:sp>
      <p:sp>
        <p:nvSpPr>
          <p:cNvPr id="2" name="object 2">
            <a:extLst>
              <a:ext uri="{FF2B5EF4-FFF2-40B4-BE49-F238E27FC236}">
                <a16:creationId xmlns:a16="http://schemas.microsoft.com/office/drawing/2014/main" id="{0DC79900-DB18-41FD-BF7C-7B156CF22B47}"/>
              </a:ext>
            </a:extLst>
          </p:cNvPr>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
        <p:nvSpPr>
          <p:cNvPr id="4" name="TextBox 3">
            <a:extLst>
              <a:ext uri="{FF2B5EF4-FFF2-40B4-BE49-F238E27FC236}">
                <a16:creationId xmlns:a16="http://schemas.microsoft.com/office/drawing/2014/main" id="{D3EBB01B-6B92-4ABA-14C5-0E73BE0B63CA}"/>
              </a:ext>
            </a:extLst>
          </p:cNvPr>
          <p:cNvSpPr txBox="1"/>
          <p:nvPr/>
        </p:nvSpPr>
        <p:spPr>
          <a:xfrm>
            <a:off x="480059" y="1042394"/>
            <a:ext cx="70987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solidFill>
                  <a:srgbClr val="001F5F"/>
                </a:solidFill>
                <a:latin typeface="Franklin Gothic Demi" panose="020B0703020102020204" pitchFamily="34" charset="0"/>
              </a:rPr>
              <a:t>CRISIS LESSONS: SOME STILL UNLEARNED</a:t>
            </a:r>
          </a:p>
        </p:txBody>
      </p:sp>
    </p:spTree>
    <p:extLst>
      <p:ext uri="{BB962C8B-B14F-4D97-AF65-F5344CB8AC3E}">
        <p14:creationId xmlns:p14="http://schemas.microsoft.com/office/powerpoint/2010/main" val="336016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80059" y="495300"/>
            <a:ext cx="3629660" cy="0"/>
          </a:xfrm>
          <a:custGeom>
            <a:avLst/>
            <a:gdLst/>
            <a:ahLst/>
            <a:cxnLst/>
            <a:rect l="l" t="t" r="r" b="b"/>
            <a:pathLst>
              <a:path w="3629660">
                <a:moveTo>
                  <a:pt x="0" y="0"/>
                </a:moveTo>
                <a:lnTo>
                  <a:pt x="3629405" y="0"/>
                </a:lnTo>
              </a:path>
            </a:pathLst>
          </a:custGeom>
          <a:ln w="101600">
            <a:solidFill>
              <a:srgbClr val="001F5F"/>
            </a:solidFill>
          </a:ln>
        </p:spPr>
        <p:txBody>
          <a:bodyPr wrap="square" lIns="0" tIns="0" rIns="0" bIns="0" rtlCol="0"/>
          <a:lstStyle/>
          <a:p>
            <a:endParaRPr/>
          </a:p>
        </p:txBody>
      </p:sp>
      <p:sp>
        <p:nvSpPr>
          <p:cNvPr id="12" name="object 6">
            <a:extLst>
              <a:ext uri="{FF2B5EF4-FFF2-40B4-BE49-F238E27FC236}">
                <a16:creationId xmlns:a16="http://schemas.microsoft.com/office/drawing/2014/main" id="{EB255A06-727B-37D8-4A39-983D7511263F}"/>
              </a:ext>
            </a:extLst>
          </p:cNvPr>
          <p:cNvSpPr txBox="1">
            <a:spLocks noGrp="1"/>
          </p:cNvSpPr>
          <p:nvPr>
            <p:ph type="title"/>
          </p:nvPr>
        </p:nvSpPr>
        <p:spPr>
          <a:xfrm>
            <a:off x="688949" y="967486"/>
            <a:ext cx="5866834" cy="444352"/>
          </a:xfrm>
        </p:spPr>
        <p:txBody>
          <a:bodyPr vert="horz" wrap="square" lIns="0" tIns="13335" rIns="0" bIns="0" rtlCol="0">
            <a:spAutoFit/>
          </a:bodyPr>
          <a:lstStyle/>
          <a:p>
            <a:r>
              <a:rPr lang="en-GB">
                <a:solidFill>
                  <a:srgbClr val="000066"/>
                </a:solidFill>
              </a:rPr>
              <a:t>THE</a:t>
            </a:r>
            <a:r>
              <a:rPr lang="en-GB"/>
              <a:t> CHANGING POWER PUZZLE</a:t>
            </a:r>
          </a:p>
        </p:txBody>
      </p:sp>
      <p:sp>
        <p:nvSpPr>
          <p:cNvPr id="7" name="object 7">
            <a:extLst>
              <a:ext uri="{FF2B5EF4-FFF2-40B4-BE49-F238E27FC236}">
                <a16:creationId xmlns:a16="http://schemas.microsoft.com/office/drawing/2014/main" id="{E36BC9B3-87B7-85DB-7186-8FF88D93030A}"/>
              </a:ext>
            </a:extLst>
          </p:cNvPr>
          <p:cNvSpPr txBox="1"/>
          <p:nvPr/>
        </p:nvSpPr>
        <p:spPr>
          <a:xfrm>
            <a:off x="688505" y="1752600"/>
            <a:ext cx="6068756" cy="3968394"/>
          </a:xfrm>
          <a:prstGeom prst="rect">
            <a:avLst/>
          </a:prstGeom>
        </p:spPr>
        <p:txBody>
          <a:bodyPr vert="horz" wrap="square" lIns="0" tIns="13335" rIns="0" bIns="0" rtlCol="0" anchor="t">
            <a:spAutoFit/>
          </a:bodyPr>
          <a:lstStyle/>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Europe at forefront of global energy transition</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dirty="0">
                <a:solidFill>
                  <a:srgbClr val="404040"/>
                </a:solidFill>
                <a:latin typeface="Arial"/>
                <a:cs typeface="Arial"/>
              </a:rPr>
              <a:t>Implications of energy transition:</a:t>
            </a:r>
          </a:p>
          <a:p>
            <a:pPr marL="12065" marR="5080" lvl="5">
              <a:spcAft>
                <a:spcPts val="1200"/>
              </a:spcAft>
              <a:buClr>
                <a:srgbClr val="001F5F"/>
              </a:buClr>
              <a:buSzPct val="91176"/>
              <a:tabLst>
                <a:tab pos="527685" algn="l"/>
                <a:tab pos="528320" algn="l"/>
              </a:tabLst>
            </a:pPr>
            <a:r>
              <a:rPr lang="en-GB" sz="1700">
                <a:solidFill>
                  <a:srgbClr val="404040"/>
                </a:solidFill>
                <a:latin typeface="Arial"/>
                <a:cs typeface="Arial"/>
              </a:rPr>
              <a:t>             </a:t>
            </a:r>
            <a:r>
              <a:rPr lang="en-GB" sz="1700" dirty="0">
                <a:solidFill>
                  <a:srgbClr val="404040"/>
                </a:solidFill>
                <a:latin typeface="Arial"/>
                <a:cs typeface="Arial"/>
              </a:rPr>
              <a:t> Localized new geographies of energy and industry</a:t>
            </a:r>
            <a:endParaRPr lang="en-GB" sz="1700">
              <a:solidFill>
                <a:srgbClr val="404040"/>
              </a:solidFill>
              <a:latin typeface="Arial"/>
              <a:cs typeface="Arial"/>
            </a:endParaRPr>
          </a:p>
          <a:p>
            <a:pPr marL="12065" marR="5080" lvl="8">
              <a:spcAft>
                <a:spcPts val="1200"/>
              </a:spcAft>
              <a:buClr>
                <a:srgbClr val="001F5F"/>
              </a:buClr>
              <a:buSzPct val="91176"/>
              <a:tabLst>
                <a:tab pos="527685" algn="l"/>
                <a:tab pos="528320" algn="l"/>
              </a:tabLst>
            </a:pPr>
            <a:r>
              <a:rPr lang="en-GB" sz="1700">
                <a:solidFill>
                  <a:srgbClr val="404040"/>
                </a:solidFill>
                <a:latin typeface="Arial"/>
                <a:cs typeface="Arial"/>
              </a:rPr>
              <a:t>             </a:t>
            </a:r>
            <a:r>
              <a:rPr lang="en-GB" sz="1700" dirty="0">
                <a:solidFill>
                  <a:srgbClr val="404040"/>
                </a:solidFill>
                <a:latin typeface="Arial"/>
                <a:cs typeface="Arial"/>
              </a:rPr>
              <a:t> New capital inputs: minerals</a:t>
            </a:r>
            <a:endParaRPr lang="en-GB" sz="1700">
              <a:solidFill>
                <a:srgbClr val="404040"/>
              </a:solidFill>
              <a:latin typeface="Arial"/>
              <a:cs typeface="Arial"/>
            </a:endParaRPr>
          </a:p>
          <a:p>
            <a:pPr marL="12065" marR="5080" lvl="8">
              <a:spcAft>
                <a:spcPts val="1200"/>
              </a:spcAft>
              <a:buClr>
                <a:srgbClr val="001F5F"/>
              </a:buClr>
              <a:buSzPct val="91176"/>
              <a:tabLst>
                <a:tab pos="527685" algn="l"/>
                <a:tab pos="528320" algn="l"/>
              </a:tabLst>
            </a:pPr>
            <a:r>
              <a:rPr lang="en-GB" sz="1700">
                <a:solidFill>
                  <a:srgbClr val="404040"/>
                </a:solidFill>
                <a:latin typeface="Arial"/>
                <a:cs typeface="Arial"/>
              </a:rPr>
              <a:t>              Grid reliability</a:t>
            </a:r>
            <a:r>
              <a:rPr lang="en-GB" sz="1700" dirty="0">
                <a:solidFill>
                  <a:srgbClr val="404040"/>
                </a:solidFill>
                <a:latin typeface="Arial"/>
                <a:cs typeface="Arial"/>
              </a:rPr>
              <a:t> and new</a:t>
            </a:r>
            <a:r>
              <a:rPr lang="en-GB" sz="1700">
                <a:solidFill>
                  <a:srgbClr val="404040"/>
                </a:solidFill>
                <a:latin typeface="Arial"/>
                <a:cs typeface="Arial"/>
              </a:rPr>
              <a:t> </a:t>
            </a:r>
            <a:r>
              <a:rPr lang="en-GB" sz="1700" dirty="0">
                <a:solidFill>
                  <a:srgbClr val="404040"/>
                </a:solidFill>
                <a:latin typeface="Arial"/>
                <a:cs typeface="Arial"/>
              </a:rPr>
              <a:t>connectivity needs</a:t>
            </a:r>
            <a:endParaRPr lang="en-GB" sz="1700">
              <a:solidFill>
                <a:srgbClr val="404040"/>
              </a:solidFill>
              <a:latin typeface="Arial"/>
              <a:cs typeface="Arial"/>
            </a:endParaRPr>
          </a:p>
          <a:p>
            <a:pPr marL="297815" marR="5080" lvl="8" indent="-285750">
              <a:spcAft>
                <a:spcPts val="1200"/>
              </a:spcAft>
              <a:buClr>
                <a:srgbClr val="001F5F"/>
              </a:buClr>
              <a:buSzPct val="91176"/>
              <a:buFont typeface="Arial" panose="020B0604020202020204" pitchFamily="34" charset="0"/>
              <a:buChar char="•"/>
              <a:tabLst>
                <a:tab pos="527685" algn="l"/>
                <a:tab pos="528320" algn="l"/>
              </a:tabLst>
            </a:pPr>
            <a:r>
              <a:rPr lang="en-GB" sz="1700" b="1">
                <a:solidFill>
                  <a:srgbClr val="404040"/>
                </a:solidFill>
                <a:latin typeface="Arial"/>
                <a:cs typeface="Arial"/>
              </a:rPr>
              <a:t>Mid-transition</a:t>
            </a:r>
            <a:r>
              <a:rPr lang="en-GB" sz="1700" dirty="0">
                <a:solidFill>
                  <a:srgbClr val="404040"/>
                </a:solidFill>
                <a:latin typeface="Arial"/>
                <a:cs typeface="Arial"/>
              </a:rPr>
              <a:t>: abrupt action could jolt economies, need for low-emissions sources</a:t>
            </a: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a:solidFill>
                  <a:srgbClr val="404040"/>
                </a:solidFill>
                <a:latin typeface="Arial"/>
                <a:cs typeface="Arial"/>
              </a:rPr>
              <a:t>Rising China</a:t>
            </a:r>
            <a:r>
              <a:rPr lang="en-GB" sz="1700" dirty="0">
                <a:solidFill>
                  <a:srgbClr val="404040"/>
                </a:solidFill>
                <a:latin typeface="Arial"/>
                <a:cs typeface="Arial"/>
              </a:rPr>
              <a:t>: </a:t>
            </a:r>
            <a:r>
              <a:rPr lang="en-GB" sz="1700">
                <a:solidFill>
                  <a:srgbClr val="404040"/>
                </a:solidFill>
                <a:latin typeface="Arial"/>
                <a:cs typeface="Arial"/>
              </a:rPr>
              <a:t>dominates many critical </a:t>
            </a:r>
            <a:r>
              <a:rPr lang="en-GB" sz="1700" dirty="0">
                <a:solidFill>
                  <a:srgbClr val="404040"/>
                </a:solidFill>
                <a:latin typeface="Arial"/>
                <a:cs typeface="Arial"/>
              </a:rPr>
              <a:t>supply </a:t>
            </a:r>
            <a:r>
              <a:rPr lang="en-GB" sz="1700">
                <a:solidFill>
                  <a:srgbClr val="404040"/>
                </a:solidFill>
                <a:latin typeface="Arial"/>
                <a:cs typeface="Arial"/>
              </a:rPr>
              <a:t>chains, </a:t>
            </a:r>
            <a:r>
              <a:rPr lang="en-GB" sz="1700" dirty="0">
                <a:solidFill>
                  <a:srgbClr val="404040"/>
                </a:solidFill>
                <a:latin typeface="Arial"/>
                <a:cs typeface="Arial"/>
              </a:rPr>
              <a:t>dumping (PV &amp; EVs), export bans</a:t>
            </a:r>
            <a:r>
              <a:rPr lang="en-GB" sz="1700">
                <a:solidFill>
                  <a:srgbClr val="404040"/>
                </a:solidFill>
                <a:latin typeface="Arial"/>
                <a:cs typeface="Arial"/>
              </a:rPr>
              <a:t> (graphite).</a:t>
            </a:r>
            <a:endParaRPr lang="en-GB" sz="1700" dirty="0">
              <a:solidFill>
                <a:srgbClr val="404040"/>
              </a:solidFill>
              <a:latin typeface="Arial"/>
              <a:cs typeface="Arial"/>
            </a:endParaRPr>
          </a:p>
          <a:p>
            <a:pPr marL="297815" marR="5080" indent="-285750">
              <a:spcAft>
                <a:spcPts val="1200"/>
              </a:spcAft>
              <a:buClr>
                <a:srgbClr val="001F5F"/>
              </a:buClr>
              <a:buSzPct val="91176"/>
              <a:buFont typeface="Arial" panose="020B0604020202020204" pitchFamily="34" charset="0"/>
              <a:buChar char="•"/>
              <a:tabLst>
                <a:tab pos="527685" algn="l"/>
                <a:tab pos="528320" algn="l"/>
              </a:tabLst>
            </a:pPr>
            <a:r>
              <a:rPr lang="en-GB" sz="1700" b="1">
                <a:solidFill>
                  <a:srgbClr val="404040"/>
                </a:solidFill>
                <a:latin typeface="Arial"/>
                <a:cs typeface="Arial"/>
              </a:rPr>
              <a:t>Balancing Transatlantic Competitiveness and Cooperation</a:t>
            </a:r>
            <a:r>
              <a:rPr lang="en-GB" sz="1700" dirty="0">
                <a:solidFill>
                  <a:srgbClr val="404040"/>
                </a:solidFill>
                <a:latin typeface="Arial"/>
                <a:cs typeface="Arial"/>
              </a:rPr>
              <a:t>: pressure to compete with U.S. IRA.</a:t>
            </a:r>
          </a:p>
        </p:txBody>
      </p:sp>
      <p:pic>
        <p:nvPicPr>
          <p:cNvPr id="9" name="Picture 11" descr="A picture containing water, watercraft, outdoor, transport&#10;&#10;Description automatically generated">
            <a:extLst>
              <a:ext uri="{FF2B5EF4-FFF2-40B4-BE49-F238E27FC236}">
                <a16:creationId xmlns:a16="http://schemas.microsoft.com/office/drawing/2014/main" id="{8D7F5A27-E586-661B-C2A4-351D37BDAF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08" b="-625"/>
          <a:stretch/>
        </p:blipFill>
        <p:spPr>
          <a:xfrm>
            <a:off x="8022093" y="-47900"/>
            <a:ext cx="4167994" cy="6967411"/>
          </a:xfrm>
          <a:prstGeom prst="rect">
            <a:avLst/>
          </a:prstGeom>
        </p:spPr>
      </p:pic>
      <p:sp>
        <p:nvSpPr>
          <p:cNvPr id="2" name="object 2">
            <a:extLst>
              <a:ext uri="{FF2B5EF4-FFF2-40B4-BE49-F238E27FC236}">
                <a16:creationId xmlns:a16="http://schemas.microsoft.com/office/drawing/2014/main" id="{96CF5C9B-6E75-C5E8-FF0F-ED191E246503}"/>
              </a:ext>
            </a:extLst>
          </p:cNvPr>
          <p:cNvSpPr/>
          <p:nvPr/>
        </p:nvSpPr>
        <p:spPr>
          <a:xfrm>
            <a:off x="4280915" y="498348"/>
            <a:ext cx="3629660" cy="0"/>
          </a:xfrm>
          <a:custGeom>
            <a:avLst/>
            <a:gdLst/>
            <a:ahLst/>
            <a:cxnLst/>
            <a:rect l="l" t="t" r="r" b="b"/>
            <a:pathLst>
              <a:path w="3629659">
                <a:moveTo>
                  <a:pt x="0" y="0"/>
                </a:moveTo>
                <a:lnTo>
                  <a:pt x="3629406" y="0"/>
                </a:lnTo>
              </a:path>
            </a:pathLst>
          </a:custGeom>
          <a:ln w="101600">
            <a:solidFill>
              <a:srgbClr val="D41E46"/>
            </a:solidFill>
          </a:ln>
        </p:spPr>
        <p:txBody>
          <a:bodyPr wrap="square" lIns="0" tIns="0" rIns="0" bIns="0" rtlCol="0"/>
          <a:lstStyle/>
          <a:p>
            <a:endParaRPr/>
          </a:p>
        </p:txBody>
      </p:sp>
    </p:spTree>
    <p:extLst>
      <p:ext uri="{BB962C8B-B14F-4D97-AF65-F5344CB8AC3E}">
        <p14:creationId xmlns:p14="http://schemas.microsoft.com/office/powerpoint/2010/main" val="168019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41E4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6a950228ecda8bbf0459858aeb39ae5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d7c0eaa83d08b7f8f69d0fe19b67691a"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f555a3-b848-4bea-9c8d-34a4da0e4343" xsi:nil="true"/>
    <lcf76f155ced4ddcb4097134ff3c332f xmlns="57fe772f-00cf-4dad-b0cb-913608da91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ADEAF7-8457-47B0-B723-7691182DA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e772f-00cf-4dad-b0cb-913608da9119"/>
    <ds:schemaRef ds:uri="c5f555a3-b848-4bea-9c8d-34a4da0e4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649D61-AE71-40B6-A5BB-9B59D3ED5F8A}">
  <ds:schemaRefs>
    <ds:schemaRef ds:uri="http://schemas.microsoft.com/sharepoint/v3/contenttype/forms"/>
  </ds:schemaRefs>
</ds:datastoreItem>
</file>

<file path=customXml/itemProps3.xml><?xml version="1.0" encoding="utf-8"?>
<ds:datastoreItem xmlns:ds="http://schemas.openxmlformats.org/officeDocument/2006/customXml" ds:itemID="{747A0975-6973-4659-B94B-70D1B7DB5B83}">
  <ds:schemaRefs>
    <ds:schemaRef ds:uri="http://schemas.microsoft.com/office/2006/metadata/properties"/>
    <ds:schemaRef ds:uri="http://www.w3.org/2000/xmlns/"/>
    <ds:schemaRef ds:uri="7da0d7b4-c4b3-4d78-bb48-e9c0bce507e8"/>
    <ds:schemaRef ds:uri="http://www.w3.org/2001/XMLSchema-instance"/>
    <ds:schemaRef ds:uri="2ecb9550-88b0-446c-90e6-adc067c09d09"/>
    <ds:schemaRef ds:uri="http://schemas.microsoft.com/office/infopath/2007/PartnerControls"/>
    <ds:schemaRef ds:uri="c5f555a3-b848-4bea-9c8d-34a4da0e4343"/>
    <ds:schemaRef ds:uri="57fe772f-00cf-4dad-b0cb-913608da9119"/>
  </ds:schemaRefs>
</ds:datastoreItem>
</file>

<file path=docProps/app.xml><?xml version="1.0" encoding="utf-8"?>
<Properties xmlns="http://schemas.openxmlformats.org/officeDocument/2006/extended-properties" xmlns:vt="http://schemas.openxmlformats.org/officeDocument/2006/docPropsVTypes">
  <Template/>
  <TotalTime>0</TotalTime>
  <Words>1304</Words>
  <Application>Microsoft Office PowerPoint</Application>
  <PresentationFormat>Breitbild</PresentationFormat>
  <Paragraphs>167</Paragraphs>
  <Slides>13</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Arial Narrow</vt:lpstr>
      <vt:lpstr>Calibri</vt:lpstr>
      <vt:lpstr>Franklin Gothic Book</vt:lpstr>
      <vt:lpstr>Franklin Gothic Demi</vt:lpstr>
      <vt:lpstr>Interstate light</vt:lpstr>
      <vt:lpstr>Verdana</vt:lpstr>
      <vt:lpstr>Wingdings 2</vt:lpstr>
      <vt:lpstr>Office Theme</vt:lpstr>
      <vt:lpstr>PowerPoint-Präsentation</vt:lpstr>
      <vt:lpstr>ABOUT SAFE &amp; the EUROPEAN INITIATIVE FOR ENERGY SECURITY</vt:lpstr>
      <vt:lpstr>SAFE’S HISTORY</vt:lpstr>
      <vt:lpstr>PowerPoint-Präsentation</vt:lpstr>
      <vt:lpstr>SAFE’S TRACK RECORD</vt:lpstr>
      <vt:lpstr>PowerPoint-Präsentation</vt:lpstr>
      <vt:lpstr>EUROPE’S POLYCRISIS</vt:lpstr>
      <vt:lpstr>PowerPoint-Präsentation</vt:lpstr>
      <vt:lpstr>THE CHANGING POWER PUZZLE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Dupraz</dc:creator>
  <cp:lastModifiedBy>Jan Geiss</cp:lastModifiedBy>
  <cp:revision>28</cp:revision>
  <dcterms:created xsi:type="dcterms:W3CDTF">2023-06-22T21:55:12Z</dcterms:created>
  <dcterms:modified xsi:type="dcterms:W3CDTF">2023-10-30T11:29:54Z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2023-03-31T00:00:00Z</vt:filetime>
  </property>
  <property fmtid="{D5CDD505-2E9C-101B-9397-08002B2CF9AE}" pid="3" name="Creator">
    <vt:lpwstr>Microsoft® PowerPoint® for Microsoft 365</vt:lpwstr>
  </property>
  <property fmtid="{D5CDD505-2E9C-101B-9397-08002B2CF9AE}" pid="4" name="LastSaved">
    <vt:filetime>2023-06-22T00:00:00Z</vt:filetime>
  </property>
  <property fmtid="{D5CDD505-2E9C-101B-9397-08002B2CF9AE}" pid="5" name="Producer">
    <vt:lpwstr>Microsoft® PowerPoint® for Microsoft 365</vt:lpwstr>
  </property>
  <property fmtid="{D5CDD505-2E9C-101B-9397-08002B2CF9AE}" pid="6" name="ContentTypeId">
    <vt:lpwstr>0x01010063BA515A7BAE2A43BBCEEFC8DB246324</vt:lpwstr>
  </property>
  <property fmtid="{D5CDD505-2E9C-101B-9397-08002B2CF9AE}" pid="7" name="MediaServiceImageTags">
    <vt:lpwstr/>
  </property>
</Properties>
</file>