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500" r:id="rId2"/>
    <p:sldId id="1079" r:id="rId3"/>
    <p:sldId id="1081" r:id="rId4"/>
    <p:sldId id="1082" r:id="rId5"/>
    <p:sldId id="1080" r:id="rId6"/>
    <p:sldId id="1084" r:id="rId7"/>
    <p:sldId id="1085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01" initials="U" lastIdx="0" clrIdx="0"/>
  <p:cmAuthor id="2" name="Claire" initials="C" lastIdx="1" clrIdx="1"/>
  <p:cmAuthor id="3" name="Marc Londo" initials="ML" lastIdx="1" clrIdx="2"/>
  <p:cmAuthor id="4" name="Dehue Bart (TN-T)" initials="DB(" lastIdx="52" clrIdx="3">
    <p:extLst>
      <p:ext uri="{19B8F6BF-5375-455C-9EA6-DF929625EA0E}">
        <p15:presenceInfo xmlns:p15="http://schemas.microsoft.com/office/powerpoint/2012/main" userId="S::bdehue@eur.corp.vattenfall.com::e4b3f78e-f8a7-46d1-bcc2-22b87870975d" providerId="AD"/>
      </p:ext>
    </p:extLst>
  </p:cmAuthor>
  <p:cmAuthor id="5" name="Alphen Marnix van (KPN)" initials="AMv(" lastIdx="2" clrIdx="4">
    <p:extLst>
      <p:ext uri="{19B8F6BF-5375-455C-9EA6-DF929625EA0E}">
        <p15:presenceInfo xmlns:p15="http://schemas.microsoft.com/office/powerpoint/2012/main" userId="S::NU05073@eur.corp.vattenfall.com::e19608fc-54a8-4017-8a8b-6d51cce8580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CC5E"/>
    <a:srgbClr val="1E488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4249" autoAdjust="0"/>
  </p:normalViewPr>
  <p:slideViewPr>
    <p:cSldViewPr snapToObjects="1">
      <p:cViewPr varScale="1">
        <p:scale>
          <a:sx n="137" d="100"/>
          <a:sy n="137" d="100"/>
        </p:scale>
        <p:origin x="1218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2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800"/>
              <a:t>Cost</a:t>
            </a:r>
            <a:r>
              <a:rPr lang="en-GB" sz="1800" baseline="0"/>
              <a:t> breakdowns of electricity production</a:t>
            </a:r>
            <a:endParaRPr lang="en-GB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Sheet1!$B$9</c:f>
              <c:strCache>
                <c:ptCount val="1"/>
                <c:pt idx="0">
                  <c:v>Capital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Sheet1!$A$10:$A$12</c:f>
              <c:strCache>
                <c:ptCount val="3"/>
                <c:pt idx="0">
                  <c:v>Natural gas</c:v>
                </c:pt>
                <c:pt idx="1">
                  <c:v>Wind</c:v>
                </c:pt>
                <c:pt idx="2">
                  <c:v>Solar</c:v>
                </c:pt>
              </c:strCache>
            </c:strRef>
          </c:cat>
          <c:val>
            <c:numRef>
              <c:f>Sheet1!$B$10:$B$12</c:f>
              <c:numCache>
                <c:formatCode>0%</c:formatCode>
                <c:ptCount val="3"/>
                <c:pt idx="0">
                  <c:v>0.20845741512805241</c:v>
                </c:pt>
                <c:pt idx="1">
                  <c:v>0.7424610051993068</c:v>
                </c:pt>
                <c:pt idx="2">
                  <c:v>0.79242636746143058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41-44D2-84B5-DEC0C38AD494}"/>
            </c:ext>
          </c:extLst>
        </c:ser>
        <c:ser>
          <c:idx val="1"/>
          <c:order val="1"/>
          <c:tx>
            <c:strRef>
              <c:f>Sheet1!$C$9</c:f>
              <c:strCache>
                <c:ptCount val="1"/>
                <c:pt idx="0">
                  <c:v>Fuel, O&amp;M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Sheet1!$A$10:$A$12</c:f>
              <c:strCache>
                <c:ptCount val="3"/>
                <c:pt idx="0">
                  <c:v>Natural gas</c:v>
                </c:pt>
                <c:pt idx="1">
                  <c:v>Wind</c:v>
                </c:pt>
                <c:pt idx="2">
                  <c:v>Solar</c:v>
                </c:pt>
              </c:strCache>
            </c:strRef>
          </c:cat>
          <c:val>
            <c:numRef>
              <c:f>Sheet1!$C$10:$C$12</c:f>
              <c:numCache>
                <c:formatCode>0%</c:formatCode>
                <c:ptCount val="3"/>
                <c:pt idx="0">
                  <c:v>0.79154258487194762</c:v>
                </c:pt>
                <c:pt idx="1">
                  <c:v>0.2575389948006932</c:v>
                </c:pt>
                <c:pt idx="2">
                  <c:v>0.20757363253856939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541-44D2-84B5-DEC0C38AD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01419952"/>
        <c:axId val="701420280"/>
      </c:barChart>
      <c:catAx>
        <c:axId val="70141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420280"/>
        <c:crosses val="autoZero"/>
        <c:auto val="1"/>
        <c:lblAlgn val="ctr"/>
        <c:lblOffset val="100"/>
        <c:noMultiLvlLbl val="0"/>
      </c:catAx>
      <c:valAx>
        <c:axId val="701420280"/>
        <c:scaling>
          <c:orientation val="minMax"/>
          <c:max val="1"/>
        </c:scaling>
        <c:delete val="0"/>
        <c:axPos val="l"/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14199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FEB22-A82A-497B-B74F-7470805545F2}" type="datetimeFigureOut">
              <a:rPr lang="nl-NL" smtClean="0"/>
              <a:t>7-12-2021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F43883-29E4-4BA9-ADAA-9CFB27107B1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453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43883-29E4-4BA9-ADAA-9CFB27107B18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0954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75606"/>
            <a:ext cx="7772400" cy="1102519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7650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1"/>
                </a:solidFill>
                <a:latin typeface="Arial Rounded MT Bold"/>
                <a:cs typeface="Arial Rounded MT Bol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subtitle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pic>
        <p:nvPicPr>
          <p:cNvPr id="9" name="Picture 8" descr="slides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79484"/>
            <a:ext cx="9144000" cy="1864016"/>
          </a:xfrm>
          <a:prstGeom prst="rect">
            <a:avLst/>
          </a:prstGeom>
        </p:spPr>
      </p:pic>
      <p:pic>
        <p:nvPicPr>
          <p:cNvPr id="10" name="Picture 9" descr="logorgb-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81400" y="321896"/>
            <a:ext cx="1981200" cy="973666"/>
          </a:xfrm>
          <a:prstGeom prst="rect">
            <a:avLst/>
          </a:prstGeom>
        </p:spPr>
      </p:pic>
      <p:pic>
        <p:nvPicPr>
          <p:cNvPr id="12" name="Picture 11" descr="foote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211492"/>
            <a:ext cx="9144000" cy="9320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0963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4689" y="76200"/>
            <a:ext cx="922111" cy="361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F80FA2-F781-4DF9-AE3A-84864423EA5B}"/>
              </a:ext>
            </a:extLst>
          </p:cNvPr>
          <p:cNvSpPr txBox="1"/>
          <p:nvPr userDrawn="1"/>
        </p:nvSpPr>
        <p:spPr>
          <a:xfrm>
            <a:off x="25100" y="4725739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18B352-DD67-486C-846A-CBA810CF64C4}" type="slidenum">
              <a:rPr lang="nl-NL" sz="1600" smtClean="0">
                <a:solidFill>
                  <a:srgbClr val="1E488A"/>
                </a:solidFill>
              </a:rPr>
              <a:t>‹#›</a:t>
            </a:fld>
            <a:endParaRPr lang="nl-NL" sz="1600" dirty="0">
              <a:solidFill>
                <a:srgbClr val="1E488A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CBF7E6B-D806-46B4-9592-0C8CF4F5F427}"/>
              </a:ext>
            </a:extLst>
          </p:cNvPr>
          <p:cNvSpPr/>
          <p:nvPr userDrawn="1"/>
        </p:nvSpPr>
        <p:spPr>
          <a:xfrm>
            <a:off x="83639" y="4982540"/>
            <a:ext cx="1044210" cy="163505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footer.png">
            <a:extLst>
              <a:ext uri="{FF2B5EF4-FFF2-40B4-BE49-F238E27FC236}">
                <a16:creationId xmlns:a16="http://schemas.microsoft.com/office/drawing/2014/main" id="{47E87BD1-41C4-415B-8008-26C0A200C2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11492"/>
            <a:ext cx="9144000" cy="9320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footer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211492"/>
            <a:ext cx="9144000" cy="932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5486"/>
            <a:ext cx="8229600" cy="85725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2"/>
                </a:solidFill>
                <a:latin typeface="Arial Rounded MT Bold"/>
                <a:cs typeface="Arial Rounded MT Bold"/>
              </a:defRPr>
            </a:lvl1pPr>
          </a:lstStyle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4689" y="76200"/>
            <a:ext cx="922111" cy="3619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F80FA2-F781-4DF9-AE3A-84864423EA5B}"/>
              </a:ext>
            </a:extLst>
          </p:cNvPr>
          <p:cNvSpPr txBox="1"/>
          <p:nvPr userDrawn="1"/>
        </p:nvSpPr>
        <p:spPr>
          <a:xfrm>
            <a:off x="8887" y="476334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918B352-DD67-486C-846A-CBA810CF64C4}" type="slidenum">
              <a:rPr lang="nl-NL" sz="1600" smtClean="0">
                <a:solidFill>
                  <a:srgbClr val="1E488A"/>
                </a:solidFill>
              </a:rPr>
              <a:t>‹#›</a:t>
            </a:fld>
            <a:endParaRPr lang="nl-NL" sz="1600" dirty="0">
              <a:solidFill>
                <a:srgbClr val="1E488A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4753AF9-466B-454F-BDB6-7FE6EACE8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75606"/>
            <a:ext cx="4038600" cy="338437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46A85E29-F609-40D2-A274-F8962041A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275606"/>
            <a:ext cx="4038600" cy="309634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/>
              <a:t>Second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24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lidePPTX4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5240" y="-20537"/>
            <a:ext cx="9172358" cy="5164038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C7B1994-89E2-4573-9357-E98213E074C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716016" y="447514"/>
            <a:ext cx="3960437" cy="1368152"/>
          </a:xfrm>
        </p:spPr>
        <p:txBody>
          <a:bodyPr anchor="ctr">
            <a:noAutofit/>
          </a:bodyPr>
          <a:lstStyle>
            <a:lvl1pPr marL="0" indent="0" algn="l">
              <a:buNone/>
              <a:defRPr sz="4000">
                <a:solidFill>
                  <a:srgbClr val="1E488A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Click </a:t>
            </a:r>
            <a:r>
              <a:rPr lang="nl-NL" dirty="0" err="1"/>
              <a:t>to</a:t>
            </a:r>
            <a:r>
              <a:rPr lang="nl-NL" dirty="0"/>
              <a:t> </a:t>
            </a:r>
            <a:r>
              <a:rPr lang="nl-NL" dirty="0" err="1"/>
              <a:t>edit</a:t>
            </a:r>
            <a:r>
              <a:rPr lang="nl-NL" dirty="0"/>
              <a:t> Master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DA0D2CA-E5E1-4AD0-A711-9E997482C28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2051720" y="3651870"/>
            <a:ext cx="2520280" cy="720080"/>
          </a:xfrm>
        </p:spPr>
        <p:txBody>
          <a:bodyPr/>
          <a:lstStyle>
            <a:lvl1pPr marL="0" indent="0" algn="r">
              <a:buNone/>
              <a:defRPr sz="4000" b="1">
                <a:solidFill>
                  <a:srgbClr val="67CC5E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dirty="0"/>
              <a:t>1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Titl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8CA3AD7-12F8-9F43-820D-33071C26D4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0287" y="4901296"/>
            <a:ext cx="2948826" cy="115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600" b="0">
                <a:solidFill>
                  <a:srgbClr val="737373"/>
                </a:solidFill>
              </a:defRPr>
            </a:lvl1pPr>
          </a:lstStyle>
          <a:p>
            <a:fld id="{1858049C-E6B9-F542-B99A-9A9DB094DA2D}" type="datetime1">
              <a:rPr lang="sv-SE" noProof="0" smtClean="0"/>
              <a:t>2021-12-07</a:t>
            </a:fld>
            <a:endParaRPr lang="en-GB" noProof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DFED6C3B-4A73-344C-A9A5-F822417888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40418" y="5003474"/>
            <a:ext cx="324294" cy="8245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 b="0">
                <a:solidFill>
                  <a:srgbClr val="737373"/>
                </a:solidFill>
              </a:defRPr>
            </a:lvl1pPr>
          </a:lstStyle>
          <a:p>
            <a:fld id="{17CD396C-6A52-4D5A-BAE3-92A1CC3BBDE0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13" name="Platshållare för sidfot 6">
            <a:extLst>
              <a:ext uri="{FF2B5EF4-FFF2-40B4-BE49-F238E27FC236}">
                <a16:creationId xmlns:a16="http://schemas.microsoft.com/office/drawing/2014/main" id="{3B9E93E1-A5C6-AE48-99D5-A7A443E60A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84887" y="4901296"/>
            <a:ext cx="2879823" cy="1152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600">
                <a:solidFill>
                  <a:srgbClr val="737373"/>
                </a:solidFill>
              </a:defRPr>
            </a:lvl1pPr>
          </a:lstStyle>
          <a:p>
            <a:r>
              <a:rPr lang="en-GB" noProof="0" dirty="0"/>
              <a:t>Go to header/footer to change text </a:t>
            </a:r>
          </a:p>
          <a:p>
            <a:endParaRPr lang="en-GB" noProof="0" dirty="0" err="1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5798999-2A1E-2547-A8D5-4373B7132A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79388" y="158750"/>
            <a:ext cx="8785322" cy="4681538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>
            <a:lvl1pPr algn="ctr">
              <a:buNone/>
              <a:defRPr sz="8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GB" noProof="0" dirty="0"/>
              <a:t>Click on the icon to add an image </a:t>
            </a:r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D70BF8E9-745F-E646-8ACE-EA0841D80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1719827"/>
            <a:ext cx="8496300" cy="1560972"/>
          </a:xfrm>
        </p:spPr>
        <p:txBody>
          <a:bodyPr lIns="216000" rIns="216000" anchor="ctr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presentation title in two rows</a:t>
            </a:r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454F8E95-426A-F348-AA14-06D4E6F905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03575" y="3307557"/>
            <a:ext cx="2736850" cy="715803"/>
          </a:xfrm>
        </p:spPr>
        <p:txBody>
          <a:bodyPr lIns="216000" rIns="216000" anchor="t"/>
          <a:lstStyle>
            <a:lvl1pPr marL="0" indent="-12700" algn="ctr">
              <a:lnSpc>
                <a:spcPct val="95000"/>
              </a:lnSpc>
              <a:spcBef>
                <a:spcPts val="0"/>
              </a:spcBef>
              <a:buNone/>
              <a:tabLst/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Name of presenter and</a:t>
            </a:r>
            <a:br>
              <a:rPr lang="en-GB" noProof="0" dirty="0"/>
            </a:br>
            <a:r>
              <a:rPr lang="en-GB" noProof="0" dirty="0"/>
              <a:t>Job title</a:t>
            </a:r>
          </a:p>
        </p:txBody>
      </p:sp>
    </p:spTree>
    <p:extLst>
      <p:ext uri="{BB962C8B-B14F-4D97-AF65-F5344CB8AC3E}">
        <p14:creationId xmlns:p14="http://schemas.microsoft.com/office/powerpoint/2010/main" val="3028347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numbered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>
            <a:extLst>
              <a:ext uri="{FF2B5EF4-FFF2-40B4-BE49-F238E27FC236}">
                <a16:creationId xmlns:a16="http://schemas.microsoft.com/office/drawing/2014/main" id="{79BF6CA0-E87C-4DB0-8C62-6B392A34D7B6}"/>
              </a:ext>
            </a:extLst>
          </p:cNvPr>
          <p:cNvSpPr/>
          <p:nvPr userDrawn="1"/>
        </p:nvSpPr>
        <p:spPr>
          <a:xfrm>
            <a:off x="179387" y="162000"/>
            <a:ext cx="8785225" cy="4488850"/>
          </a:xfrm>
          <a:prstGeom prst="rect">
            <a:avLst/>
          </a:prstGeom>
          <a:solidFill>
            <a:srgbClr val="FFDA00">
              <a:alpha val="1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noProof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FC0E32CA-3FB7-410F-9A05-C7FF2899D7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163" y="396000"/>
            <a:ext cx="7559675" cy="900000"/>
          </a:xfrm>
        </p:spPr>
        <p:txBody>
          <a:bodyPr/>
          <a:lstStyle>
            <a:lvl1pPr algn="l">
              <a:lnSpc>
                <a:spcPct val="85000"/>
              </a:lnSpc>
              <a:defRPr/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10" name="Platshållare för text 4">
            <a:extLst>
              <a:ext uri="{FF2B5EF4-FFF2-40B4-BE49-F238E27FC236}">
                <a16:creationId xmlns:a16="http://schemas.microsoft.com/office/drawing/2014/main" id="{45364B3B-296A-4E13-9635-32118C202B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92163" y="1455738"/>
            <a:ext cx="7559675" cy="3195112"/>
          </a:xfrm>
        </p:spPr>
        <p:txBody>
          <a:bodyPr/>
          <a:lstStyle>
            <a:lvl1pPr marL="457200" indent="-457200">
              <a:lnSpc>
                <a:spcPts val="2200"/>
              </a:lnSpc>
              <a:buFont typeface="+mj-lt"/>
              <a:buAutoNum type="arabicPeriod"/>
              <a:tabLst>
                <a:tab pos="4305300" algn="r"/>
              </a:tabLst>
              <a:defRPr sz="2000" b="1"/>
            </a:lvl1pPr>
            <a:lvl2pPr marL="179387" indent="0">
              <a:lnSpc>
                <a:spcPts val="2000"/>
              </a:lnSpc>
              <a:buFont typeface="+mj-lt"/>
              <a:buNone/>
              <a:defRPr sz="1800" b="1"/>
            </a:lvl2pPr>
          </a:lstStyle>
          <a:p>
            <a:pPr lvl="0"/>
            <a:r>
              <a:rPr lang="en-GB" noProof="0"/>
              <a:t>Agenda</a:t>
            </a:r>
          </a:p>
          <a:p>
            <a:pPr lvl="0"/>
            <a:r>
              <a:rPr lang="en-GB" noProof="0"/>
              <a:t>Agenda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F1C40C1-19E5-4F63-8510-5A8055CAC8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9387" y="4748400"/>
            <a:ext cx="932265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00"/>
              </a:lnSpc>
              <a:defRPr sz="5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CE6D4-305D-48A5-99BD-904B206CA8B8}" type="datetime1">
              <a:rPr lang="en-GB" smtClean="0"/>
              <a:t>07/12/2021</a:t>
            </a:fld>
            <a:endParaRPr lang="en-GB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D73F6DC7-67D9-4C04-A3DD-5E1883F1F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387" y="4856400"/>
            <a:ext cx="26208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00"/>
              </a:lnSpc>
              <a:defRPr sz="5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C4 – Strictly confidential, C3 – Restricted, C2 – Internal, C1 – Public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8197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pos="499">
          <p15:clr>
            <a:srgbClr val="FBAE40"/>
          </p15:clr>
        </p15:guide>
        <p15:guide id="4" pos="5261">
          <p15:clr>
            <a:srgbClr val="FBAE40"/>
          </p15:clr>
        </p15:guide>
        <p15:guide id="5" orient="horz" pos="826">
          <p15:clr>
            <a:srgbClr val="FBAE40"/>
          </p15:clr>
        </p15:guide>
        <p15:guide id="6" orient="horz" pos="255">
          <p15:clr>
            <a:srgbClr val="FBAE40"/>
          </p15:clr>
        </p15:guide>
        <p15:guide id="7" orient="horz" pos="917">
          <p15:clr>
            <a:srgbClr val="FBAE40"/>
          </p15:clr>
        </p15:guide>
        <p15:guide id="8" orient="horz" pos="293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&amp;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50A0D0A-9A1E-4589-A8CB-40B0052462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2000" y="396000"/>
            <a:ext cx="7560000" cy="900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GB" noProof="0"/>
              <a:t>Headline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55B1445-AF69-43C4-9B64-F77FF93A67E7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792000" y="1455738"/>
            <a:ext cx="3708000" cy="31882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295DBE1C-D631-41EE-97FF-020A2953687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644000" y="1455738"/>
            <a:ext cx="3708000" cy="318826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Add text here</a:t>
            </a:r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6CF3C23D-999C-4A53-932A-4649700995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9387" y="4748400"/>
            <a:ext cx="932265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00"/>
              </a:lnSpc>
              <a:defRPr sz="5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25ADC-AB07-4D62-ADE8-6799230B62E4}" type="datetime1">
              <a:rPr lang="en-GB" smtClean="0"/>
              <a:t>07/12/2021</a:t>
            </a:fld>
            <a:endParaRPr lang="en-GB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FBFDB3A1-33A5-45F2-8415-36E2AC97A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79387" y="4856400"/>
            <a:ext cx="2620800" cy="135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lnSpc>
                <a:spcPts val="900"/>
              </a:lnSpc>
              <a:defRPr sz="5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C4 – Strictly confidential, C3 – Restricted, C2 – Internal, C1 – Public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688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  <p15:guide id="3" orient="horz" pos="249">
          <p15:clr>
            <a:srgbClr val="FBAE40"/>
          </p15:clr>
        </p15:guide>
        <p15:guide id="4" orient="horz" pos="819">
          <p15:clr>
            <a:srgbClr val="FBAE40"/>
          </p15:clr>
        </p15:guide>
        <p15:guide id="5" orient="horz" pos="917">
          <p15:clr>
            <a:srgbClr val="FBAE40"/>
          </p15:clr>
        </p15:guide>
        <p15:guide id="6" orient="horz" pos="2935">
          <p15:clr>
            <a:srgbClr val="FBAE40"/>
          </p15:clr>
        </p15:guide>
        <p15:guide id="7" pos="499">
          <p15:clr>
            <a:srgbClr val="FBAE40"/>
          </p15:clr>
        </p15:guide>
        <p15:guide id="8" pos="5261">
          <p15:clr>
            <a:srgbClr val="FBAE40"/>
          </p15:clr>
        </p15:guide>
        <p15:guide id="9" pos="2835">
          <p15:clr>
            <a:srgbClr val="FBAE40"/>
          </p15:clr>
        </p15:guide>
        <p15:guide id="10" pos="292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title</a:t>
            </a:r>
            <a:r>
              <a:rPr lang="nl-NL" dirty="0"/>
              <a:t> </a:t>
            </a:r>
            <a:r>
              <a:rPr lang="nl-NL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Click to </a:t>
            </a:r>
            <a:r>
              <a:rPr lang="nl-NL" dirty="0" err="1"/>
              <a:t>edit</a:t>
            </a:r>
            <a:r>
              <a:rPr lang="nl-NL" dirty="0"/>
              <a:t> </a:t>
            </a:r>
            <a:r>
              <a:rPr lang="nl-NL" dirty="0" err="1"/>
              <a:t>Master</a:t>
            </a:r>
            <a:r>
              <a:rPr lang="nl-NL" dirty="0"/>
              <a:t> </a:t>
            </a:r>
            <a:r>
              <a:rPr lang="nl-NL" dirty="0" err="1"/>
              <a:t>text</a:t>
            </a:r>
            <a:r>
              <a:rPr lang="nl-NL" dirty="0"/>
              <a:t> </a:t>
            </a:r>
            <a:r>
              <a:rPr lang="nl-NL" dirty="0" err="1"/>
              <a:t>styles</a:t>
            </a:r>
            <a:endParaRPr lang="nl-NL" dirty="0"/>
          </a:p>
          <a:p>
            <a:pPr lvl="1"/>
            <a:r>
              <a:rPr lang="nl-NL" dirty="0" err="1"/>
              <a:t>Second</a:t>
            </a:r>
            <a:r>
              <a:rPr lang="nl-NL" dirty="0"/>
              <a:t> level</a:t>
            </a:r>
          </a:p>
          <a:p>
            <a:pPr lvl="2"/>
            <a:r>
              <a:rPr lang="nl-NL" dirty="0" err="1"/>
              <a:t>Third</a:t>
            </a:r>
            <a:r>
              <a:rPr lang="nl-NL" dirty="0"/>
              <a:t> level</a:t>
            </a:r>
          </a:p>
          <a:p>
            <a:pPr lvl="3"/>
            <a:r>
              <a:rPr lang="nl-NL" dirty="0" err="1"/>
              <a:t>Fourth</a:t>
            </a:r>
            <a:r>
              <a:rPr lang="nl-NL" dirty="0"/>
              <a:t> level</a:t>
            </a:r>
          </a:p>
          <a:p>
            <a:pPr lvl="4"/>
            <a:r>
              <a:rPr lang="nl-NL" dirty="0" err="1"/>
              <a:t>Fifth</a:t>
            </a:r>
            <a:r>
              <a:rPr lang="nl-NL" dirty="0"/>
              <a:t>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BBF23-272B-B849-AF0C-30DA7DE2526E}" type="datetimeFigureOut">
              <a:rPr lang="en-US" smtClean="0"/>
              <a:pPr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1D698-2EEA-B84E-ACC3-4762FF1C451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MSIPCMContentMarking" descr="{&quot;HashCode&quot;:479607474,&quot;Placement&quot;:&quot;Footer&quot;,&quot;Top&quot;:390.346863,&quot;Left&quot;:0.0,&quot;SlideWidth&quot;:720,&quot;SlideHeight&quot;:405}">
            <a:extLst>
              <a:ext uri="{FF2B5EF4-FFF2-40B4-BE49-F238E27FC236}">
                <a16:creationId xmlns:a16="http://schemas.microsoft.com/office/drawing/2014/main" id="{AF3DC50D-952F-480C-90D4-F998A309ADDD}"/>
              </a:ext>
            </a:extLst>
          </p:cNvPr>
          <p:cNvSpPr txBox="1"/>
          <p:nvPr userDrawn="1"/>
        </p:nvSpPr>
        <p:spPr>
          <a:xfrm>
            <a:off x="0" y="4957405"/>
            <a:ext cx="1161427" cy="186095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GB" sz="600">
                <a:solidFill>
                  <a:srgbClr val="737373"/>
                </a:solidFill>
                <a:latin typeface="Arial" panose="020B0604020202020204" pitchFamily="34" charset="0"/>
              </a:rPr>
              <a:t>Confidentiality: C2 - Internal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73" r:id="rId5"/>
    <p:sldLayoutId id="2147483674" r:id="rId6"/>
    <p:sldLayoutId id="2147483675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Rounded MT Bold"/>
          <a:ea typeface="+mj-ea"/>
          <a:cs typeface="Arial Rounded MT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ia.gov/outlooks/aeo/pdf/electricity_generation.pdf" TargetMode="Externa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net-zero-by-2050" TargetMode="External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vo.nl/subsidie-en-financieringswijzer/sde/aanvragen/kenmerken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nergie-nederland.nl/elektrificatie-windenergie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vde.nl/" TargetMode="External"/><Relationship Id="rId2" Type="http://schemas.openxmlformats.org/officeDocument/2006/relationships/hyperlink" Target="mailto:marclondo@nvde.n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epurl.com/bIIgGj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203598"/>
            <a:ext cx="8784976" cy="1102519"/>
          </a:xfrm>
        </p:spPr>
        <p:txBody>
          <a:bodyPr>
            <a:normAutofit/>
          </a:bodyPr>
          <a:lstStyle/>
          <a:p>
            <a:r>
              <a:rPr lang="en-GB" sz="2400" dirty="0"/>
              <a:t>Funding the renewable energy transition </a:t>
            </a:r>
            <a:br>
              <a:rPr lang="en-GB" sz="2400" dirty="0"/>
            </a:br>
            <a:r>
              <a:rPr lang="en-GB" sz="2400" dirty="0"/>
              <a:t>in the Netherlands </a:t>
            </a:r>
            <a:endParaRPr lang="nl-NL" sz="2400" strike="sngStrike" noProof="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879B7-1661-4DE3-AC47-C6A83B28C4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9512" y="2283718"/>
            <a:ext cx="8784976" cy="648072"/>
          </a:xfrm>
        </p:spPr>
        <p:txBody>
          <a:bodyPr>
            <a:normAutofit fontScale="92500" lnSpcReduction="20000"/>
          </a:bodyPr>
          <a:lstStyle/>
          <a:p>
            <a:r>
              <a:rPr lang="nl-NL" sz="2000" dirty="0"/>
              <a:t>Marc Londo</a:t>
            </a:r>
          </a:p>
          <a:p>
            <a:r>
              <a:rPr lang="nl-NL" sz="2000" dirty="0" err="1"/>
              <a:t>the</a:t>
            </a:r>
            <a:r>
              <a:rPr lang="nl-NL" sz="2000" dirty="0"/>
              <a:t> Netherlands Association for Renewable Energy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60"/>
          <a:stretch/>
        </p:blipFill>
        <p:spPr>
          <a:xfrm>
            <a:off x="-13257" y="3003798"/>
            <a:ext cx="9299406" cy="222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72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2DAB88B-2B88-4D3C-8E98-C77BD289B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fossil</a:t>
            </a:r>
            <a:r>
              <a:rPr lang="nl-NL" dirty="0"/>
              <a:t> to </a:t>
            </a:r>
            <a:r>
              <a:rPr lang="nl-NL" dirty="0" err="1"/>
              <a:t>renewables</a:t>
            </a:r>
            <a:r>
              <a:rPr lang="nl-NL" dirty="0"/>
              <a:t>: </a:t>
            </a:r>
            <a:br>
              <a:rPr lang="nl-NL" dirty="0"/>
            </a:br>
            <a:r>
              <a:rPr lang="nl-NL" dirty="0" err="1"/>
              <a:t>From</a:t>
            </a:r>
            <a:r>
              <a:rPr lang="nl-NL" dirty="0"/>
              <a:t> fuel </a:t>
            </a:r>
            <a:r>
              <a:rPr lang="nl-NL" dirty="0" err="1"/>
              <a:t>costs</a:t>
            </a:r>
            <a:r>
              <a:rPr lang="nl-NL" dirty="0"/>
              <a:t> to </a:t>
            </a:r>
            <a:r>
              <a:rPr lang="nl-NL" dirty="0" err="1"/>
              <a:t>capital</a:t>
            </a:r>
            <a:r>
              <a:rPr lang="nl-NL" dirty="0"/>
              <a:t> </a:t>
            </a:r>
            <a:r>
              <a:rPr lang="nl-NL" dirty="0" err="1"/>
              <a:t>costs</a:t>
            </a:r>
            <a:endParaRPr lang="en-GB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E04859D-57F1-4740-8F71-65F44CBDD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0326" y="2787774"/>
            <a:ext cx="1491630" cy="1491630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6A6464D-51C1-460B-96E2-8A2A1FD7C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6296" y="1052736"/>
            <a:ext cx="1793368" cy="1793368"/>
          </a:xfrm>
          <a:prstGeom prst="rect">
            <a:avLst/>
          </a:prstGeom>
        </p:spPr>
      </p:pic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7F90EBA-4ACA-48BA-8109-5A9CCA8AD49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9575230"/>
              </p:ext>
            </p:extLst>
          </p:nvPr>
        </p:nvGraphicFramePr>
        <p:xfrm>
          <a:off x="1259632" y="1491630"/>
          <a:ext cx="4968552" cy="2959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B18C1D22-7F5D-4EB3-8D36-E76E75DBEAED}"/>
              </a:ext>
            </a:extLst>
          </p:cNvPr>
          <p:cNvSpPr txBox="1"/>
          <p:nvPr/>
        </p:nvSpPr>
        <p:spPr>
          <a:xfrm>
            <a:off x="1547664" y="4459848"/>
            <a:ext cx="1800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/>
              <a:t>Source: </a:t>
            </a:r>
            <a:r>
              <a:rPr lang="nl-NL" sz="1200" i="1" dirty="0">
                <a:hlinkClick r:id="rId5"/>
              </a:rPr>
              <a:t>EIA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382590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7257D-D890-4643-97F5-369E1C4A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Massive </a:t>
            </a:r>
            <a:r>
              <a:rPr lang="nl-NL" sz="3200" dirty="0" err="1"/>
              <a:t>increase</a:t>
            </a:r>
            <a:r>
              <a:rPr lang="nl-NL" sz="3200" dirty="0"/>
              <a:t> in </a:t>
            </a:r>
            <a:r>
              <a:rPr lang="nl-NL" sz="3200" dirty="0" err="1"/>
              <a:t>investments</a:t>
            </a:r>
            <a:endParaRPr lang="en-GB" sz="3200" dirty="0"/>
          </a:p>
        </p:txBody>
      </p:sp>
      <p:pic>
        <p:nvPicPr>
          <p:cNvPr id="9" name="Picture 8" descr="A picture containing timeline&#10;&#10;Description automatically generated">
            <a:extLst>
              <a:ext uri="{FF2B5EF4-FFF2-40B4-BE49-F238E27FC236}">
                <a16:creationId xmlns:a16="http://schemas.microsoft.com/office/drawing/2014/main" id="{8A60CEA6-4844-4308-9A02-3FAC3F1D18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052736"/>
            <a:ext cx="6124575" cy="359092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C52D72-FA97-4E8F-A137-5C637B218ECC}"/>
              </a:ext>
            </a:extLst>
          </p:cNvPr>
          <p:cNvSpPr txBox="1"/>
          <p:nvPr/>
        </p:nvSpPr>
        <p:spPr>
          <a:xfrm>
            <a:off x="5764027" y="3935627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/>
              <a:t>Source: </a:t>
            </a:r>
            <a:r>
              <a:rPr lang="nl-NL" sz="1200" i="1" dirty="0">
                <a:hlinkClick r:id="rId3"/>
              </a:rPr>
              <a:t>IEA Net Zero </a:t>
            </a:r>
            <a:r>
              <a:rPr lang="nl-NL" sz="1200" i="1" dirty="0" err="1">
                <a:hlinkClick r:id="rId3"/>
              </a:rPr>
              <a:t>by</a:t>
            </a:r>
            <a:r>
              <a:rPr lang="nl-NL" sz="1200" i="1" dirty="0">
                <a:hlinkClick r:id="rId3"/>
              </a:rPr>
              <a:t> 2050 </a:t>
            </a:r>
            <a:r>
              <a:rPr lang="nl-NL" sz="1200" i="1" dirty="0" err="1">
                <a:hlinkClick r:id="rId3"/>
              </a:rPr>
              <a:t>Roadmap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2449818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5FE98-D2D7-40B8-8A43-29E73DFDB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Investments</a:t>
            </a:r>
            <a:r>
              <a:rPr lang="nl-NL" dirty="0"/>
              <a:t> in </a:t>
            </a:r>
            <a:r>
              <a:rPr lang="nl-NL" dirty="0" err="1"/>
              <a:t>uncertain</a:t>
            </a:r>
            <a:r>
              <a:rPr lang="nl-NL" dirty="0"/>
              <a:t> times: </a:t>
            </a:r>
            <a:br>
              <a:rPr lang="nl-NL" dirty="0"/>
            </a:br>
            <a:r>
              <a:rPr lang="nl-NL" dirty="0" err="1"/>
              <a:t>Risks</a:t>
            </a:r>
            <a:r>
              <a:rPr lang="nl-NL" dirty="0"/>
              <a:t> matter 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A9ADD95-9A49-45AE-A5D3-0C07B2A3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6302" y="1486269"/>
            <a:ext cx="3533610" cy="30963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Power sector: </a:t>
            </a:r>
          </a:p>
          <a:p>
            <a:r>
              <a:rPr lang="nl-NL" sz="2000" dirty="0"/>
              <a:t>Strong </a:t>
            </a:r>
            <a:r>
              <a:rPr lang="nl-NL" sz="2000" dirty="0" err="1"/>
              <a:t>growth</a:t>
            </a:r>
            <a:r>
              <a:rPr lang="nl-NL" sz="2000" dirty="0"/>
              <a:t> in demand and supply</a:t>
            </a:r>
          </a:p>
          <a:p>
            <a:r>
              <a:rPr lang="nl-NL" sz="2000" dirty="0" err="1"/>
              <a:t>Interdependency</a:t>
            </a:r>
            <a:r>
              <a:rPr lang="nl-NL" sz="2000" dirty="0"/>
              <a:t> of </a:t>
            </a:r>
            <a:r>
              <a:rPr lang="nl-NL" sz="2000" dirty="0" err="1"/>
              <a:t>both</a:t>
            </a: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>
              <a:buFont typeface="Wingdings" panose="05000000000000000000" pitchFamily="2" charset="2"/>
              <a:buChar char="à"/>
            </a:pPr>
            <a:r>
              <a:rPr lang="nl-NL" sz="2000" i="1" dirty="0" err="1"/>
              <a:t>What</a:t>
            </a:r>
            <a:r>
              <a:rPr lang="nl-NL" sz="2000" i="1" dirty="0"/>
              <a:t> </a:t>
            </a:r>
            <a:r>
              <a:rPr lang="nl-NL" sz="2000" i="1" dirty="0" err="1"/>
              <a:t>will</a:t>
            </a:r>
            <a:r>
              <a:rPr lang="nl-NL" sz="2000" i="1" dirty="0"/>
              <a:t> market </a:t>
            </a:r>
            <a:r>
              <a:rPr lang="nl-NL" sz="2000" i="1" dirty="0" err="1"/>
              <a:t>prices</a:t>
            </a:r>
            <a:r>
              <a:rPr lang="nl-NL" sz="2000" i="1" dirty="0"/>
              <a:t> do?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83FD1AE-A361-428E-AC8F-DF699DAA0C75}"/>
              </a:ext>
            </a:extLst>
          </p:cNvPr>
          <p:cNvGrpSpPr/>
          <p:nvPr/>
        </p:nvGrpSpPr>
        <p:grpSpPr>
          <a:xfrm>
            <a:off x="3920849" y="863814"/>
            <a:ext cx="4941948" cy="3460552"/>
            <a:chOff x="3920849" y="1692848"/>
            <a:chExt cx="4941948" cy="2631517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F904A39-B845-401A-9DE0-1CB33A737817}"/>
                </a:ext>
              </a:extLst>
            </p:cNvPr>
            <p:cNvSpPr/>
            <p:nvPr/>
          </p:nvSpPr>
          <p:spPr>
            <a:xfrm>
              <a:off x="3920849" y="1692848"/>
              <a:ext cx="4941948" cy="2631517"/>
            </a:xfrm>
            <a:custGeom>
              <a:avLst/>
              <a:gdLst>
                <a:gd name="connsiteX0" fmla="*/ 0 w 4941948"/>
                <a:gd name="connsiteY0" fmla="*/ 2631517 h 2631517"/>
                <a:gd name="connsiteX1" fmla="*/ 502571 w 4941948"/>
                <a:gd name="connsiteY1" fmla="*/ 2010284 h 2631517"/>
                <a:gd name="connsiteX2" fmla="*/ 1821820 w 4941948"/>
                <a:gd name="connsiteY2" fmla="*/ 1849740 h 2631517"/>
                <a:gd name="connsiteX3" fmla="*/ 3280672 w 4941948"/>
                <a:gd name="connsiteY3" fmla="*/ 1542614 h 2631517"/>
                <a:gd name="connsiteX4" fmla="*/ 3776263 w 4941948"/>
                <a:gd name="connsiteY4" fmla="*/ 516531 h 2631517"/>
                <a:gd name="connsiteX5" fmla="*/ 4941948 w 4941948"/>
                <a:gd name="connsiteY5" fmla="*/ 0 h 2631517"/>
                <a:gd name="connsiteX6" fmla="*/ 4941948 w 4941948"/>
                <a:gd name="connsiteY6" fmla="*/ 0 h 2631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941948" h="2631517">
                  <a:moveTo>
                    <a:pt x="0" y="2631517"/>
                  </a:moveTo>
                  <a:cubicBezTo>
                    <a:pt x="99467" y="2386048"/>
                    <a:pt x="198934" y="2140580"/>
                    <a:pt x="502571" y="2010284"/>
                  </a:cubicBezTo>
                  <a:cubicBezTo>
                    <a:pt x="806208" y="1879988"/>
                    <a:pt x="1358803" y="1927685"/>
                    <a:pt x="1821820" y="1849740"/>
                  </a:cubicBezTo>
                  <a:cubicBezTo>
                    <a:pt x="2284837" y="1771795"/>
                    <a:pt x="2954932" y="1764815"/>
                    <a:pt x="3280672" y="1542614"/>
                  </a:cubicBezTo>
                  <a:cubicBezTo>
                    <a:pt x="3606412" y="1320413"/>
                    <a:pt x="3499384" y="773633"/>
                    <a:pt x="3776263" y="516531"/>
                  </a:cubicBezTo>
                  <a:cubicBezTo>
                    <a:pt x="4053142" y="259429"/>
                    <a:pt x="4941948" y="0"/>
                    <a:pt x="4941948" y="0"/>
                  </a:cubicBezTo>
                  <a:lnTo>
                    <a:pt x="4941948" y="0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B987483-160E-48E5-BA9D-D4A64A5D4860}"/>
                </a:ext>
              </a:extLst>
            </p:cNvPr>
            <p:cNvSpPr txBox="1"/>
            <p:nvPr/>
          </p:nvSpPr>
          <p:spPr>
            <a:xfrm>
              <a:off x="4157008" y="3165786"/>
              <a:ext cx="12101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Demand</a:t>
              </a:r>
              <a:endParaRPr lang="en-GB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873F90E-75DA-4CE0-BAB6-11F4CD2C7838}"/>
              </a:ext>
            </a:extLst>
          </p:cNvPr>
          <p:cNvGrpSpPr/>
          <p:nvPr/>
        </p:nvGrpSpPr>
        <p:grpSpPr>
          <a:xfrm>
            <a:off x="3900100" y="1344551"/>
            <a:ext cx="5111468" cy="3363362"/>
            <a:chOff x="3900100" y="1344551"/>
            <a:chExt cx="5111468" cy="3363362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34A89D5-6C32-4343-AE6A-B9EA6B2CA732}"/>
                </a:ext>
              </a:extLst>
            </p:cNvPr>
            <p:cNvCxnSpPr/>
            <p:nvPr/>
          </p:nvCxnSpPr>
          <p:spPr>
            <a:xfrm flipV="1">
              <a:off x="3906889" y="1365586"/>
              <a:ext cx="13960" cy="2958779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BD43DFF-FDC9-4B19-BA67-878E2BF912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06889" y="4324366"/>
              <a:ext cx="4955908" cy="675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CB525C-6549-410F-B11B-8FF5CDCAFC74}"/>
                </a:ext>
              </a:extLst>
            </p:cNvPr>
            <p:cNvSpPr txBox="1"/>
            <p:nvPr/>
          </p:nvSpPr>
          <p:spPr>
            <a:xfrm>
              <a:off x="8362031" y="4338581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Time</a:t>
              </a:r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2D4B3C6-8D29-4957-9610-1E34ED48EEDB}"/>
                </a:ext>
              </a:extLst>
            </p:cNvPr>
            <p:cNvSpPr txBox="1"/>
            <p:nvPr/>
          </p:nvSpPr>
          <p:spPr>
            <a:xfrm>
              <a:off x="3900100" y="1344551"/>
              <a:ext cx="9027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/>
                <a:t>Volume</a:t>
              </a:r>
              <a:endParaRPr lang="en-GB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8722800-3F0C-4DF8-9ADC-1A4D5C4868F7}"/>
              </a:ext>
            </a:extLst>
          </p:cNvPr>
          <p:cNvGrpSpPr/>
          <p:nvPr/>
        </p:nvGrpSpPr>
        <p:grpSpPr>
          <a:xfrm>
            <a:off x="3936805" y="698015"/>
            <a:ext cx="4925991" cy="3636660"/>
            <a:chOff x="3936805" y="698015"/>
            <a:chExt cx="4925991" cy="363666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74B6FE1-97C3-4056-95A2-6BF7366E476A}"/>
                </a:ext>
              </a:extLst>
            </p:cNvPr>
            <p:cNvSpPr txBox="1"/>
            <p:nvPr/>
          </p:nvSpPr>
          <p:spPr>
            <a:xfrm>
              <a:off x="5808195" y="3679887"/>
              <a:ext cx="1210176" cy="4232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Supply</a:t>
              </a:r>
              <a:endParaRPr lang="en-GB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3477FD2-A998-4562-8228-FDEABCE93851}"/>
                </a:ext>
              </a:extLst>
            </p:cNvPr>
            <p:cNvSpPr/>
            <p:nvPr/>
          </p:nvSpPr>
          <p:spPr>
            <a:xfrm>
              <a:off x="3936805" y="698015"/>
              <a:ext cx="4925991" cy="3636660"/>
            </a:xfrm>
            <a:custGeom>
              <a:avLst/>
              <a:gdLst>
                <a:gd name="connsiteX0" fmla="*/ 0 w 4662742"/>
                <a:gd name="connsiteY0" fmla="*/ 3636660 h 3636660"/>
                <a:gd name="connsiteX1" fmla="*/ 425789 w 4662742"/>
                <a:gd name="connsiteY1" fmla="*/ 3252751 h 3636660"/>
                <a:gd name="connsiteX2" fmla="*/ 1074944 w 4662742"/>
                <a:gd name="connsiteY2" fmla="*/ 2910724 h 3636660"/>
                <a:gd name="connsiteX3" fmla="*/ 1926522 w 4662742"/>
                <a:gd name="connsiteY3" fmla="*/ 2142907 h 3636660"/>
                <a:gd name="connsiteX4" fmla="*/ 3050327 w 4662742"/>
                <a:gd name="connsiteY4" fmla="*/ 1863701 h 3636660"/>
                <a:gd name="connsiteX5" fmla="*/ 3971707 w 4662742"/>
                <a:gd name="connsiteY5" fmla="*/ 1493753 h 3636660"/>
                <a:gd name="connsiteX6" fmla="*/ 4662742 w 4662742"/>
                <a:gd name="connsiteY6" fmla="*/ 0 h 3636660"/>
                <a:gd name="connsiteX7" fmla="*/ 4662742 w 4662742"/>
                <a:gd name="connsiteY7" fmla="*/ 0 h 363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62742" h="3636660">
                  <a:moveTo>
                    <a:pt x="0" y="3636660"/>
                  </a:moveTo>
                  <a:cubicBezTo>
                    <a:pt x="123316" y="3505200"/>
                    <a:pt x="246632" y="3373740"/>
                    <a:pt x="425789" y="3252751"/>
                  </a:cubicBezTo>
                  <a:cubicBezTo>
                    <a:pt x="604946" y="3131762"/>
                    <a:pt x="824822" y="3095698"/>
                    <a:pt x="1074944" y="2910724"/>
                  </a:cubicBezTo>
                  <a:cubicBezTo>
                    <a:pt x="1325066" y="2725750"/>
                    <a:pt x="1597292" y="2317411"/>
                    <a:pt x="1926522" y="2142907"/>
                  </a:cubicBezTo>
                  <a:cubicBezTo>
                    <a:pt x="2255752" y="1968403"/>
                    <a:pt x="2709463" y="1971893"/>
                    <a:pt x="3050327" y="1863701"/>
                  </a:cubicBezTo>
                  <a:cubicBezTo>
                    <a:pt x="3391191" y="1755509"/>
                    <a:pt x="3702971" y="1804370"/>
                    <a:pt x="3971707" y="1493753"/>
                  </a:cubicBezTo>
                  <a:cubicBezTo>
                    <a:pt x="4240443" y="1183136"/>
                    <a:pt x="4662742" y="0"/>
                    <a:pt x="4662742" y="0"/>
                  </a:cubicBezTo>
                  <a:lnTo>
                    <a:pt x="4662742" y="0"/>
                  </a:lnTo>
                </a:path>
              </a:pathLst>
            </a:cu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87375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3FD5-3B7B-4532-B3A0-AE8D671DB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err="1"/>
              <a:t>Dealing</a:t>
            </a:r>
            <a:r>
              <a:rPr lang="nl-NL" dirty="0"/>
              <a:t> </a:t>
            </a:r>
            <a:r>
              <a:rPr lang="nl-NL" dirty="0" err="1"/>
              <a:t>with</a:t>
            </a:r>
            <a:r>
              <a:rPr lang="nl-NL" dirty="0"/>
              <a:t> risk: </a:t>
            </a:r>
            <a:br>
              <a:rPr lang="nl-NL" dirty="0"/>
            </a:br>
            <a:r>
              <a:rPr lang="nl-NL" dirty="0"/>
              <a:t>Public policy </a:t>
            </a:r>
            <a:r>
              <a:rPr lang="nl-NL" dirty="0" err="1"/>
              <a:t>solutions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0074E-7788-44A1-8991-46C1925AE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775" y="1779662"/>
            <a:ext cx="3677641" cy="3096344"/>
          </a:xfrm>
        </p:spPr>
        <p:txBody>
          <a:bodyPr>
            <a:normAutofit/>
          </a:bodyPr>
          <a:lstStyle/>
          <a:p>
            <a:endParaRPr lang="nl-NL" sz="2000" dirty="0"/>
          </a:p>
          <a:p>
            <a:r>
              <a:rPr lang="nl-NL" sz="2000" dirty="0" err="1"/>
              <a:t>Flexible</a:t>
            </a:r>
            <a:r>
              <a:rPr lang="nl-NL" sz="2000" dirty="0"/>
              <a:t> </a:t>
            </a:r>
            <a:r>
              <a:rPr lang="nl-NL" sz="2000" dirty="0" err="1"/>
              <a:t>subsidy</a:t>
            </a:r>
            <a:r>
              <a:rPr lang="nl-NL" sz="2000" dirty="0"/>
              <a:t> (SDE++, SCE)</a:t>
            </a:r>
          </a:p>
          <a:p>
            <a:r>
              <a:rPr lang="nl-NL" sz="2000" dirty="0" err="1"/>
              <a:t>Contracts</a:t>
            </a:r>
            <a:r>
              <a:rPr lang="nl-NL" sz="2000" dirty="0"/>
              <a:t> for Difference</a:t>
            </a:r>
          </a:p>
          <a:p>
            <a:r>
              <a:rPr lang="nl-NL" sz="2000" dirty="0" err="1"/>
              <a:t>Combined</a:t>
            </a:r>
            <a:r>
              <a:rPr lang="nl-NL" sz="2000" dirty="0"/>
              <a:t> tenders:</a:t>
            </a:r>
          </a:p>
          <a:p>
            <a:pPr lvl="1"/>
            <a:r>
              <a:rPr lang="nl-NL" sz="1600" dirty="0"/>
              <a:t>Demand + Supply e.g. </a:t>
            </a:r>
          </a:p>
          <a:p>
            <a:pPr lvl="2"/>
            <a:r>
              <a:rPr lang="nl-NL" sz="1400" dirty="0"/>
              <a:t>Offshore wind + </a:t>
            </a:r>
          </a:p>
          <a:p>
            <a:pPr lvl="2"/>
            <a:r>
              <a:rPr lang="nl-NL" sz="1400" dirty="0"/>
              <a:t>Industrial </a:t>
            </a:r>
            <a:r>
              <a:rPr lang="nl-NL" sz="1400" dirty="0" err="1"/>
              <a:t>electrification</a:t>
            </a:r>
            <a:endParaRPr lang="nl-NL" sz="1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574E5D5-CAF7-45A1-B192-8893EA1BD88B}"/>
              </a:ext>
            </a:extLst>
          </p:cNvPr>
          <p:cNvGrpSpPr/>
          <p:nvPr/>
        </p:nvGrpSpPr>
        <p:grpSpPr>
          <a:xfrm>
            <a:off x="3924864" y="1619978"/>
            <a:ext cx="5219136" cy="2628647"/>
            <a:chOff x="3924864" y="1619978"/>
            <a:chExt cx="5219136" cy="2628647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34E6A81-9E42-4B67-8BD9-911187A61AF6}"/>
                </a:ext>
              </a:extLst>
            </p:cNvPr>
            <p:cNvGrpSpPr/>
            <p:nvPr/>
          </p:nvGrpSpPr>
          <p:grpSpPr>
            <a:xfrm>
              <a:off x="3924864" y="1619978"/>
              <a:ext cx="5219136" cy="2607955"/>
              <a:chOff x="4361033" y="1923678"/>
              <a:chExt cx="4857336" cy="2407598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541EA4A3-8BA7-4005-B195-17499EC072B6}"/>
                  </a:ext>
                </a:extLst>
              </p:cNvPr>
              <p:cNvGrpSpPr/>
              <p:nvPr/>
            </p:nvGrpSpPr>
            <p:grpSpPr>
              <a:xfrm>
                <a:off x="4361033" y="1923678"/>
                <a:ext cx="4857336" cy="2213035"/>
                <a:chOff x="4361033" y="1923678"/>
                <a:chExt cx="4857336" cy="2213035"/>
              </a:xfrm>
            </p:grpSpPr>
            <p:pic>
              <p:nvPicPr>
                <p:cNvPr id="6" name="Picture 5">
                  <a:extLst>
                    <a:ext uri="{FF2B5EF4-FFF2-40B4-BE49-F238E27FC236}">
                      <a16:creationId xmlns:a16="http://schemas.microsoft.com/office/drawing/2014/main" id="{4D471189-0A6F-4115-8985-26BB9BF5C9C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361033" y="1923678"/>
                  <a:ext cx="3970784" cy="2213035"/>
                </a:xfrm>
                <a:prstGeom prst="rect">
                  <a:avLst/>
                </a:prstGeom>
              </p:spPr>
            </p:pic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5C1E53C-1F56-4B4B-A100-93E108510A9C}"/>
                    </a:ext>
                  </a:extLst>
                </p:cNvPr>
                <p:cNvSpPr txBox="1"/>
                <p:nvPr/>
              </p:nvSpPr>
              <p:spPr>
                <a:xfrm>
                  <a:off x="8220601" y="2913813"/>
                  <a:ext cx="997768" cy="795568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nl-NL" sz="1000" dirty="0" err="1"/>
                    <a:t>Subsidy</a:t>
                  </a:r>
                  <a:endParaRPr lang="nl-NL" sz="1000" dirty="0"/>
                </a:p>
                <a:p>
                  <a:r>
                    <a:rPr lang="nl-NL" sz="1000" dirty="0"/>
                    <a:t>Market price</a:t>
                  </a:r>
                </a:p>
                <a:p>
                  <a:r>
                    <a:rPr lang="nl-NL" sz="1000" dirty="0" err="1"/>
                    <a:t>Production</a:t>
                  </a:r>
                  <a:r>
                    <a:rPr lang="nl-NL" sz="1000" dirty="0"/>
                    <a:t> </a:t>
                  </a:r>
                  <a:r>
                    <a:rPr lang="nl-NL" sz="1000" dirty="0" err="1"/>
                    <a:t>costs</a:t>
                  </a:r>
                  <a:endParaRPr lang="nl-NL" sz="1000" dirty="0"/>
                </a:p>
                <a:p>
                  <a:r>
                    <a:rPr lang="nl-NL" sz="1000" dirty="0" err="1"/>
                    <a:t>Correction</a:t>
                  </a:r>
                  <a:r>
                    <a:rPr lang="nl-NL" sz="1000" dirty="0"/>
                    <a:t> </a:t>
                  </a:r>
                  <a:r>
                    <a:rPr lang="nl-NL" sz="1000" dirty="0" err="1"/>
                    <a:t>rate</a:t>
                  </a:r>
                  <a:endParaRPr lang="nl-NL" sz="1000" dirty="0"/>
                </a:p>
                <a:p>
                  <a:r>
                    <a:rPr lang="nl-NL" sz="1000" dirty="0"/>
                    <a:t>Base price</a:t>
                  </a:r>
                  <a:endParaRPr lang="en-GB" sz="1000" dirty="0"/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FC7B014-5F95-42DF-8FAC-8DE725C8F8D5}"/>
                  </a:ext>
                </a:extLst>
              </p:cNvPr>
              <p:cNvSpPr txBox="1"/>
              <p:nvPr/>
            </p:nvSpPr>
            <p:spPr>
              <a:xfrm>
                <a:off x="5436096" y="4069666"/>
                <a:ext cx="21602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nl-NL" sz="1050" i="1" dirty="0">
                    <a:solidFill>
                      <a:schemeClr val="bg2"/>
                    </a:solidFill>
                  </a:rPr>
                  <a:t>Project </a:t>
                </a:r>
                <a:r>
                  <a:rPr lang="nl-NL" sz="1050" i="1" dirty="0" err="1">
                    <a:solidFill>
                      <a:schemeClr val="bg2"/>
                    </a:solidFill>
                  </a:rPr>
                  <a:t>runtime</a:t>
                </a:r>
                <a:r>
                  <a:rPr lang="nl-NL" sz="1050" i="1" dirty="0">
                    <a:solidFill>
                      <a:schemeClr val="bg2"/>
                    </a:solidFill>
                  </a:rPr>
                  <a:t> (yr)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BEECAA7-2418-4E91-93E6-B7918104F867}"/>
                </a:ext>
              </a:extLst>
            </p:cNvPr>
            <p:cNvSpPr txBox="1"/>
            <p:nvPr/>
          </p:nvSpPr>
          <p:spPr>
            <a:xfrm>
              <a:off x="7812360" y="3971626"/>
              <a:ext cx="12241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200" i="1" dirty="0"/>
                <a:t>Source: </a:t>
              </a:r>
              <a:r>
                <a:rPr lang="nl-NL" sz="1200" i="1" dirty="0">
                  <a:hlinkClick r:id="rId3"/>
                </a:rPr>
                <a:t>RVO</a:t>
              </a:r>
              <a:endParaRPr lang="en-GB" sz="1200" i="1" dirty="0"/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085F6FF8-7F54-4431-B589-B88FDBC816FC}"/>
              </a:ext>
            </a:extLst>
          </p:cNvPr>
          <p:cNvSpPr/>
          <p:nvPr/>
        </p:nvSpPr>
        <p:spPr>
          <a:xfrm>
            <a:off x="7092280" y="1619978"/>
            <a:ext cx="648072" cy="591732"/>
          </a:xfrm>
          <a:prstGeom prst="ellipse">
            <a:avLst/>
          </a:prstGeom>
          <a:noFill/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988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D2B99-03E4-48B0-A315-87F83D882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Market-</a:t>
            </a:r>
            <a:r>
              <a:rPr lang="nl-NL" dirty="0" err="1"/>
              <a:t>based</a:t>
            </a:r>
            <a:r>
              <a:rPr lang="nl-NL" dirty="0"/>
              <a:t> </a:t>
            </a:r>
            <a:r>
              <a:rPr lang="nl-NL" dirty="0" err="1"/>
              <a:t>solutions</a:t>
            </a:r>
            <a:endParaRPr lang="en-GB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2775BE-C7F3-4B52-B851-D0F866270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75606"/>
            <a:ext cx="8229600" cy="3528392"/>
          </a:xfrm>
        </p:spPr>
        <p:txBody>
          <a:bodyPr>
            <a:normAutofit fontScale="92500" lnSpcReduction="10000"/>
          </a:bodyPr>
          <a:lstStyle/>
          <a:p>
            <a:endParaRPr lang="nl-NL" dirty="0"/>
          </a:p>
          <a:p>
            <a:r>
              <a:rPr lang="nl-NL" dirty="0"/>
              <a:t>Power </a:t>
            </a:r>
            <a:r>
              <a:rPr lang="nl-NL" dirty="0" err="1"/>
              <a:t>Purchase</a:t>
            </a:r>
            <a:r>
              <a:rPr lang="nl-NL" dirty="0"/>
              <a:t> </a:t>
            </a:r>
            <a:r>
              <a:rPr lang="nl-NL" dirty="0" err="1"/>
              <a:t>Agreements</a:t>
            </a:r>
            <a:r>
              <a:rPr lang="nl-NL" dirty="0"/>
              <a:t> (</a:t>
            </a:r>
            <a:r>
              <a:rPr lang="nl-NL" dirty="0" err="1"/>
              <a:t>PPAs</a:t>
            </a:r>
            <a:r>
              <a:rPr lang="nl-NL" dirty="0"/>
              <a:t>)</a:t>
            </a:r>
          </a:p>
          <a:p>
            <a:r>
              <a:rPr lang="nl-NL" dirty="0"/>
              <a:t>Full-chain projects (demand-supply)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Trends: </a:t>
            </a:r>
          </a:p>
          <a:p>
            <a:pPr lvl="1"/>
            <a:r>
              <a:rPr lang="nl-NL" i="1" dirty="0" err="1"/>
              <a:t>From</a:t>
            </a:r>
            <a:r>
              <a:rPr lang="nl-NL" i="1" dirty="0"/>
              <a:t> </a:t>
            </a:r>
            <a:r>
              <a:rPr lang="nl-NL" i="1" dirty="0" err="1"/>
              <a:t>stand-alone</a:t>
            </a:r>
            <a:r>
              <a:rPr lang="nl-NL" i="1" dirty="0"/>
              <a:t> projects </a:t>
            </a:r>
            <a:r>
              <a:rPr lang="nl-NL" i="1" dirty="0" err="1"/>
              <a:t>towards</a:t>
            </a:r>
            <a:r>
              <a:rPr lang="nl-NL" i="1" dirty="0"/>
              <a:t> chain </a:t>
            </a:r>
            <a:r>
              <a:rPr lang="nl-NL" i="1" dirty="0" err="1"/>
              <a:t>integrated</a:t>
            </a:r>
            <a:r>
              <a:rPr lang="nl-NL" i="1" dirty="0"/>
              <a:t> approaches</a:t>
            </a:r>
          </a:p>
          <a:p>
            <a:pPr lvl="1"/>
            <a:r>
              <a:rPr lang="nl-NL" i="1" dirty="0" err="1"/>
              <a:t>From</a:t>
            </a:r>
            <a:r>
              <a:rPr lang="nl-NL" i="1" dirty="0"/>
              <a:t> </a:t>
            </a:r>
            <a:r>
              <a:rPr lang="nl-NL" i="1" dirty="0" err="1"/>
              <a:t>government</a:t>
            </a:r>
            <a:r>
              <a:rPr lang="nl-NL" i="1" dirty="0"/>
              <a:t> risk </a:t>
            </a:r>
            <a:r>
              <a:rPr lang="nl-NL" i="1" dirty="0" err="1"/>
              <a:t>takeover</a:t>
            </a:r>
            <a:r>
              <a:rPr lang="nl-NL" i="1" dirty="0"/>
              <a:t> to market-</a:t>
            </a:r>
            <a:r>
              <a:rPr lang="nl-NL" i="1" dirty="0" err="1"/>
              <a:t>based</a:t>
            </a:r>
            <a:r>
              <a:rPr lang="nl-NL" i="1" dirty="0"/>
              <a:t> </a:t>
            </a:r>
            <a:r>
              <a:rPr lang="nl-NL" i="1" dirty="0" err="1"/>
              <a:t>solutions</a:t>
            </a:r>
            <a:endParaRPr lang="nl-NL" i="1" dirty="0"/>
          </a:p>
          <a:p>
            <a:pPr lvl="1"/>
            <a:r>
              <a:rPr lang="nl-NL" i="1" dirty="0" err="1"/>
              <a:t>From</a:t>
            </a:r>
            <a:r>
              <a:rPr lang="nl-NL" i="1" dirty="0"/>
              <a:t> </a:t>
            </a:r>
            <a:r>
              <a:rPr lang="nl-NL" i="1" dirty="0" err="1"/>
              <a:t>technology</a:t>
            </a:r>
            <a:r>
              <a:rPr lang="nl-NL" i="1" dirty="0"/>
              <a:t> </a:t>
            </a:r>
            <a:r>
              <a:rPr lang="nl-NL" i="1" dirty="0" err="1"/>
              <a:t>specific</a:t>
            </a:r>
            <a:r>
              <a:rPr lang="nl-NL" i="1" dirty="0"/>
              <a:t> support to </a:t>
            </a:r>
            <a:r>
              <a:rPr lang="nl-NL" i="1" dirty="0" err="1"/>
              <a:t>generic</a:t>
            </a:r>
            <a:r>
              <a:rPr lang="nl-NL" i="1" dirty="0"/>
              <a:t> policy </a:t>
            </a:r>
            <a:r>
              <a:rPr lang="nl-NL" i="1" dirty="0" err="1"/>
              <a:t>instruments</a:t>
            </a:r>
            <a:endParaRPr lang="nl-NL" i="1" dirty="0"/>
          </a:p>
          <a:p>
            <a:pPr lvl="1"/>
            <a:r>
              <a:rPr lang="nl-NL" i="1" dirty="0" err="1"/>
              <a:t>Crucial</a:t>
            </a:r>
            <a:r>
              <a:rPr lang="nl-NL" i="1" dirty="0"/>
              <a:t> </a:t>
            </a:r>
            <a:r>
              <a:rPr lang="nl-NL" i="1" dirty="0" err="1"/>
              <a:t>role</a:t>
            </a:r>
            <a:r>
              <a:rPr lang="nl-NL" i="1" dirty="0"/>
              <a:t> of </a:t>
            </a:r>
            <a:r>
              <a:rPr lang="nl-NL" i="1" dirty="0" err="1"/>
              <a:t>infrastructure</a:t>
            </a:r>
            <a:r>
              <a:rPr lang="nl-NL" i="1" dirty="0"/>
              <a:t>: a </a:t>
            </a:r>
            <a:r>
              <a:rPr lang="nl-NL" i="1" dirty="0" err="1"/>
              <a:t>challenge</a:t>
            </a:r>
            <a:r>
              <a:rPr lang="nl-NL" i="1" dirty="0"/>
              <a:t> to deal </a:t>
            </a:r>
            <a:r>
              <a:rPr lang="nl-NL" i="1" dirty="0" err="1"/>
              <a:t>with</a:t>
            </a:r>
            <a:r>
              <a:rPr lang="nl-NL" i="1" dirty="0"/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98DBBAC-E459-4E23-A6BF-4215A59A107C}"/>
              </a:ext>
            </a:extLst>
          </p:cNvPr>
          <p:cNvGrpSpPr/>
          <p:nvPr/>
        </p:nvGrpSpPr>
        <p:grpSpPr>
          <a:xfrm>
            <a:off x="6300192" y="921908"/>
            <a:ext cx="2933996" cy="2556956"/>
            <a:chOff x="6300192" y="921908"/>
            <a:chExt cx="2933996" cy="2556956"/>
          </a:xfrm>
        </p:grpSpPr>
        <p:pic>
          <p:nvPicPr>
            <p:cNvPr id="10" name="Picture 9" descr="Diagram, engineering drawing&#10;&#10;Description automatically generated">
              <a:extLst>
                <a:ext uri="{FF2B5EF4-FFF2-40B4-BE49-F238E27FC236}">
                  <a16:creationId xmlns:a16="http://schemas.microsoft.com/office/drawing/2014/main" id="{7EEC9140-B45B-4E7D-8101-C2EFE7354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00192" y="921908"/>
              <a:ext cx="2474461" cy="248412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B6DCD4F-E11E-4D01-9E8D-CE7486CC0620}"/>
                </a:ext>
              </a:extLst>
            </p:cNvPr>
            <p:cNvSpPr txBox="1"/>
            <p:nvPr/>
          </p:nvSpPr>
          <p:spPr>
            <a:xfrm>
              <a:off x="8028384" y="3224948"/>
              <a:ext cx="1205804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050" i="1" dirty="0"/>
                <a:t>Source: </a:t>
              </a:r>
              <a:r>
                <a:rPr lang="nl-NL" sz="1050" i="1" dirty="0">
                  <a:hlinkClick r:id="rId3"/>
                </a:rPr>
                <a:t>Energie-NL</a:t>
              </a:r>
              <a:endParaRPr lang="en-GB" sz="105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42361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E8A83-0223-465C-9AD7-319846466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Thank</a:t>
            </a:r>
            <a:r>
              <a:rPr lang="nl-NL" dirty="0"/>
              <a:t> </a:t>
            </a:r>
            <a:r>
              <a:rPr lang="nl-NL" dirty="0" err="1"/>
              <a:t>you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DD547-53AB-43CC-9A1D-FD465AD10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nl-NL" dirty="0"/>
          </a:p>
          <a:p>
            <a:pPr marL="0" indent="0" algn="ctr">
              <a:buNone/>
            </a:pPr>
            <a:r>
              <a:rPr lang="en-GB" b="1" dirty="0"/>
              <a:t>Marc Londo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marclondo@nvde.nl</a:t>
            </a:r>
            <a:r>
              <a:rPr lang="en-GB" dirty="0"/>
              <a:t> </a:t>
            </a:r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www.nvde.nl</a:t>
            </a:r>
            <a:r>
              <a:rPr lang="en-GB" dirty="0"/>
              <a:t> </a:t>
            </a: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i="1" dirty="0"/>
              <a:t>Interested in our monthly newsletter (in Dutch)? </a:t>
            </a:r>
          </a:p>
          <a:p>
            <a:pPr marL="0" indent="0" algn="ctr">
              <a:buNone/>
            </a:pPr>
            <a:r>
              <a:rPr lang="en-GB" i="1" dirty="0"/>
              <a:t>Apply </a:t>
            </a:r>
            <a:r>
              <a:rPr lang="nl-NL" b="1" i="1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here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8344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1F81EF"/>
      </a:dk2>
      <a:lt2>
        <a:srgbClr val="004C8C"/>
      </a:lt2>
      <a:accent1>
        <a:srgbClr val="5AC85A"/>
      </a:accent1>
      <a:accent2>
        <a:srgbClr val="ACD500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B0A4"/>
      </a:hlink>
      <a:folHlink>
        <a:srgbClr val="56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205</Words>
  <Application>Microsoft Office PowerPoint</Application>
  <PresentationFormat>On-screen Show (16:9)</PresentationFormat>
  <Paragraphs>55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Rounded MT Bold</vt:lpstr>
      <vt:lpstr>Calibri</vt:lpstr>
      <vt:lpstr>Wingdings</vt:lpstr>
      <vt:lpstr>Office Theme</vt:lpstr>
      <vt:lpstr>Funding the renewable energy transition  in the Netherlands </vt:lpstr>
      <vt:lpstr>From fossil to renewables:  From fuel costs to capital costs</vt:lpstr>
      <vt:lpstr>Massive increase in investments</vt:lpstr>
      <vt:lpstr>Investments in uncertain times:  Risks matter </vt:lpstr>
      <vt:lpstr>Dealing with risk:  Public policy solutions</vt:lpstr>
      <vt:lpstr>Market-based solutions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Klimaatakkoord</dc:title>
  <dc:creator>User01</dc:creator>
  <cp:lastModifiedBy>Marc Londo</cp:lastModifiedBy>
  <cp:revision>108</cp:revision>
  <dcterms:created xsi:type="dcterms:W3CDTF">2018-09-13T10:30:46Z</dcterms:created>
  <dcterms:modified xsi:type="dcterms:W3CDTF">2021-12-07T09:28:50Z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431d30e-c018-4f72-ad4c-e56e9d03b1f0_Enabled">
    <vt:lpwstr>true</vt:lpwstr>
  </property>
  <property fmtid="{D5CDD505-2E9C-101B-9397-08002B2CF9AE}" pid="3" name="MSIP_Label_6431d30e-c018-4f72-ad4c-e56e9d03b1f0_SetDate">
    <vt:lpwstr>2021-10-25T11:53:37Z</vt:lpwstr>
  </property>
  <property fmtid="{D5CDD505-2E9C-101B-9397-08002B2CF9AE}" pid="4" name="MSIP_Label_6431d30e-c018-4f72-ad4c-e56e9d03b1f0_Method">
    <vt:lpwstr>Standard</vt:lpwstr>
  </property>
  <property fmtid="{D5CDD505-2E9C-101B-9397-08002B2CF9AE}" pid="5" name="MSIP_Label_6431d30e-c018-4f72-ad4c-e56e9d03b1f0_Name">
    <vt:lpwstr>6431d30e-c018-4f72-ad4c-e56e9d03b1f0</vt:lpwstr>
  </property>
  <property fmtid="{D5CDD505-2E9C-101B-9397-08002B2CF9AE}" pid="6" name="MSIP_Label_6431d30e-c018-4f72-ad4c-e56e9d03b1f0_SiteId">
    <vt:lpwstr>f8be18a6-f648-4a47-be73-86d6c5c6604d</vt:lpwstr>
  </property>
  <property fmtid="{D5CDD505-2E9C-101B-9397-08002B2CF9AE}" pid="7" name="MSIP_Label_6431d30e-c018-4f72-ad4c-e56e9d03b1f0_ActionId">
    <vt:lpwstr>64739369-6751-4314-a98c-ef9eb2b27bae</vt:lpwstr>
  </property>
  <property fmtid="{D5CDD505-2E9C-101B-9397-08002B2CF9AE}" pid="8" name="MSIP_Label_6431d30e-c018-4f72-ad4c-e56e9d03b1f0_ContentBits">
    <vt:lpwstr>2</vt:lpwstr>
  </property>
</Properties>
</file>