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7" r:id="rId2"/>
    <p:sldId id="283" r:id="rId3"/>
    <p:sldId id="284" r:id="rId4"/>
    <p:sldId id="286" r:id="rId5"/>
    <p:sldId id="285" r:id="rId6"/>
    <p:sldId id="282" r:id="rId7"/>
  </p:sldIdLst>
  <p:sldSz cx="9144000" cy="5143500" type="screen16x9"/>
  <p:notesSz cx="6858000" cy="9144000"/>
  <p:custDataLst>
    <p:tags r:id="rId10"/>
  </p:custDataLst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78">
          <p15:clr>
            <a:srgbClr val="A4A3A4"/>
          </p15:clr>
        </p15:guide>
        <p15:guide id="2" orient="horz" pos="744">
          <p15:clr>
            <a:srgbClr val="A4A3A4"/>
          </p15:clr>
        </p15:guide>
        <p15:guide id="3" pos="2880">
          <p15:clr>
            <a:srgbClr val="A4A3A4"/>
          </p15:clr>
        </p15:guide>
        <p15:guide id="4" pos="271">
          <p15:clr>
            <a:srgbClr val="A4A3A4"/>
          </p15:clr>
        </p15:guide>
        <p15:guide id="5" pos="548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1F6B"/>
    <a:srgbClr val="F7472A"/>
    <a:srgbClr val="EEEE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40" autoAdjust="0"/>
    <p:restoredTop sz="95847" autoAdjust="0"/>
  </p:normalViewPr>
  <p:slideViewPr>
    <p:cSldViewPr snapToGrid="0">
      <p:cViewPr varScale="1">
        <p:scale>
          <a:sx n="125" d="100"/>
          <a:sy n="125" d="100"/>
        </p:scale>
        <p:origin x="312" y="82"/>
      </p:cViewPr>
      <p:guideLst>
        <p:guide orient="horz" pos="2878"/>
        <p:guide orient="horz" pos="744"/>
        <p:guide pos="2880"/>
        <p:guide pos="271"/>
        <p:guide pos="548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>
        <p:scale>
          <a:sx n="125" d="100"/>
          <a:sy n="125" d="100"/>
        </p:scale>
        <p:origin x="-2208" y="15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elies van Ewijk - Hoevenaars" userId="5de588d3-99d3-4cac-b1ca-c90545c572a0" providerId="ADAL" clId="{D2CE7F4E-84E6-423F-9F78-EEF1C5D445E2}"/>
    <pc:docChg chg="modSld">
      <pc:chgData name="Annelies van Ewijk - Hoevenaars" userId="5de588d3-99d3-4cac-b1ca-c90545c572a0" providerId="ADAL" clId="{D2CE7F4E-84E6-423F-9F78-EEF1C5D445E2}" dt="2021-12-06T14:11:22.082" v="3" actId="20577"/>
      <pc:docMkLst>
        <pc:docMk/>
      </pc:docMkLst>
      <pc:sldChg chg="modNotesTx">
        <pc:chgData name="Annelies van Ewijk - Hoevenaars" userId="5de588d3-99d3-4cac-b1ca-c90545c572a0" providerId="ADAL" clId="{D2CE7F4E-84E6-423F-9F78-EEF1C5D445E2}" dt="2021-12-06T14:11:22.082" v="3" actId="20577"/>
        <pc:sldMkLst>
          <pc:docMk/>
          <pc:sldMk cId="3049075655" sldId="283"/>
        </pc:sldMkLst>
      </pc:sldChg>
      <pc:sldChg chg="modNotesTx">
        <pc:chgData name="Annelies van Ewijk - Hoevenaars" userId="5de588d3-99d3-4cac-b1ca-c90545c572a0" providerId="ADAL" clId="{D2CE7F4E-84E6-423F-9F78-EEF1C5D445E2}" dt="2021-12-06T14:11:17.860" v="2" actId="20577"/>
        <pc:sldMkLst>
          <pc:docMk/>
          <pc:sldMk cId="2507463160" sldId="284"/>
        </pc:sldMkLst>
      </pc:sldChg>
      <pc:sldChg chg="modNotesTx">
        <pc:chgData name="Annelies van Ewijk - Hoevenaars" userId="5de588d3-99d3-4cac-b1ca-c90545c572a0" providerId="ADAL" clId="{D2CE7F4E-84E6-423F-9F78-EEF1C5D445E2}" dt="2021-12-06T14:11:10.078" v="0" actId="20577"/>
        <pc:sldMkLst>
          <pc:docMk/>
          <pc:sldMk cId="1775516252" sldId="285"/>
        </pc:sldMkLst>
      </pc:sldChg>
      <pc:sldChg chg="modNotesTx">
        <pc:chgData name="Annelies van Ewijk - Hoevenaars" userId="5de588d3-99d3-4cac-b1ca-c90545c572a0" providerId="ADAL" clId="{D2CE7F4E-84E6-423F-9F78-EEF1C5D445E2}" dt="2021-12-06T14:11:13.654" v="1" actId="20577"/>
        <pc:sldMkLst>
          <pc:docMk/>
          <pc:sldMk cId="1749065232" sldId="286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D3B54B-1DB4-4548-B55C-A419C7CB6B35}" type="datetimeFigureOut">
              <a:rPr lang="nl-NL" smtClean="0"/>
              <a:t>6-12-2021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66D42F-A6E9-4566-9B51-2DB85E40270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446565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9FFDD6-80DA-4732-AB62-D182E15B6E20}" type="datetimeFigureOut">
              <a:rPr lang="nl-NL" smtClean="0"/>
              <a:t>6-12-2021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57150" y="649288"/>
            <a:ext cx="6972300" cy="39227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813568" y="4714504"/>
            <a:ext cx="5230863" cy="3764478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N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E7D123-C831-4A2D-920C-8F39C4D8C04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87159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55600" indent="-171450" algn="l" defTabSz="914400" rtl="0" eaLnBrk="1" latinLnBrk="0" hangingPunct="1">
      <a:buFont typeface="Arial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622300" indent="-171450" algn="l" defTabSz="914400" rtl="0" eaLnBrk="1" latinLnBrk="0" hangingPunct="1">
      <a:buFont typeface="Arial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895350" indent="-171450" algn="l" defTabSz="914400" rtl="0" eaLnBrk="1" latinLnBrk="0" hangingPunct="1">
      <a:buFont typeface="Arial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162050" indent="-171450" algn="l" defTabSz="914400" rtl="0" eaLnBrk="1" latinLnBrk="0" hangingPunct="1">
      <a:buFont typeface="Arial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57150" y="649288"/>
            <a:ext cx="6972300" cy="39227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7D123-C831-4A2D-920C-8F39C4D8C04B}" type="slidenum">
              <a:rPr lang="nl-NL" smtClean="0"/>
              <a:t>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917706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E7D123-C831-4A2D-920C-8F39C4D8C04B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427229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E7D123-C831-4A2D-920C-8F39C4D8C04B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274208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E7D123-C831-4A2D-920C-8F39C4D8C04B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163548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E7D123-C831-4A2D-920C-8F39C4D8C04B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310638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E7D123-C831-4A2D-920C-8F39C4D8C04B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137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7" Type="http://schemas.openxmlformats.org/officeDocument/2006/relationships/image" Target="../media/image3.emf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2.jpg"/><Relationship Id="rId4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7" Type="http://schemas.openxmlformats.org/officeDocument/2006/relationships/image" Target="../media/image3.emf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.jpg"/><Relationship Id="rId4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tags" Target="../tags/tag34.xml"/><Relationship Id="rId7" Type="http://schemas.openxmlformats.org/officeDocument/2006/relationships/oleObject" Target="../embeddings/oleObject4.bin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image" Target="../media/image11.jp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5.xml"/><Relationship Id="rId9" Type="http://schemas.openxmlformats.org/officeDocument/2006/relationships/image" Target="../media/image13.ti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7" Type="http://schemas.openxmlformats.org/officeDocument/2006/relationships/image" Target="../media/image3.emf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4.jpg"/><Relationship Id="rId4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7" Type="http://schemas.openxmlformats.org/officeDocument/2006/relationships/image" Target="../media/image3.emf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5.jpg"/><Relationship Id="rId4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7" Type="http://schemas.openxmlformats.org/officeDocument/2006/relationships/image" Target="../media/image3.emf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6.jpg"/><Relationship Id="rId4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7" Type="http://schemas.openxmlformats.org/officeDocument/2006/relationships/image" Target="../media/image3.emf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7.jpg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7" Type="http://schemas.openxmlformats.org/officeDocument/2006/relationships/image" Target="../media/image3.emf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8.jpg"/><Relationship Id="rId4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7" Type="http://schemas.openxmlformats.org/officeDocument/2006/relationships/image" Target="../media/image3.emf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9.jpg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7" Type="http://schemas.openxmlformats.org/officeDocument/2006/relationships/image" Target="../media/image3.emf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0.jpg"/><Relationship Id="rId4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7" Type="http://schemas.openxmlformats.org/officeDocument/2006/relationships/image" Target="../media/image3.emf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1.jpg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ver Provinciehuis"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4344751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882461" y="1938337"/>
            <a:ext cx="4622411" cy="58477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>
              <a:defRPr sz="3200" b="1" baseline="0">
                <a:solidFill>
                  <a:srgbClr val="281F6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/>
              <a:t>Klik om een titel te maken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882462" y="2714400"/>
            <a:ext cx="3546663" cy="24141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600">
                <a:solidFill>
                  <a:srgbClr val="281F6B"/>
                </a:solidFill>
                <a:latin typeface="Georgia" panose="02040502050405020303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om een ondertitel te maken</a:t>
            </a:r>
          </a:p>
        </p:txBody>
      </p:sp>
    </p:spTree>
    <p:extLst>
      <p:ext uri="{BB962C8B-B14F-4D97-AF65-F5344CB8AC3E}">
        <p14:creationId xmlns:p14="http://schemas.microsoft.com/office/powerpoint/2010/main" val="3595500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en objec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1500" y="710652"/>
            <a:ext cx="7837488" cy="492443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281F6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een titel te maken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71500" y="1428750"/>
            <a:ext cx="7837488" cy="3139679"/>
          </a:xfrm>
          <a:prstGeom prst="rect">
            <a:avLst/>
          </a:prstGeom>
        </p:spPr>
        <p:txBody>
          <a:bodyPr>
            <a:normAutofit/>
          </a:bodyPr>
          <a:lstStyle>
            <a:lvl1pPr marL="180975" indent="-180975">
              <a:lnSpc>
                <a:spcPct val="150000"/>
              </a:lnSpc>
              <a:buFont typeface="Wingdings" panose="05000000000000000000" pitchFamily="2" charset="2"/>
              <a:buChar char="§"/>
              <a:defRPr sz="1600">
                <a:solidFill>
                  <a:srgbClr val="281F6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61950" indent="-180975">
              <a:lnSpc>
                <a:spcPct val="150000"/>
              </a:lnSpc>
              <a:defRPr sz="1600">
                <a:solidFill>
                  <a:srgbClr val="281F6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542925" indent="-180975">
              <a:lnSpc>
                <a:spcPct val="150000"/>
              </a:lnSpc>
              <a:defRPr sz="1600">
                <a:solidFill>
                  <a:srgbClr val="281F6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714375" indent="-171450">
              <a:lnSpc>
                <a:spcPct val="150000"/>
              </a:lnSpc>
              <a:defRPr sz="1600" baseline="0">
                <a:solidFill>
                  <a:srgbClr val="281F6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895350" indent="-180975">
              <a:lnSpc>
                <a:spcPct val="150000"/>
              </a:lnSpc>
              <a:defRPr sz="1600">
                <a:solidFill>
                  <a:srgbClr val="281F6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nl-NL" dirty="0"/>
              <a:t>Eerste niveau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80353" y="4794084"/>
            <a:ext cx="2895600" cy="138499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>
                <a:latin typeface="Calibri" panose="020F0502020204030204" pitchFamily="34" charset="0"/>
                <a:cs typeface="Calibri" panose="020F0502020204030204" pitchFamily="34" charset="0"/>
              </a:rPr>
              <a:t>Provincie Zuid-Holland, 8 december 2021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275388" y="4794083"/>
            <a:ext cx="2133600" cy="138499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r"/>
            <a:fld id="{52CD5E70-B072-4ABF-98D2-981DEBBF7F7D}" type="slidenum">
              <a:rPr lang="nl-NL" smtClean="0"/>
              <a:pPr algn="r"/>
              <a:t>‹nr.›</a:t>
            </a:fld>
            <a:endParaRPr lang="nl-NL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2340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 en foto"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97382830"/>
              </p:ext>
            </p:extLst>
          </p:nvPr>
        </p:nvGraphicFramePr>
        <p:xfrm>
          <a:off x="1589" y="1192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9" y="1192"/>
                        <a:ext cx="1587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Subtitle 2">
            <a:extLst>
              <a:ext uri="{FF2B5EF4-FFF2-40B4-BE49-F238E27FC236}">
                <a16:creationId xmlns:a16="http://schemas.microsoft.com/office/drawing/2014/main" id="{3072B6A5-EC29-4FA0-8BED-DEBB437A8FAE}"/>
              </a:ext>
            </a:extLst>
          </p:cNvPr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571500" y="1308190"/>
            <a:ext cx="3546663" cy="42344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50000"/>
              </a:lnSpc>
              <a:buNone/>
              <a:defRPr sz="1600">
                <a:solidFill>
                  <a:srgbClr val="281F6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</a:t>
            </a:r>
            <a:r>
              <a:rPr lang="nl-NL"/>
              <a:t>om tekst toe te voegen</a:t>
            </a:r>
            <a:endParaRPr lang="nl-NL" dirty="0"/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0FA74722-67C2-4EA2-A61E-A56A2B2789D6}"/>
              </a:ext>
            </a:extLst>
          </p:cNvPr>
          <p:cNvSpPr>
            <a:spLocks noGrp="1"/>
          </p:cNvSpPr>
          <p:nvPr>
            <p:ph type="pic" sz="quarter" idx="10" hasCustomPrompt="1"/>
            <p:custDataLst>
              <p:tags r:id="rId3"/>
            </p:custDataLst>
          </p:nvPr>
        </p:nvSpPr>
        <p:spPr>
          <a:xfrm>
            <a:off x="5727599" y="-1"/>
            <a:ext cx="3416400" cy="51444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800" baseline="0"/>
            </a:lvl1pPr>
          </a:lstStyle>
          <a:p>
            <a:r>
              <a:rPr lang="nl-NL" dirty="0"/>
              <a:t>Klik op het pictogram om </a:t>
            </a:r>
            <a:br>
              <a:rPr lang="nl-NL" dirty="0"/>
            </a:br>
            <a:r>
              <a:rPr lang="nl-NL" dirty="0"/>
              <a:t>een afbeelding in te voegen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4D379FD-8BD4-4811-9807-915B475696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500" y="701083"/>
            <a:ext cx="4914900" cy="492443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281F6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een titel te maken</a:t>
            </a:r>
          </a:p>
        </p:txBody>
      </p:sp>
    </p:spTree>
    <p:extLst>
      <p:ext uri="{BB962C8B-B14F-4D97-AF65-F5344CB8AC3E}">
        <p14:creationId xmlns:p14="http://schemas.microsoft.com/office/powerpoint/2010/main" val="3164657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679357" y="4807511"/>
            <a:ext cx="2895600" cy="138499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>
                <a:latin typeface="Calibri" panose="020F0502020204030204" pitchFamily="34" charset="0"/>
                <a:cs typeface="Calibri" panose="020F0502020204030204" pitchFamily="34" charset="0"/>
              </a:rPr>
              <a:t>Provincie Zuid-Holland, 8 december 2021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248494" y="4807512"/>
            <a:ext cx="2133600" cy="138499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r"/>
            <a:fld id="{52CD5E70-B072-4ABF-98D2-981DEBBF7F7D}" type="slidenum">
              <a:rPr lang="nl-NL" smtClean="0"/>
              <a:pPr algn="r"/>
              <a:t>‹nr.›</a:t>
            </a:fld>
            <a:endParaRPr lang="nl-NL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9CA5524-084C-47F7-AA3A-A8A468C7215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367757" y="1992355"/>
            <a:ext cx="4141786" cy="434093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marL="0" indent="0">
              <a:buNone/>
              <a:defRPr sz="2800" i="1">
                <a:solidFill>
                  <a:srgbClr val="281F6B"/>
                </a:solidFill>
                <a:latin typeface="Georgia" panose="02040502050405020303" pitchFamily="18" charset="0"/>
                <a:cs typeface="Calibri" panose="020F050202020403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“Provinciale uitspraken”</a:t>
            </a:r>
            <a:endParaRPr lang="nl-NL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7559AA1B-0F4A-4100-A194-0177CDBD4499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916708" y="2719481"/>
            <a:ext cx="2541586" cy="248017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marL="0" indent="0">
              <a:buNone/>
              <a:defRPr sz="1600">
                <a:solidFill>
                  <a:srgbClr val="281F6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 ─ Dhr. V. van Achternaam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563864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en object met bal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80353" y="4794084"/>
            <a:ext cx="2895600" cy="138499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>
                <a:latin typeface="Calibri" panose="020F0502020204030204" pitchFamily="34" charset="0"/>
                <a:cs typeface="Calibri" panose="020F0502020204030204" pitchFamily="34" charset="0"/>
              </a:rPr>
              <a:t>Provincie Zuid-Holland, 8 december 2021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275388" y="4794083"/>
            <a:ext cx="2133600" cy="138499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r"/>
            <a:fld id="{52CD5E70-B072-4ABF-98D2-981DEBBF7F7D}" type="slidenum">
              <a:rPr lang="nl-NL" smtClean="0"/>
              <a:pPr algn="r"/>
              <a:t>‹nr.›</a:t>
            </a:fld>
            <a:endParaRPr lang="nl-NL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A8737B4-2FD5-4A45-987F-9128F9ACD98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71500" y="1428750"/>
            <a:ext cx="7837488" cy="3139679"/>
          </a:xfrm>
          <a:prstGeom prst="rect">
            <a:avLst/>
          </a:prstGeom>
        </p:spPr>
        <p:txBody>
          <a:bodyPr>
            <a:normAutofit/>
          </a:bodyPr>
          <a:lstStyle>
            <a:lvl1pPr marL="180975" indent="-180975">
              <a:lnSpc>
                <a:spcPct val="150000"/>
              </a:lnSpc>
              <a:buFont typeface="Wingdings" panose="05000000000000000000" pitchFamily="2" charset="2"/>
              <a:buChar char="§"/>
              <a:defRPr sz="1600">
                <a:solidFill>
                  <a:srgbClr val="281F6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61950" indent="-180975">
              <a:lnSpc>
                <a:spcPct val="150000"/>
              </a:lnSpc>
              <a:defRPr sz="1600">
                <a:solidFill>
                  <a:srgbClr val="281F6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542925" indent="-180975">
              <a:lnSpc>
                <a:spcPct val="150000"/>
              </a:lnSpc>
              <a:defRPr sz="1600">
                <a:solidFill>
                  <a:srgbClr val="281F6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714375" indent="-171450">
              <a:lnSpc>
                <a:spcPct val="150000"/>
              </a:lnSpc>
              <a:defRPr sz="1600" baseline="0">
                <a:solidFill>
                  <a:srgbClr val="281F6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895350" indent="-180975">
              <a:lnSpc>
                <a:spcPct val="150000"/>
              </a:lnSpc>
              <a:defRPr sz="1600">
                <a:solidFill>
                  <a:srgbClr val="281F6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nl-NL" dirty="0"/>
              <a:t>Eerste niveau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1FE92D4-CAAE-4DC0-B3B6-4690BA86B0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500" y="701083"/>
            <a:ext cx="7837488" cy="492443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281F6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een titel te maken</a:t>
            </a:r>
          </a:p>
        </p:txBody>
      </p:sp>
    </p:spTree>
    <p:extLst>
      <p:ext uri="{BB962C8B-B14F-4D97-AF65-F5344CB8AC3E}">
        <p14:creationId xmlns:p14="http://schemas.microsoft.com/office/powerpoint/2010/main" val="5790369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en teks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71500" y="1357070"/>
            <a:ext cx="8283575" cy="331116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marL="0" indent="0">
              <a:lnSpc>
                <a:spcPct val="150000"/>
              </a:lnSpc>
              <a:buNone/>
              <a:defRPr sz="1600">
                <a:solidFill>
                  <a:srgbClr val="281F6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Klik om tekst toe te voegen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EBB238C0-88EA-4AB1-A12F-847285A48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75388" y="4794083"/>
            <a:ext cx="2133600" cy="138499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r"/>
            <a:fld id="{52CD5E70-B072-4ABF-98D2-981DEBBF7F7D}" type="slidenum">
              <a:rPr lang="nl-NL" smtClean="0"/>
              <a:pPr algn="r"/>
              <a:t>‹nr.›</a:t>
            </a:fld>
            <a:endParaRPr lang="nl-NL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2C17670-B6DA-429C-B383-715F8716A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80353" y="4794084"/>
            <a:ext cx="2895600" cy="138499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>
                <a:latin typeface="Calibri" panose="020F0502020204030204" pitchFamily="34" charset="0"/>
                <a:cs typeface="Calibri" panose="020F0502020204030204" pitchFamily="34" charset="0"/>
              </a:rPr>
              <a:t>Provincie Zuid-Holland, 8 december 2021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6455126-5ADC-47ED-94E6-E82C3650B0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500" y="701083"/>
            <a:ext cx="7837488" cy="492443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281F6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een titel te maken</a:t>
            </a:r>
          </a:p>
        </p:txBody>
      </p:sp>
    </p:spTree>
    <p:extLst>
      <p:ext uri="{BB962C8B-B14F-4D97-AF65-F5344CB8AC3E}">
        <p14:creationId xmlns:p14="http://schemas.microsoft.com/office/powerpoint/2010/main" val="35947283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ee object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25177" y="4807512"/>
            <a:ext cx="2895600" cy="138499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>
                <a:latin typeface="Calibri" panose="020F0502020204030204" pitchFamily="34" charset="0"/>
                <a:cs typeface="Calibri" panose="020F0502020204030204" pitchFamily="34" charset="0"/>
              </a:rPr>
              <a:t>Provincie Zuid-Holland, 8 december 2021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>
          <a:xfrm>
            <a:off x="6266424" y="4807512"/>
            <a:ext cx="2133600" cy="138499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r"/>
            <a:fld id="{52CD5E70-B072-4ABF-98D2-981DEBBF7F7D}" type="slidenum">
              <a:rPr lang="nl-NL" smtClean="0"/>
              <a:pPr algn="r"/>
              <a:t>‹nr.›</a:t>
            </a:fld>
            <a:endParaRPr lang="nl-NL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640AC4C-61E9-4721-9F78-2FF00A5011B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71499" y="1428750"/>
            <a:ext cx="3916800" cy="2804400"/>
          </a:xfrm>
          <a:prstGeom prst="rect">
            <a:avLst/>
          </a:prstGeom>
        </p:spPr>
        <p:txBody>
          <a:bodyPr>
            <a:normAutofit/>
          </a:bodyPr>
          <a:lstStyle>
            <a:lvl1pPr marL="180975" indent="-180975">
              <a:lnSpc>
                <a:spcPct val="150000"/>
              </a:lnSpc>
              <a:buFont typeface="Wingdings" panose="05000000000000000000" pitchFamily="2" charset="2"/>
              <a:buChar char="§"/>
              <a:defRPr sz="1600">
                <a:solidFill>
                  <a:srgbClr val="281F6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61950" indent="-180975">
              <a:lnSpc>
                <a:spcPct val="150000"/>
              </a:lnSpc>
              <a:defRPr sz="1600">
                <a:solidFill>
                  <a:srgbClr val="281F6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542925" indent="-180975">
              <a:lnSpc>
                <a:spcPct val="150000"/>
              </a:lnSpc>
              <a:defRPr sz="1600">
                <a:solidFill>
                  <a:srgbClr val="281F6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714375" indent="-171450">
              <a:lnSpc>
                <a:spcPct val="150000"/>
              </a:lnSpc>
              <a:defRPr sz="1600" baseline="0">
                <a:solidFill>
                  <a:srgbClr val="281F6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895350" indent="-180975">
              <a:lnSpc>
                <a:spcPct val="150000"/>
              </a:lnSpc>
              <a:defRPr sz="1600">
                <a:solidFill>
                  <a:srgbClr val="281F6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nl-NL" dirty="0"/>
              <a:t>Eerste niveau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6AFF2CA-27E5-45B9-B869-BFA0ED7CEB3B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809671" y="1428750"/>
            <a:ext cx="3916800" cy="2804400"/>
          </a:xfrm>
          <a:prstGeom prst="rect">
            <a:avLst/>
          </a:prstGeom>
        </p:spPr>
        <p:txBody>
          <a:bodyPr>
            <a:normAutofit/>
          </a:bodyPr>
          <a:lstStyle>
            <a:lvl1pPr marL="180975" indent="-180975">
              <a:lnSpc>
                <a:spcPct val="150000"/>
              </a:lnSpc>
              <a:buFont typeface="Wingdings" panose="05000000000000000000" pitchFamily="2" charset="2"/>
              <a:buChar char="§"/>
              <a:defRPr sz="1600">
                <a:solidFill>
                  <a:srgbClr val="281F6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61950" indent="-180975">
              <a:lnSpc>
                <a:spcPct val="150000"/>
              </a:lnSpc>
              <a:defRPr sz="1600">
                <a:solidFill>
                  <a:srgbClr val="281F6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542925" indent="-180975">
              <a:lnSpc>
                <a:spcPct val="150000"/>
              </a:lnSpc>
              <a:defRPr sz="1600">
                <a:solidFill>
                  <a:srgbClr val="281F6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714375" indent="-171450">
              <a:lnSpc>
                <a:spcPct val="150000"/>
              </a:lnSpc>
              <a:defRPr sz="1600" baseline="0">
                <a:solidFill>
                  <a:srgbClr val="281F6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895350" indent="-180975">
              <a:lnSpc>
                <a:spcPct val="150000"/>
              </a:lnSpc>
              <a:defRPr sz="1600">
                <a:solidFill>
                  <a:srgbClr val="281F6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nl-NL" dirty="0"/>
              <a:t>Eerste niveau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5E1462B-417B-43F8-8006-2E8D236C35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500" y="701083"/>
            <a:ext cx="7837488" cy="492443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281F6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een titel te maken</a:t>
            </a:r>
          </a:p>
        </p:txBody>
      </p:sp>
    </p:spTree>
    <p:extLst>
      <p:ext uri="{BB962C8B-B14F-4D97-AF65-F5344CB8AC3E}">
        <p14:creationId xmlns:p14="http://schemas.microsoft.com/office/powerpoint/2010/main" val="27884697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ergelijk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25177" y="4807512"/>
            <a:ext cx="2895600" cy="138499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>
                <a:latin typeface="Calibri" panose="020F0502020204030204" pitchFamily="34" charset="0"/>
                <a:cs typeface="Calibri" panose="020F0502020204030204" pitchFamily="34" charset="0"/>
              </a:rPr>
              <a:t>Provincie Zuid-Holland, 8 december 2021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>
          <a:xfrm>
            <a:off x="6266424" y="4807512"/>
            <a:ext cx="2133600" cy="138499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r"/>
            <a:fld id="{52CD5E70-B072-4ABF-98D2-981DEBBF7F7D}" type="slidenum">
              <a:rPr lang="nl-NL" smtClean="0"/>
              <a:pPr algn="r"/>
              <a:t>‹nr.›</a:t>
            </a:fld>
            <a:endParaRPr lang="nl-NL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640AC4C-61E9-4721-9F78-2FF00A5011B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71499" y="1935332"/>
            <a:ext cx="3916800" cy="2297818"/>
          </a:xfrm>
          <a:prstGeom prst="rect">
            <a:avLst/>
          </a:prstGeom>
        </p:spPr>
        <p:txBody>
          <a:bodyPr>
            <a:normAutofit/>
          </a:bodyPr>
          <a:lstStyle>
            <a:lvl1pPr marL="180975" indent="-180975">
              <a:lnSpc>
                <a:spcPct val="150000"/>
              </a:lnSpc>
              <a:buFont typeface="Wingdings" panose="05000000000000000000" pitchFamily="2" charset="2"/>
              <a:buChar char="§"/>
              <a:defRPr sz="1600">
                <a:solidFill>
                  <a:srgbClr val="281F6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61950" indent="-180975">
              <a:lnSpc>
                <a:spcPct val="150000"/>
              </a:lnSpc>
              <a:defRPr sz="1600">
                <a:solidFill>
                  <a:srgbClr val="281F6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542925" indent="-180975">
              <a:lnSpc>
                <a:spcPct val="150000"/>
              </a:lnSpc>
              <a:defRPr sz="1600">
                <a:solidFill>
                  <a:srgbClr val="281F6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714375" indent="-171450">
              <a:lnSpc>
                <a:spcPct val="150000"/>
              </a:lnSpc>
              <a:defRPr sz="1600" baseline="0">
                <a:solidFill>
                  <a:srgbClr val="281F6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895350" indent="-180975">
              <a:lnSpc>
                <a:spcPct val="150000"/>
              </a:lnSpc>
              <a:defRPr sz="1600">
                <a:solidFill>
                  <a:srgbClr val="281F6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nl-NL" dirty="0"/>
              <a:t>Eerste niveau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6AFF2CA-27E5-45B9-B869-BFA0ED7CEB3B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809671" y="1935331"/>
            <a:ext cx="3916800" cy="2297818"/>
          </a:xfrm>
          <a:prstGeom prst="rect">
            <a:avLst/>
          </a:prstGeom>
        </p:spPr>
        <p:txBody>
          <a:bodyPr>
            <a:normAutofit/>
          </a:bodyPr>
          <a:lstStyle>
            <a:lvl1pPr marL="180975" indent="-180975">
              <a:lnSpc>
                <a:spcPct val="150000"/>
              </a:lnSpc>
              <a:buFont typeface="Wingdings" panose="05000000000000000000" pitchFamily="2" charset="2"/>
              <a:buChar char="§"/>
              <a:defRPr sz="1600">
                <a:solidFill>
                  <a:srgbClr val="281F6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61950" indent="-180975">
              <a:lnSpc>
                <a:spcPct val="150000"/>
              </a:lnSpc>
              <a:defRPr sz="1600">
                <a:solidFill>
                  <a:srgbClr val="281F6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542925" indent="-180975">
              <a:lnSpc>
                <a:spcPct val="150000"/>
              </a:lnSpc>
              <a:defRPr sz="1600">
                <a:solidFill>
                  <a:srgbClr val="281F6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714375" indent="-171450">
              <a:lnSpc>
                <a:spcPct val="150000"/>
              </a:lnSpc>
              <a:defRPr sz="1600" baseline="0">
                <a:solidFill>
                  <a:srgbClr val="281F6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895350" indent="-180975">
              <a:lnSpc>
                <a:spcPct val="150000"/>
              </a:lnSpc>
              <a:defRPr sz="1600">
                <a:solidFill>
                  <a:srgbClr val="281F6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nl-NL" dirty="0"/>
              <a:t>Eerste niveau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5900265-61E5-48CF-A03D-0321B8BD481D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571499" y="1360970"/>
            <a:ext cx="3916800" cy="461665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>
              <a:lnSpc>
                <a:spcPct val="100000"/>
              </a:lnSpc>
              <a:buNone/>
              <a:defRPr sz="1500" b="1">
                <a:solidFill>
                  <a:srgbClr val="281F6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 om een tekst</a:t>
            </a:r>
            <a:br>
              <a:rPr lang="nl-NL" dirty="0"/>
            </a:br>
            <a:r>
              <a:rPr lang="nl-NL" dirty="0"/>
              <a:t>toe te voegen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6BED6F69-8339-4760-9BE7-47E46CBE0354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4809671" y="1360970"/>
            <a:ext cx="3916800" cy="461665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>
              <a:lnSpc>
                <a:spcPct val="100000"/>
              </a:lnSpc>
              <a:buNone/>
              <a:defRPr sz="1500" b="1">
                <a:solidFill>
                  <a:srgbClr val="281F6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 om een tekst</a:t>
            </a:r>
            <a:br>
              <a:rPr lang="nl-NL" dirty="0"/>
            </a:br>
            <a:r>
              <a:rPr lang="nl-NL" dirty="0"/>
              <a:t>toe te voegen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B97601A-A2C5-4823-81F0-9E9AC15A1B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500" y="701083"/>
            <a:ext cx="7837488" cy="492443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281F6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een titel te maken</a:t>
            </a:r>
          </a:p>
        </p:txBody>
      </p:sp>
    </p:spTree>
    <p:extLst>
      <p:ext uri="{BB962C8B-B14F-4D97-AF65-F5344CB8AC3E}">
        <p14:creationId xmlns:p14="http://schemas.microsoft.com/office/powerpoint/2010/main" val="8583981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leen tite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80353" y="4794084"/>
            <a:ext cx="2895600" cy="138499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>
                <a:latin typeface="Calibri" panose="020F0502020204030204" pitchFamily="34" charset="0"/>
                <a:cs typeface="Calibri" panose="020F0502020204030204" pitchFamily="34" charset="0"/>
              </a:rPr>
              <a:t>Provincie Zuid-Holland, 8 december 2021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329176" y="4794083"/>
            <a:ext cx="2133600" cy="138499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r"/>
            <a:fld id="{52CD5E70-B072-4ABF-98D2-981DEBBF7F7D}" type="slidenum">
              <a:rPr lang="nl-NL" smtClean="0"/>
              <a:pPr algn="r"/>
              <a:t>‹nr.›</a:t>
            </a:fld>
            <a:endParaRPr lang="nl-NL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93F1C08-4B53-4E38-9535-D52BB86266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500" y="701083"/>
            <a:ext cx="7837488" cy="492443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281F6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een titel te maken</a:t>
            </a:r>
          </a:p>
        </p:txBody>
      </p:sp>
    </p:spTree>
    <p:extLst>
      <p:ext uri="{BB962C8B-B14F-4D97-AF65-F5344CB8AC3E}">
        <p14:creationId xmlns:p14="http://schemas.microsoft.com/office/powerpoint/2010/main" val="6742685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iet invoegen (systeemdia)"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52546039"/>
              </p:ext>
            </p:extLst>
          </p:nvPr>
        </p:nvGraphicFramePr>
        <p:xfrm>
          <a:off x="1589" y="1192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270" imgH="270" progId="TCLayout.ActiveDocument.1">
                  <p:embed/>
                </p:oleObj>
              </mc:Choice>
              <mc:Fallback>
                <p:oleObj name="think-cell Slide" r:id="rId7" imgW="270" imgH="27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9" y="1192"/>
                        <a:ext cx="1587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Subtitle 2">
            <a:extLst>
              <a:ext uri="{FF2B5EF4-FFF2-40B4-BE49-F238E27FC236}">
                <a16:creationId xmlns:a16="http://schemas.microsoft.com/office/drawing/2014/main" id="{3072B6A5-EC29-4FA0-8BED-DEBB437A8FAE}"/>
              </a:ext>
            </a:extLst>
          </p:cNvPr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882462" y="2714400"/>
            <a:ext cx="3538800" cy="24141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600">
                <a:solidFill>
                  <a:srgbClr val="281F6B"/>
                </a:solidFill>
                <a:latin typeface="Georgia" panose="02040502050405020303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om een ondertitel te maken</a:t>
            </a:r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0FA74722-67C2-4EA2-A61E-A56A2B2789D6}"/>
              </a:ext>
            </a:extLst>
          </p:cNvPr>
          <p:cNvSpPr>
            <a:spLocks noGrp="1"/>
          </p:cNvSpPr>
          <p:nvPr>
            <p:ph type="pic" sz="quarter" idx="10" hasCustomPrompt="1"/>
            <p:custDataLst>
              <p:tags r:id="rId3"/>
            </p:custDataLst>
          </p:nvPr>
        </p:nvSpPr>
        <p:spPr>
          <a:xfrm>
            <a:off x="5727599" y="-1"/>
            <a:ext cx="3416400" cy="51444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800" baseline="0"/>
            </a:lvl1pPr>
          </a:lstStyle>
          <a:p>
            <a:r>
              <a:rPr lang="nl-NL" dirty="0"/>
              <a:t>Klik op het pictogram om </a:t>
            </a:r>
            <a:br>
              <a:rPr lang="nl-NL" dirty="0"/>
            </a:br>
            <a:r>
              <a:rPr lang="nl-NL" dirty="0"/>
              <a:t>een afbeelding in te voegen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E8770D6-BA0A-4BC7-98BB-F39F27455F12}"/>
              </a:ext>
            </a:extLst>
          </p:cNvPr>
          <p:cNvSpPr>
            <a:spLocks noGrp="1"/>
          </p:cNvSpPr>
          <p:nvPr>
            <p:ph type="ctrTitle" hasCustomPrompt="1"/>
            <p:custDataLst>
              <p:tags r:id="rId4"/>
            </p:custDataLst>
          </p:nvPr>
        </p:nvSpPr>
        <p:spPr>
          <a:xfrm>
            <a:off x="882461" y="1938337"/>
            <a:ext cx="4770194" cy="58477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>
              <a:defRPr sz="3200" b="1" baseline="0">
                <a:solidFill>
                  <a:srgbClr val="281F6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/>
              <a:t>Klik om een titel te maken</a:t>
            </a:r>
            <a:endParaRPr lang="nl-NL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3AAB070F-B317-4B96-B2B5-CE6D2A7BCA35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8799" y="1752300"/>
            <a:ext cx="565200" cy="33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480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Bereikbaar ZH"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6165483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ubtitle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882462" y="2714400"/>
            <a:ext cx="3537138" cy="24141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600">
                <a:solidFill>
                  <a:srgbClr val="281F6B"/>
                </a:solidFill>
                <a:latin typeface="Georgia" panose="02040502050405020303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om een ondertitel te maken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BCE4183-3CC1-4278-A7B6-861E50254297}"/>
              </a:ext>
            </a:extLst>
          </p:cNvPr>
          <p:cNvSpPr>
            <a:spLocks noGrp="1"/>
          </p:cNvSpPr>
          <p:nvPr>
            <p:ph type="ctrTitle" hasCustomPrompt="1"/>
            <p:custDataLst>
              <p:tags r:id="rId3"/>
            </p:custDataLst>
          </p:nvPr>
        </p:nvSpPr>
        <p:spPr>
          <a:xfrm>
            <a:off x="882461" y="1938337"/>
            <a:ext cx="4622411" cy="58477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>
              <a:defRPr sz="3200" b="1" baseline="0">
                <a:solidFill>
                  <a:srgbClr val="281F6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/>
              <a:t>Klik om een titel te maken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07180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Concurrerend ZH"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1698035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ubtitle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882462" y="2714400"/>
            <a:ext cx="3537138" cy="24141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600">
                <a:solidFill>
                  <a:srgbClr val="281F6B"/>
                </a:solidFill>
                <a:latin typeface="Georgia" panose="02040502050405020303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om een ondertitel te maken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462F47E-F438-4019-B1F1-6D0737D9B6A6}"/>
              </a:ext>
            </a:extLst>
          </p:cNvPr>
          <p:cNvSpPr>
            <a:spLocks noGrp="1"/>
          </p:cNvSpPr>
          <p:nvPr>
            <p:ph type="ctrTitle" hasCustomPrompt="1"/>
            <p:custDataLst>
              <p:tags r:id="rId3"/>
            </p:custDataLst>
          </p:nvPr>
        </p:nvSpPr>
        <p:spPr>
          <a:xfrm>
            <a:off x="882461" y="1938337"/>
            <a:ext cx="4622411" cy="58477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>
              <a:defRPr sz="3200" b="1" baseline="0">
                <a:solidFill>
                  <a:srgbClr val="281F6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/>
              <a:t>Klik om een titel te maken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86130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Gezond en Veilig"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8307223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ubtitle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882462" y="2714400"/>
            <a:ext cx="3537138" cy="24141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600">
                <a:solidFill>
                  <a:srgbClr val="281F6B"/>
                </a:solidFill>
                <a:latin typeface="Georgia" panose="02040502050405020303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om een ondertitel te maken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3ECE84D-3D96-469C-AB47-0EC9729405FC}"/>
              </a:ext>
            </a:extLst>
          </p:cNvPr>
          <p:cNvSpPr>
            <a:spLocks noGrp="1"/>
          </p:cNvSpPr>
          <p:nvPr>
            <p:ph type="ctrTitle" hasCustomPrompt="1"/>
            <p:custDataLst>
              <p:tags r:id="rId3"/>
            </p:custDataLst>
          </p:nvPr>
        </p:nvSpPr>
        <p:spPr>
          <a:xfrm>
            <a:off x="882461" y="1938337"/>
            <a:ext cx="4622411" cy="58477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>
              <a:defRPr sz="3200" b="1" baseline="0">
                <a:solidFill>
                  <a:srgbClr val="281F6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/>
              <a:t>Klik om een titel te maken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83821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amenwerken"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090603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ubtitle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882462" y="2714400"/>
            <a:ext cx="3537138" cy="24141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600">
                <a:solidFill>
                  <a:srgbClr val="281F6B"/>
                </a:solidFill>
                <a:latin typeface="Georgia" panose="02040502050405020303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om een ondertitel te maken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D617417-A6C0-4BE7-975C-595A3277DC7A}"/>
              </a:ext>
            </a:extLst>
          </p:cNvPr>
          <p:cNvSpPr>
            <a:spLocks noGrp="1"/>
          </p:cNvSpPr>
          <p:nvPr>
            <p:ph type="ctrTitle" hasCustomPrompt="1"/>
            <p:custDataLst>
              <p:tags r:id="rId3"/>
            </p:custDataLst>
          </p:nvPr>
        </p:nvSpPr>
        <p:spPr>
          <a:xfrm>
            <a:off x="882461" y="1938337"/>
            <a:ext cx="4622411" cy="58477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>
              <a:defRPr sz="3200" b="1" baseline="0">
                <a:solidFill>
                  <a:srgbClr val="281F6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/>
              <a:t>Klik om een titel te maken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70671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chone Energie"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582704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ubtitle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882462" y="2714400"/>
            <a:ext cx="3537138" cy="24141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600">
                <a:solidFill>
                  <a:srgbClr val="281F6B"/>
                </a:solidFill>
                <a:latin typeface="Georgia" panose="02040502050405020303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om een ondertitel te maken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15F2F36-69B0-4EF4-ACA4-5167DDA640CE}"/>
              </a:ext>
            </a:extLst>
          </p:cNvPr>
          <p:cNvSpPr>
            <a:spLocks noGrp="1"/>
          </p:cNvSpPr>
          <p:nvPr>
            <p:ph type="ctrTitle" hasCustomPrompt="1"/>
            <p:custDataLst>
              <p:tags r:id="rId3"/>
            </p:custDataLst>
          </p:nvPr>
        </p:nvSpPr>
        <p:spPr>
          <a:xfrm>
            <a:off x="882461" y="1938337"/>
            <a:ext cx="4622411" cy="58477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>
              <a:defRPr sz="3200" b="1" baseline="0">
                <a:solidFill>
                  <a:srgbClr val="281F6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/>
              <a:t>Klik om een titel te maken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41833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terke Steden en Dorpen"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9314146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ubtitle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882462" y="2714400"/>
            <a:ext cx="3537138" cy="24141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600">
                <a:solidFill>
                  <a:srgbClr val="281F6B"/>
                </a:solidFill>
                <a:latin typeface="Georgia" panose="02040502050405020303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om een ondertitel te maken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EE8E29C-CDBC-4BA0-A00E-65C8FC548138}"/>
              </a:ext>
            </a:extLst>
          </p:cNvPr>
          <p:cNvSpPr>
            <a:spLocks noGrp="1"/>
          </p:cNvSpPr>
          <p:nvPr>
            <p:ph type="ctrTitle" hasCustomPrompt="1"/>
            <p:custDataLst>
              <p:tags r:id="rId3"/>
            </p:custDataLst>
          </p:nvPr>
        </p:nvSpPr>
        <p:spPr>
          <a:xfrm>
            <a:off x="882461" y="1938337"/>
            <a:ext cx="4622411" cy="58477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>
              <a:defRPr sz="3200" b="1" baseline="0">
                <a:solidFill>
                  <a:srgbClr val="281F6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/>
              <a:t>Klik om een titel te maken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85305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Versterken Natuur"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2913831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ubtitle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882462" y="2714400"/>
            <a:ext cx="3537138" cy="24141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600">
                <a:solidFill>
                  <a:srgbClr val="281F6B"/>
                </a:solidFill>
                <a:latin typeface="Georgia" panose="02040502050405020303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om een ondertitel te maken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88D1807-ED12-4152-BA69-3891B0FF0C61}"/>
              </a:ext>
            </a:extLst>
          </p:cNvPr>
          <p:cNvSpPr>
            <a:spLocks noGrp="1"/>
          </p:cNvSpPr>
          <p:nvPr>
            <p:ph type="ctrTitle" hasCustomPrompt="1"/>
            <p:custDataLst>
              <p:tags r:id="rId3"/>
            </p:custDataLst>
          </p:nvPr>
        </p:nvSpPr>
        <p:spPr>
          <a:xfrm>
            <a:off x="882461" y="1938337"/>
            <a:ext cx="4622411" cy="58477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>
              <a:defRPr sz="3200" b="1" baseline="0">
                <a:solidFill>
                  <a:srgbClr val="281F6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/>
              <a:t>Klik om een titel te maken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9297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en Cover"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0FA74722-67C2-4EA2-A61E-A56A2B2789D6}"/>
              </a:ext>
            </a:extLst>
          </p:cNvPr>
          <p:cNvSpPr>
            <a:spLocks noGrp="1"/>
          </p:cNvSpPr>
          <p:nvPr>
            <p:ph type="pic" sz="quarter" idx="10" hasCustomPrompt="1"/>
            <p:custDataLst>
              <p:tags r:id="rId1"/>
            </p:custDataLst>
          </p:nvPr>
        </p:nvSpPr>
        <p:spPr>
          <a:xfrm>
            <a:off x="5727599" y="-1"/>
            <a:ext cx="3416400" cy="51444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800" baseline="0"/>
            </a:lvl1pPr>
          </a:lstStyle>
          <a:p>
            <a:r>
              <a:rPr lang="nl-NL" dirty="0"/>
              <a:t>Klik op het pictogram om </a:t>
            </a:r>
            <a:br>
              <a:rPr lang="nl-NL" dirty="0"/>
            </a:br>
            <a:r>
              <a:rPr lang="nl-NL" dirty="0"/>
              <a:t>een afbeelding in te voegen</a:t>
            </a:r>
          </a:p>
        </p:txBody>
      </p:sp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45265616"/>
              </p:ext>
            </p:extLst>
          </p:nvPr>
        </p:nvGraphicFramePr>
        <p:xfrm>
          <a:off x="1589" y="1192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9" y="1192"/>
                        <a:ext cx="1587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ubtitle 2">
            <a:extLst>
              <a:ext uri="{FF2B5EF4-FFF2-40B4-BE49-F238E27FC236}">
                <a16:creationId xmlns:a16="http://schemas.microsoft.com/office/drawing/2014/main" id="{E8DCF166-39A4-4A13-85DF-E6F8B3C14FFC}"/>
              </a:ext>
            </a:extLst>
          </p:cNvPr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882462" y="2714400"/>
            <a:ext cx="3537138" cy="24141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600">
                <a:solidFill>
                  <a:srgbClr val="281F6B"/>
                </a:solidFill>
                <a:latin typeface="Georgia" panose="02040502050405020303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om een ondertitel te maken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6159650-3484-4E65-A421-ACC3EE4485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82462" y="1936800"/>
            <a:ext cx="4659356" cy="583200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/>
              <a:t>Klik om een titel te maken</a:t>
            </a:r>
          </a:p>
        </p:txBody>
      </p:sp>
    </p:spTree>
    <p:extLst>
      <p:ext uri="{BB962C8B-B14F-4D97-AF65-F5344CB8AC3E}">
        <p14:creationId xmlns:p14="http://schemas.microsoft.com/office/powerpoint/2010/main" val="3596855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82000" y="4795200"/>
            <a:ext cx="2895600" cy="138499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9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>
                <a:latin typeface="Calibri" panose="020F0502020204030204" pitchFamily="34" charset="0"/>
                <a:cs typeface="Calibri" panose="020F0502020204030204" pitchFamily="34" charset="0"/>
              </a:rPr>
              <a:t>Provincie Zuid-Holland, 8 december 2021</a:t>
            </a:r>
            <a:endParaRPr lang="nl-N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74800" y="4795200"/>
            <a:ext cx="2133600" cy="138499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>
              <a:defRPr lang="nl-NL" sz="900" smtClean="0"/>
            </a:lvl1pPr>
          </a:lstStyle>
          <a:p>
            <a:pPr algn="r"/>
            <a:fld id="{52CD5E70-B072-4ABF-98D2-981DEBBF7F7D}" type="slidenum">
              <a:rPr lang="nl-NL" smtClean="0"/>
              <a:pPr algn="r"/>
              <a:t>‹nr.›</a:t>
            </a:fld>
            <a:endParaRPr lang="nl-NL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2C46C9D-AA03-4E57-BF9E-72B03BAB849B}"/>
              </a:ext>
            </a:extLst>
          </p:cNvPr>
          <p:cNvSpPr txBox="1">
            <a:spLocks/>
          </p:cNvSpPr>
          <p:nvPr userDrawn="1"/>
        </p:nvSpPr>
        <p:spPr>
          <a:xfrm>
            <a:off x="571500" y="1428750"/>
            <a:ext cx="7837488" cy="3139679"/>
          </a:xfrm>
          <a:prstGeom prst="rect">
            <a:avLst/>
          </a:prstGeom>
        </p:spPr>
        <p:txBody>
          <a:bodyPr>
            <a:normAutofit/>
          </a:bodyPr>
          <a:lstStyle>
            <a:lvl1pPr marL="180975" indent="-180975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rgbClr val="281F6B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361950" indent="-180975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–"/>
              <a:defRPr sz="1600" kern="1200">
                <a:solidFill>
                  <a:srgbClr val="281F6B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542925" indent="-180975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  <a:defRPr sz="1600" kern="1200">
                <a:solidFill>
                  <a:srgbClr val="281F6B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714375" indent="-171450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–"/>
              <a:defRPr sz="1600" kern="1200" baseline="0">
                <a:solidFill>
                  <a:srgbClr val="281F6B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895350" indent="-180975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»"/>
              <a:defRPr sz="1600" kern="1200">
                <a:solidFill>
                  <a:srgbClr val="281F6B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151063" indent="-358775" algn="l" defTabSz="914400" rtl="0" eaLnBrk="1" latinLnBrk="0" hangingPunct="1">
              <a:lnSpc>
                <a:spcPct val="105000"/>
              </a:lnSpc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/>
              <a:t>Eerste niveau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613C4F1-36D1-45A6-AE27-272B3FF72BFB}"/>
              </a:ext>
            </a:extLst>
          </p:cNvPr>
          <p:cNvSpPr txBox="1">
            <a:spLocks/>
          </p:cNvSpPr>
          <p:nvPr userDrawn="1"/>
        </p:nvSpPr>
        <p:spPr>
          <a:xfrm>
            <a:off x="571500" y="701083"/>
            <a:ext cx="7837488" cy="49244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281F6B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nl-NL"/>
              <a:t>Klik om een titel te maken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04661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7" r:id="rId9"/>
    <p:sldLayoutId id="2147483650" r:id="rId10"/>
    <p:sldLayoutId id="2147483673" r:id="rId11"/>
    <p:sldLayoutId id="2147483655" r:id="rId12"/>
    <p:sldLayoutId id="2147483675" r:id="rId13"/>
    <p:sldLayoutId id="2147483651" r:id="rId14"/>
    <p:sldLayoutId id="2147483652" r:id="rId15"/>
    <p:sldLayoutId id="2147483676" r:id="rId16"/>
    <p:sldLayoutId id="2147483654" r:id="rId17"/>
    <p:sldLayoutId id="2147483662" r:id="rId18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105000"/>
        </a:lnSpc>
        <a:spcBef>
          <a:spcPts val="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381000" algn="l" defTabSz="914400" rtl="0" eaLnBrk="1" latinLnBrk="0" hangingPunct="1">
        <a:lnSpc>
          <a:spcPct val="105000"/>
        </a:lnSpc>
        <a:spcBef>
          <a:spcPts val="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076325" indent="-361950" algn="l" defTabSz="914400" rtl="0" eaLnBrk="1" latinLnBrk="0" hangingPunct="1">
        <a:lnSpc>
          <a:spcPct val="105000"/>
        </a:lnSpc>
        <a:spcBef>
          <a:spcPts val="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38275" indent="-361950" algn="l" defTabSz="914400" rtl="0" eaLnBrk="1" latinLnBrk="0" hangingPunct="1">
        <a:lnSpc>
          <a:spcPct val="105000"/>
        </a:lnSpc>
        <a:spcBef>
          <a:spcPts val="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90700" indent="-352425" algn="l" defTabSz="914400" rtl="0" eaLnBrk="1" latinLnBrk="0" hangingPunct="1">
        <a:lnSpc>
          <a:spcPct val="105000"/>
        </a:lnSpc>
        <a:spcBef>
          <a:spcPts val="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51063" indent="-358775" algn="l" defTabSz="914400" rtl="0" eaLnBrk="1" latinLnBrk="0" hangingPunct="1">
        <a:lnSpc>
          <a:spcPct val="105000"/>
        </a:lnSpc>
        <a:spcBef>
          <a:spcPts val="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mailto:am.van.ewijk@pzh.nl" TargetMode="External"/><Relationship Id="rId3" Type="http://schemas.openxmlformats.org/officeDocument/2006/relationships/tags" Target="../tags/tag38.xml"/><Relationship Id="rId7" Type="http://schemas.openxmlformats.org/officeDocument/2006/relationships/image" Target="../media/image3.emf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oleObject" Target="../embeddings/oleObject5.bin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csg.nl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5.jpg"/><Relationship Id="rId4" Type="http://schemas.openxmlformats.org/officeDocument/2006/relationships/hyperlink" Target="Home%20|%20Energierijk%20Den%20Haa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0564428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5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830422" y="1219469"/>
            <a:ext cx="4622411" cy="1569660"/>
          </a:xfrm>
        </p:spPr>
        <p:txBody>
          <a:bodyPr/>
          <a:lstStyle/>
          <a:p>
            <a:pPr algn="ctr"/>
            <a:r>
              <a:rPr lang="en-US" dirty="0"/>
              <a:t>Renewable energy in district heating in Zuid-Holland</a:t>
            </a:r>
            <a:endParaRPr lang="nl-NL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882461" y="2901436"/>
            <a:ext cx="3942201" cy="1891543"/>
          </a:xfrm>
        </p:spPr>
        <p:txBody>
          <a:bodyPr/>
          <a:lstStyle/>
          <a:p>
            <a:pPr algn="ctr"/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Workshop EUFORES_EU</a:t>
            </a:r>
            <a:b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The European Green Deal and the National Energy and Climate Plan in The Netherlands</a:t>
            </a:r>
            <a:endParaRPr lang="nl-N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nl-N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Dr. Annelies van Ewijk </a:t>
            </a:r>
          </a:p>
          <a:p>
            <a:pPr algn="ctr"/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  <a:hlinkClick r:id="rId8"/>
              </a:rPr>
              <a:t>am.van.ewijk@pzh.nl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8 december 2021</a:t>
            </a:r>
          </a:p>
        </p:txBody>
      </p:sp>
    </p:spTree>
    <p:extLst>
      <p:ext uri="{BB962C8B-B14F-4D97-AF65-F5344CB8AC3E}">
        <p14:creationId xmlns:p14="http://schemas.microsoft.com/office/powerpoint/2010/main" val="34345457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83C04EDC-1A91-4779-B1A0-4431ABE47B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7969EDB-EE8E-4BD6-B931-457A7A3E0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701083"/>
            <a:ext cx="7837488" cy="492443"/>
          </a:xfrm>
        </p:spPr>
        <p:txBody>
          <a:bodyPr/>
          <a:lstStyle/>
          <a:p>
            <a:r>
              <a:rPr lang="nl-NL" dirty="0"/>
              <a:t>Presenting Zuid-</a:t>
            </a:r>
            <a:r>
              <a:rPr lang="nl-NL" dirty="0" err="1"/>
              <a:t>Holland’s</a:t>
            </a:r>
            <a:r>
              <a:rPr lang="nl-NL" dirty="0"/>
              <a:t> heat </a:t>
            </a:r>
            <a:r>
              <a:rPr lang="nl-NL" dirty="0" err="1"/>
              <a:t>potential</a:t>
            </a:r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3B6A813B-2BFC-406F-B6DB-43C4C0FE65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148" y="1522833"/>
            <a:ext cx="3533974" cy="2860563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5C306DD4-ABE4-4042-8AA2-5348C6BF89BF}"/>
              </a:ext>
            </a:extLst>
          </p:cNvPr>
          <p:cNvSpPr txBox="1"/>
          <p:nvPr/>
        </p:nvSpPr>
        <p:spPr>
          <a:xfrm>
            <a:off x="2743750" y="2783449"/>
            <a:ext cx="577246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800" dirty="0">
                <a:solidFill>
                  <a:srgbClr val="FF0000"/>
                </a:solidFill>
              </a:rPr>
              <a:t>Big </a:t>
            </a:r>
            <a:r>
              <a:rPr lang="nl-NL" sz="800" dirty="0" err="1">
                <a:solidFill>
                  <a:srgbClr val="FF0000"/>
                </a:solidFill>
              </a:rPr>
              <a:t>Cities</a:t>
            </a:r>
            <a:endParaRPr lang="nl-NL" sz="800" dirty="0">
              <a:solidFill>
                <a:srgbClr val="FF0000"/>
              </a:solidFill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A9F5FD14-C28C-42DD-BD28-35E8444A07EA}"/>
              </a:ext>
            </a:extLst>
          </p:cNvPr>
          <p:cNvSpPr txBox="1"/>
          <p:nvPr/>
        </p:nvSpPr>
        <p:spPr>
          <a:xfrm>
            <a:off x="2442995" y="3003075"/>
            <a:ext cx="60151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800" dirty="0" err="1">
                <a:solidFill>
                  <a:srgbClr val="FF0000"/>
                </a:solidFill>
              </a:rPr>
              <a:t>Horticulture</a:t>
            </a:r>
            <a:endParaRPr lang="nl-NL" sz="800" dirty="0">
              <a:solidFill>
                <a:srgbClr val="FF0000"/>
              </a:solidFill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FB8ACFB2-C544-4538-8015-64995CF37AB9}"/>
              </a:ext>
            </a:extLst>
          </p:cNvPr>
          <p:cNvSpPr txBox="1"/>
          <p:nvPr/>
        </p:nvSpPr>
        <p:spPr>
          <a:xfrm>
            <a:off x="2294899" y="3267915"/>
            <a:ext cx="701765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800" dirty="0">
                <a:solidFill>
                  <a:srgbClr val="FF0000"/>
                </a:solidFill>
              </a:rPr>
              <a:t>Large </a:t>
            </a:r>
            <a:r>
              <a:rPr lang="nl-NL" sz="800" dirty="0" err="1">
                <a:solidFill>
                  <a:srgbClr val="FF0000"/>
                </a:solidFill>
              </a:rPr>
              <a:t>industry</a:t>
            </a:r>
            <a:endParaRPr lang="nl-NL" sz="800" dirty="0">
              <a:solidFill>
                <a:srgbClr val="FF0000"/>
              </a:solidFill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7A1B93DB-C752-4C36-8679-C6FFD6A441AF}"/>
              </a:ext>
            </a:extLst>
          </p:cNvPr>
          <p:cNvSpPr txBox="1"/>
          <p:nvPr/>
        </p:nvSpPr>
        <p:spPr>
          <a:xfrm>
            <a:off x="3514274" y="3144804"/>
            <a:ext cx="69984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800" dirty="0" err="1">
                <a:solidFill>
                  <a:srgbClr val="FF0000"/>
                </a:solidFill>
              </a:rPr>
              <a:t>Rural</a:t>
            </a:r>
            <a:r>
              <a:rPr lang="nl-NL" sz="800" dirty="0">
                <a:solidFill>
                  <a:srgbClr val="FF0000"/>
                </a:solidFill>
              </a:rPr>
              <a:t> area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6DE2D582-7CE7-419F-86F3-9952110FC797}"/>
              </a:ext>
            </a:extLst>
          </p:cNvPr>
          <p:cNvSpPr txBox="1"/>
          <p:nvPr/>
        </p:nvSpPr>
        <p:spPr>
          <a:xfrm>
            <a:off x="2523180" y="3707168"/>
            <a:ext cx="69984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800" dirty="0" err="1">
                <a:solidFill>
                  <a:srgbClr val="FF0000"/>
                </a:solidFill>
              </a:rPr>
              <a:t>Rural</a:t>
            </a:r>
            <a:r>
              <a:rPr lang="nl-NL" sz="800" dirty="0">
                <a:solidFill>
                  <a:srgbClr val="FF0000"/>
                </a:solidFill>
              </a:rPr>
              <a:t> area</a:t>
            </a: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2F8C07EE-48FC-4C2B-852F-C3EFF134E177}"/>
              </a:ext>
            </a:extLst>
          </p:cNvPr>
          <p:cNvSpPr txBox="1"/>
          <p:nvPr/>
        </p:nvSpPr>
        <p:spPr>
          <a:xfrm>
            <a:off x="3350284" y="2330652"/>
            <a:ext cx="69984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800" dirty="0" err="1">
                <a:solidFill>
                  <a:srgbClr val="FF0000"/>
                </a:solidFill>
              </a:rPr>
              <a:t>Rural</a:t>
            </a:r>
            <a:r>
              <a:rPr lang="nl-NL" sz="800" dirty="0">
                <a:solidFill>
                  <a:srgbClr val="FF0000"/>
                </a:solidFill>
              </a:rPr>
              <a:t> area</a:t>
            </a: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6B135276-32D0-4244-BFDC-78FBF72338CB}"/>
              </a:ext>
            </a:extLst>
          </p:cNvPr>
          <p:cNvSpPr txBox="1"/>
          <p:nvPr/>
        </p:nvSpPr>
        <p:spPr>
          <a:xfrm>
            <a:off x="3180631" y="3437397"/>
            <a:ext cx="577246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800" dirty="0">
                <a:solidFill>
                  <a:srgbClr val="FF0000"/>
                </a:solidFill>
              </a:rPr>
              <a:t>Big </a:t>
            </a:r>
            <a:r>
              <a:rPr lang="nl-NL" sz="800" dirty="0" err="1">
                <a:solidFill>
                  <a:srgbClr val="FF0000"/>
                </a:solidFill>
              </a:rPr>
              <a:t>Cities</a:t>
            </a:r>
            <a:endParaRPr lang="nl-NL" sz="800" dirty="0">
              <a:solidFill>
                <a:srgbClr val="FF0000"/>
              </a:solidFill>
            </a:endParaRP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C6DE1E41-E35E-4A2B-A5FB-7BFE4DE4F75A}"/>
              </a:ext>
            </a:extLst>
          </p:cNvPr>
          <p:cNvSpPr txBox="1"/>
          <p:nvPr/>
        </p:nvSpPr>
        <p:spPr>
          <a:xfrm>
            <a:off x="4887538" y="1598205"/>
            <a:ext cx="3533974" cy="280076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1400" dirty="0"/>
              <a:t>Total energy </a:t>
            </a:r>
            <a:r>
              <a:rPr lang="nl-NL" sz="1400" dirty="0" err="1"/>
              <a:t>use</a:t>
            </a:r>
            <a:r>
              <a:rPr lang="nl-NL" sz="1400" dirty="0"/>
              <a:t>		430 PJ</a:t>
            </a:r>
            <a:br>
              <a:rPr lang="nl-NL" sz="1400" dirty="0"/>
            </a:br>
            <a:r>
              <a:rPr lang="nl-NL" sz="1400" dirty="0"/>
              <a:t>Total heat </a:t>
            </a:r>
            <a:r>
              <a:rPr lang="nl-NL" sz="1400" dirty="0" err="1"/>
              <a:t>use</a:t>
            </a:r>
            <a:r>
              <a:rPr lang="nl-NL" sz="1400" dirty="0"/>
              <a:t>		130 PJ</a:t>
            </a:r>
            <a:br>
              <a:rPr lang="nl-NL" sz="1400" dirty="0"/>
            </a:br>
            <a:r>
              <a:rPr lang="nl-NL" sz="1400" dirty="0"/>
              <a:t>(Built environment + </a:t>
            </a:r>
            <a:r>
              <a:rPr lang="nl-NL" sz="1400" dirty="0" err="1"/>
              <a:t>Horticulture</a:t>
            </a:r>
            <a:r>
              <a:rPr lang="nl-NL" sz="1400" dirty="0"/>
              <a:t>)</a:t>
            </a:r>
          </a:p>
          <a:p>
            <a:br>
              <a:rPr lang="nl-NL" sz="1400" dirty="0"/>
            </a:br>
            <a:r>
              <a:rPr lang="nl-NL" sz="1400" i="1" dirty="0" err="1"/>
              <a:t>Potential</a:t>
            </a:r>
            <a:r>
              <a:rPr lang="nl-NL" sz="1400" i="1" dirty="0"/>
              <a:t> 2030 (36% </a:t>
            </a:r>
            <a:r>
              <a:rPr lang="nl-NL" sz="1400" i="1" dirty="0" err="1"/>
              <a:t>reduction</a:t>
            </a:r>
            <a:r>
              <a:rPr lang="nl-NL" sz="1400" i="1" dirty="0"/>
              <a:t>)</a:t>
            </a:r>
          </a:p>
          <a:p>
            <a:r>
              <a:rPr lang="nl-NL" sz="1400" dirty="0" err="1"/>
              <a:t>Geothermal</a:t>
            </a:r>
            <a:r>
              <a:rPr lang="nl-NL" sz="1400" dirty="0"/>
              <a:t> heat		30%</a:t>
            </a:r>
            <a:br>
              <a:rPr lang="nl-NL" sz="1400" dirty="0"/>
            </a:br>
            <a:r>
              <a:rPr lang="nl-NL" sz="1400" dirty="0"/>
              <a:t>Industrial waste heat		30%</a:t>
            </a:r>
            <a:br>
              <a:rPr lang="nl-NL" sz="1400" dirty="0"/>
            </a:br>
            <a:r>
              <a:rPr lang="nl-NL" sz="1400" dirty="0"/>
              <a:t>Solar </a:t>
            </a:r>
            <a:r>
              <a:rPr lang="nl-NL" sz="1400" dirty="0" err="1"/>
              <a:t>thermal</a:t>
            </a:r>
            <a:r>
              <a:rPr lang="nl-NL" sz="1400" dirty="0"/>
              <a:t> 		13%</a:t>
            </a:r>
            <a:br>
              <a:rPr lang="nl-NL" sz="1400" dirty="0"/>
            </a:br>
            <a:r>
              <a:rPr lang="nl-NL" sz="1400" dirty="0" err="1"/>
              <a:t>Aquathermal</a:t>
            </a:r>
            <a:r>
              <a:rPr lang="nl-NL" sz="1400" dirty="0"/>
              <a:t>		  7%</a:t>
            </a:r>
            <a:br>
              <a:rPr lang="nl-NL" sz="1400" dirty="0"/>
            </a:br>
            <a:r>
              <a:rPr lang="nl-NL" sz="1400" dirty="0"/>
              <a:t>Electric heatpumps		20%</a:t>
            </a:r>
            <a:br>
              <a:rPr lang="nl-NL" sz="1400" dirty="0"/>
            </a:br>
            <a:br>
              <a:rPr lang="nl-NL" sz="1400" dirty="0"/>
            </a:br>
            <a:r>
              <a:rPr lang="nl-NL" sz="1400" dirty="0"/>
              <a:t>Lots of </a:t>
            </a:r>
            <a:r>
              <a:rPr lang="nl-NL" sz="1400" dirty="0" err="1"/>
              <a:t>locally</a:t>
            </a:r>
            <a:r>
              <a:rPr lang="nl-NL" sz="1400" dirty="0"/>
              <a:t> </a:t>
            </a:r>
            <a:r>
              <a:rPr lang="nl-NL" sz="1400" dirty="0" err="1"/>
              <a:t>available</a:t>
            </a:r>
            <a:r>
              <a:rPr lang="nl-NL" sz="1400" dirty="0"/>
              <a:t> sources!</a:t>
            </a:r>
            <a:br>
              <a:rPr lang="nl-NL" sz="1400" dirty="0"/>
            </a:br>
            <a:r>
              <a:rPr lang="nl-NL" sz="1400" dirty="0"/>
              <a:t>Lots of </a:t>
            </a:r>
            <a:r>
              <a:rPr lang="nl-NL" sz="1400" dirty="0" err="1"/>
              <a:t>work</a:t>
            </a:r>
            <a:r>
              <a:rPr lang="nl-NL" sz="1400" dirty="0"/>
              <a:t> </a:t>
            </a:r>
            <a:r>
              <a:rPr lang="nl-NL" sz="1400" dirty="0" err="1"/>
              <a:t>to</a:t>
            </a:r>
            <a:r>
              <a:rPr lang="nl-NL" sz="1400" dirty="0"/>
              <a:t> match sources </a:t>
            </a:r>
            <a:r>
              <a:rPr lang="nl-NL" sz="1400" dirty="0" err="1"/>
              <a:t>and</a:t>
            </a:r>
            <a:r>
              <a:rPr lang="nl-NL" sz="1400" dirty="0"/>
              <a:t> </a:t>
            </a:r>
            <a:r>
              <a:rPr lang="nl-NL" sz="1400" dirty="0" err="1"/>
              <a:t>demand</a:t>
            </a:r>
            <a:endParaRPr lang="nl-NL" sz="1400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2C19260-25D0-4AAD-A787-BD6BBAF81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8 december 2021</a:t>
            </a:r>
          </a:p>
        </p:txBody>
      </p:sp>
    </p:spTree>
    <p:extLst>
      <p:ext uri="{BB962C8B-B14F-4D97-AF65-F5344CB8AC3E}">
        <p14:creationId xmlns:p14="http://schemas.microsoft.com/office/powerpoint/2010/main" val="30490756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969EDB-EE8E-4BD6-B931-457A7A3E0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066" y="168239"/>
            <a:ext cx="7837488" cy="492443"/>
          </a:xfrm>
        </p:spPr>
        <p:txBody>
          <a:bodyPr/>
          <a:lstStyle/>
          <a:p>
            <a:r>
              <a:rPr lang="nl-NL" dirty="0" err="1"/>
              <a:t>What</a:t>
            </a:r>
            <a:r>
              <a:rPr lang="nl-NL" dirty="0"/>
              <a:t> are we </a:t>
            </a:r>
            <a:r>
              <a:rPr lang="nl-NL" dirty="0" err="1"/>
              <a:t>doing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F12C61C-D37A-4F79-87A9-88CF0882879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24999" y="808909"/>
            <a:ext cx="7976555" cy="352568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nl-NL" sz="1200" dirty="0" err="1"/>
              <a:t>Developing</a:t>
            </a:r>
            <a:r>
              <a:rPr lang="nl-NL" sz="1200" dirty="0"/>
              <a:t> sources, infra </a:t>
            </a:r>
            <a:r>
              <a:rPr lang="nl-NL" sz="1200" dirty="0" err="1"/>
              <a:t>structure</a:t>
            </a:r>
            <a:r>
              <a:rPr lang="nl-NL" sz="1200" dirty="0"/>
              <a:t>, </a:t>
            </a:r>
            <a:r>
              <a:rPr lang="nl-NL" sz="1200" dirty="0" err="1"/>
              <a:t>insulation</a:t>
            </a:r>
            <a:r>
              <a:rPr lang="nl-NL" sz="1200" dirty="0"/>
              <a:t>, heat </a:t>
            </a:r>
            <a:r>
              <a:rPr lang="nl-NL" sz="1200" dirty="0" err="1"/>
              <a:t>demand</a:t>
            </a:r>
            <a:r>
              <a:rPr lang="nl-NL" sz="1200" dirty="0"/>
              <a:t>, storage </a:t>
            </a:r>
            <a:r>
              <a:rPr lang="nl-NL" sz="1200" dirty="0" err="1"/>
              <a:t>and</a:t>
            </a:r>
            <a:r>
              <a:rPr lang="nl-NL" sz="1200" dirty="0"/>
              <a:t> </a:t>
            </a:r>
            <a:r>
              <a:rPr lang="nl-NL" sz="1200" dirty="0" err="1"/>
              <a:t>innovation</a:t>
            </a:r>
            <a:r>
              <a:rPr lang="nl-NL" sz="1200" dirty="0"/>
              <a:t>/</a:t>
            </a:r>
            <a:r>
              <a:rPr lang="nl-NL" sz="1200" dirty="0" err="1"/>
              <a:t>knowledge</a:t>
            </a:r>
            <a:endParaRPr lang="nl-NL" sz="1200" dirty="0"/>
          </a:p>
          <a:p>
            <a:pPr lvl="1"/>
            <a:r>
              <a:rPr lang="nl-NL" sz="1200" b="1" dirty="0"/>
              <a:t>Solar</a:t>
            </a:r>
            <a:r>
              <a:rPr lang="nl-NL" sz="1200" dirty="0"/>
              <a:t> </a:t>
            </a:r>
            <a:r>
              <a:rPr lang="nl-NL" sz="1200" dirty="0" err="1"/>
              <a:t>thermal</a:t>
            </a:r>
            <a:r>
              <a:rPr lang="nl-NL" sz="1200" dirty="0"/>
              <a:t>: </a:t>
            </a:r>
            <a:r>
              <a:rPr lang="nl-NL" sz="1200" dirty="0" err="1"/>
              <a:t>Regional</a:t>
            </a:r>
            <a:r>
              <a:rPr lang="nl-NL" sz="1200" dirty="0"/>
              <a:t> </a:t>
            </a:r>
            <a:r>
              <a:rPr lang="nl-NL" sz="1200" dirty="0" err="1"/>
              <a:t>potential</a:t>
            </a:r>
            <a:r>
              <a:rPr lang="nl-NL" sz="1200" dirty="0"/>
              <a:t> </a:t>
            </a:r>
            <a:r>
              <a:rPr lang="nl-NL" sz="1200" dirty="0" err="1"/>
              <a:t>study</a:t>
            </a:r>
            <a:r>
              <a:rPr lang="nl-NL" sz="1200" dirty="0"/>
              <a:t> </a:t>
            </a:r>
            <a:r>
              <a:rPr lang="nl-NL" sz="1200" dirty="0" err="1"/>
              <a:t>done</a:t>
            </a:r>
            <a:r>
              <a:rPr lang="nl-NL" sz="1200" dirty="0"/>
              <a:t>, preparing pilot(s)</a:t>
            </a:r>
          </a:p>
          <a:p>
            <a:pPr lvl="1"/>
            <a:r>
              <a:rPr lang="nl-NL" sz="1200" b="1" dirty="0"/>
              <a:t>WarmtelinQ(+)</a:t>
            </a:r>
            <a:r>
              <a:rPr lang="nl-NL" sz="1200" dirty="0"/>
              <a:t>: partner in </a:t>
            </a:r>
            <a:r>
              <a:rPr lang="nl-NL" sz="1200" dirty="0" err="1"/>
              <a:t>developing</a:t>
            </a:r>
            <a:r>
              <a:rPr lang="nl-NL" sz="1200" dirty="0"/>
              <a:t> </a:t>
            </a:r>
            <a:r>
              <a:rPr lang="nl-NL" sz="1200" dirty="0" err="1"/>
              <a:t>regional</a:t>
            </a:r>
            <a:r>
              <a:rPr lang="nl-NL" sz="1200" dirty="0"/>
              <a:t> heat </a:t>
            </a:r>
            <a:r>
              <a:rPr lang="nl-NL" sz="1200" dirty="0" err="1"/>
              <a:t>infrastructure</a:t>
            </a:r>
            <a:r>
              <a:rPr lang="nl-NL" sz="1200" dirty="0"/>
              <a:t>, </a:t>
            </a:r>
            <a:r>
              <a:rPr lang="nl-NL" sz="1200" dirty="0" err="1"/>
              <a:t>usage</a:t>
            </a:r>
            <a:r>
              <a:rPr lang="nl-NL" sz="1200" dirty="0"/>
              <a:t> of </a:t>
            </a:r>
            <a:r>
              <a:rPr lang="nl-NL" sz="1200" dirty="0" err="1"/>
              <a:t>industrial</a:t>
            </a:r>
            <a:r>
              <a:rPr lang="nl-NL" sz="1200" dirty="0"/>
              <a:t> waste heat</a:t>
            </a:r>
          </a:p>
          <a:p>
            <a:pPr lvl="1"/>
            <a:r>
              <a:rPr lang="nl-NL" sz="1200" b="1" dirty="0" err="1"/>
              <a:t>Insulation</a:t>
            </a:r>
            <a:r>
              <a:rPr lang="nl-NL" sz="1200" dirty="0"/>
              <a:t> programma </a:t>
            </a:r>
            <a:r>
              <a:rPr lang="nl-NL" sz="1200" dirty="0" err="1"/>
              <a:t>for</a:t>
            </a:r>
            <a:r>
              <a:rPr lang="nl-NL" sz="1200" dirty="0"/>
              <a:t> the built environment</a:t>
            </a:r>
          </a:p>
          <a:p>
            <a:pPr lvl="1"/>
            <a:r>
              <a:rPr lang="nl-NL" sz="1200" dirty="0"/>
              <a:t>High </a:t>
            </a:r>
            <a:r>
              <a:rPr lang="nl-NL" sz="1200" dirty="0" err="1"/>
              <a:t>Temperature</a:t>
            </a:r>
            <a:r>
              <a:rPr lang="nl-NL" sz="1200" dirty="0"/>
              <a:t> </a:t>
            </a:r>
            <a:r>
              <a:rPr lang="nl-NL" sz="1200" b="1" dirty="0"/>
              <a:t>Storage</a:t>
            </a:r>
            <a:r>
              <a:rPr lang="nl-NL" sz="1200" dirty="0"/>
              <a:t>: 6 pilots </a:t>
            </a:r>
            <a:r>
              <a:rPr lang="nl-NL" sz="1200" dirty="0">
                <a:sym typeface="Wingdings" panose="05000000000000000000" pitchFamily="2" charset="2"/>
              </a:rPr>
              <a:t> Learning </a:t>
            </a:r>
            <a:r>
              <a:rPr lang="nl-NL" sz="1200" dirty="0" err="1">
                <a:sym typeface="Wingdings" panose="05000000000000000000" pitchFamily="2" charset="2"/>
              </a:rPr>
              <a:t>by</a:t>
            </a:r>
            <a:r>
              <a:rPr lang="nl-NL" sz="1200" dirty="0">
                <a:sym typeface="Wingdings" panose="05000000000000000000" pitchFamily="2" charset="2"/>
              </a:rPr>
              <a:t> </a:t>
            </a:r>
            <a:r>
              <a:rPr lang="nl-NL" sz="1200" dirty="0" err="1">
                <a:sym typeface="Wingdings" panose="05000000000000000000" pitchFamily="2" charset="2"/>
              </a:rPr>
              <a:t>doing</a:t>
            </a:r>
            <a:endParaRPr lang="nl-NL" sz="1200" dirty="0">
              <a:sym typeface="Wingdings" panose="05000000000000000000" pitchFamily="2" charset="2"/>
            </a:endParaRPr>
          </a:p>
          <a:p>
            <a:pPr lvl="1"/>
            <a:r>
              <a:rPr lang="nl-NL" sz="1200" b="1" dirty="0" err="1"/>
              <a:t>Geothermal</a:t>
            </a:r>
            <a:r>
              <a:rPr lang="nl-NL" sz="1200" dirty="0"/>
              <a:t>: </a:t>
            </a:r>
            <a:r>
              <a:rPr lang="nl-NL" sz="1200" dirty="0" err="1"/>
              <a:t>funding</a:t>
            </a:r>
            <a:r>
              <a:rPr lang="nl-NL" sz="1200" dirty="0"/>
              <a:t> field lab Rijswijk Centre </a:t>
            </a:r>
            <a:r>
              <a:rPr lang="nl-NL" sz="1200" dirty="0" err="1"/>
              <a:t>for</a:t>
            </a:r>
            <a:r>
              <a:rPr lang="nl-NL" sz="1200" dirty="0"/>
              <a:t> Sustainable </a:t>
            </a:r>
            <a:r>
              <a:rPr lang="nl-NL" sz="1200" dirty="0" err="1"/>
              <a:t>Geo</a:t>
            </a:r>
            <a:r>
              <a:rPr lang="nl-NL" sz="1200" dirty="0"/>
              <a:t>-energy (</a:t>
            </a:r>
            <a:r>
              <a:rPr lang="nl-NL" sz="1200" dirty="0">
                <a:hlinkClick r:id="rId3"/>
              </a:rPr>
              <a:t>RCSG</a:t>
            </a:r>
            <a:r>
              <a:rPr lang="nl-NL" sz="1200" dirty="0"/>
              <a:t>) &amp; 2 </a:t>
            </a:r>
            <a:r>
              <a:rPr lang="nl-NL" sz="1200" dirty="0" err="1"/>
              <a:t>chairs</a:t>
            </a:r>
            <a:r>
              <a:rPr lang="nl-NL" sz="1200" dirty="0"/>
              <a:t> at TU Delft</a:t>
            </a:r>
          </a:p>
          <a:p>
            <a:pPr lvl="1"/>
            <a:r>
              <a:rPr lang="nl-NL" sz="1200" dirty="0" err="1"/>
              <a:t>Helping</a:t>
            </a:r>
            <a:r>
              <a:rPr lang="nl-NL" sz="1200" dirty="0"/>
              <a:t> </a:t>
            </a:r>
            <a:r>
              <a:rPr lang="nl-NL" sz="1200" dirty="0" err="1"/>
              <a:t>develop</a:t>
            </a:r>
            <a:r>
              <a:rPr lang="nl-NL" sz="1200" dirty="0"/>
              <a:t> </a:t>
            </a:r>
            <a:r>
              <a:rPr lang="nl-NL" sz="1200" b="1" dirty="0" err="1"/>
              <a:t>innovative</a:t>
            </a:r>
            <a:r>
              <a:rPr lang="nl-NL" sz="1200" b="1" dirty="0"/>
              <a:t> </a:t>
            </a:r>
            <a:r>
              <a:rPr lang="nl-NL" sz="1200" b="1" dirty="0" err="1"/>
              <a:t>solutions</a:t>
            </a:r>
            <a:r>
              <a:rPr lang="nl-NL" sz="1200" b="1" dirty="0"/>
              <a:t> </a:t>
            </a:r>
            <a:r>
              <a:rPr lang="nl-NL" sz="1200" dirty="0"/>
              <a:t>(</a:t>
            </a:r>
            <a:r>
              <a:rPr lang="nl-NL" sz="1200" dirty="0" err="1"/>
              <a:t>mineral</a:t>
            </a:r>
            <a:r>
              <a:rPr lang="nl-NL" sz="1200" dirty="0"/>
              <a:t> </a:t>
            </a:r>
            <a:r>
              <a:rPr lang="nl-NL" sz="1200" dirty="0" err="1"/>
              <a:t>and</a:t>
            </a:r>
            <a:r>
              <a:rPr lang="nl-NL" sz="1200" dirty="0"/>
              <a:t> </a:t>
            </a:r>
            <a:r>
              <a:rPr lang="nl-NL" sz="1200" dirty="0" err="1"/>
              <a:t>other</a:t>
            </a:r>
            <a:r>
              <a:rPr lang="nl-NL" sz="1200" dirty="0"/>
              <a:t> </a:t>
            </a:r>
            <a:r>
              <a:rPr lang="nl-NL" sz="1200" dirty="0" err="1"/>
              <a:t>forms</a:t>
            </a:r>
            <a:r>
              <a:rPr lang="nl-NL" sz="1200" dirty="0"/>
              <a:t> of heat storage)</a:t>
            </a:r>
          </a:p>
          <a:p>
            <a:pPr lvl="1"/>
            <a:r>
              <a:rPr lang="nl-NL" sz="1200" b="1" dirty="0" err="1"/>
              <a:t>Supporting</a:t>
            </a:r>
            <a:r>
              <a:rPr lang="nl-NL" sz="1200" b="1" dirty="0"/>
              <a:t> </a:t>
            </a:r>
            <a:r>
              <a:rPr lang="nl-NL" sz="1200" b="1" dirty="0" err="1"/>
              <a:t>municipalities</a:t>
            </a:r>
            <a:r>
              <a:rPr lang="nl-NL" sz="1200" dirty="0"/>
              <a:t>, </a:t>
            </a:r>
            <a:r>
              <a:rPr lang="nl-NL" sz="1200" dirty="0" err="1"/>
              <a:t>strategy</a:t>
            </a:r>
            <a:r>
              <a:rPr lang="nl-NL" sz="1200" dirty="0"/>
              <a:t> </a:t>
            </a:r>
            <a:r>
              <a:rPr lang="nl-NL" sz="1200" dirty="0" err="1"/>
              <a:t>and</a:t>
            </a:r>
            <a:r>
              <a:rPr lang="nl-NL" sz="1200" dirty="0"/>
              <a:t> </a:t>
            </a:r>
            <a:r>
              <a:rPr lang="nl-NL" sz="1200" dirty="0" err="1"/>
              <a:t>vision</a:t>
            </a:r>
            <a:r>
              <a:rPr lang="nl-NL" sz="1200" dirty="0"/>
              <a:t> development (RES, RSW, TVW)</a:t>
            </a:r>
          </a:p>
          <a:p>
            <a:pPr lvl="1"/>
            <a:r>
              <a:rPr lang="nl-NL" sz="1200" dirty="0" err="1"/>
              <a:t>Developing</a:t>
            </a:r>
            <a:r>
              <a:rPr lang="nl-NL" sz="1200" dirty="0"/>
              <a:t> a </a:t>
            </a:r>
            <a:r>
              <a:rPr lang="nl-NL" sz="1200" b="1" dirty="0"/>
              <a:t>heat </a:t>
            </a:r>
            <a:r>
              <a:rPr lang="nl-NL" sz="1200" b="1" dirty="0" err="1"/>
              <a:t>usage</a:t>
            </a:r>
            <a:r>
              <a:rPr lang="nl-NL" sz="1200" b="1" dirty="0"/>
              <a:t> </a:t>
            </a:r>
            <a:r>
              <a:rPr lang="nl-NL" sz="1200" b="1" dirty="0" err="1"/>
              <a:t>framework</a:t>
            </a:r>
            <a:r>
              <a:rPr lang="nl-NL" sz="1200" dirty="0"/>
              <a:t>: clever </a:t>
            </a:r>
            <a:r>
              <a:rPr lang="nl-NL" sz="1200" dirty="0" err="1"/>
              <a:t>use</a:t>
            </a:r>
            <a:r>
              <a:rPr lang="nl-NL" sz="1200" dirty="0"/>
              <a:t> of sources </a:t>
            </a:r>
            <a:r>
              <a:rPr lang="nl-NL" sz="1200" dirty="0" err="1"/>
              <a:t>for</a:t>
            </a:r>
            <a:r>
              <a:rPr lang="nl-NL" sz="1200" dirty="0"/>
              <a:t> heat </a:t>
            </a:r>
            <a:r>
              <a:rPr lang="nl-NL" sz="1200" dirty="0" err="1"/>
              <a:t>demand</a:t>
            </a:r>
            <a:r>
              <a:rPr lang="nl-NL" sz="1200" dirty="0"/>
              <a:t> (Afwegingskader Warmte)</a:t>
            </a:r>
          </a:p>
          <a:p>
            <a:endParaRPr lang="nl-NL" sz="1200" dirty="0"/>
          </a:p>
          <a:p>
            <a:r>
              <a:rPr lang="nl-NL" sz="1200" b="1" dirty="0"/>
              <a:t>Partners</a:t>
            </a:r>
            <a:r>
              <a:rPr lang="nl-NL" sz="1200" dirty="0"/>
              <a:t>: Gasunie, TNO, </a:t>
            </a:r>
            <a:r>
              <a:rPr lang="nl-NL" sz="1200" dirty="0" err="1"/>
              <a:t>municipalities</a:t>
            </a:r>
            <a:r>
              <a:rPr lang="nl-NL" sz="1200" dirty="0"/>
              <a:t>, BZK, EZK, EU/EIB, private companies</a:t>
            </a:r>
          </a:p>
          <a:p>
            <a:endParaRPr lang="nl-NL" sz="1200" dirty="0"/>
          </a:p>
          <a:p>
            <a:r>
              <a:rPr lang="nl-NL" sz="1200" dirty="0" err="1"/>
              <a:t>Unlocking</a:t>
            </a:r>
            <a:r>
              <a:rPr lang="nl-NL" sz="1200" dirty="0"/>
              <a:t> </a:t>
            </a:r>
            <a:r>
              <a:rPr lang="nl-NL" sz="1200" b="1" dirty="0"/>
              <a:t>financial funds</a:t>
            </a:r>
            <a:r>
              <a:rPr lang="nl-NL" sz="1200" dirty="0"/>
              <a:t>: PAW, </a:t>
            </a:r>
            <a:r>
              <a:rPr lang="nl-NL" sz="1200" b="1" dirty="0"/>
              <a:t>Elena</a:t>
            </a:r>
            <a:r>
              <a:rPr lang="nl-NL" sz="1200" dirty="0"/>
              <a:t>, </a:t>
            </a:r>
            <a:r>
              <a:rPr lang="nl-NL" sz="1200" dirty="0" err="1"/>
              <a:t>KvW</a:t>
            </a:r>
            <a:r>
              <a:rPr lang="nl-NL" sz="1200" dirty="0"/>
              <a:t>, Groeifonds, RRF in </a:t>
            </a:r>
          </a:p>
          <a:p>
            <a:pPr marL="0" indent="0">
              <a:buNone/>
            </a:pPr>
            <a:r>
              <a:rPr lang="nl-NL" sz="1200" dirty="0"/>
              <a:t>        order </a:t>
            </a:r>
            <a:r>
              <a:rPr lang="nl-NL" sz="1200" dirty="0" err="1"/>
              <a:t>to</a:t>
            </a:r>
            <a:r>
              <a:rPr lang="nl-NL" sz="1200" dirty="0"/>
              <a:t> close businesscases </a:t>
            </a:r>
          </a:p>
          <a:p>
            <a:endParaRPr lang="nl-NL" sz="1200" dirty="0"/>
          </a:p>
          <a:p>
            <a:r>
              <a:rPr lang="nl-NL" sz="1200" dirty="0"/>
              <a:t>Updating </a:t>
            </a:r>
            <a:r>
              <a:rPr lang="nl-NL" sz="1200" dirty="0" err="1"/>
              <a:t>our</a:t>
            </a:r>
            <a:r>
              <a:rPr lang="nl-NL" sz="1200" dirty="0"/>
              <a:t> </a:t>
            </a:r>
            <a:r>
              <a:rPr lang="nl-NL" sz="1200" b="1" dirty="0" err="1"/>
              <a:t>environmental</a:t>
            </a:r>
            <a:r>
              <a:rPr lang="nl-NL" sz="1200" b="1" dirty="0"/>
              <a:t> policy </a:t>
            </a:r>
            <a:r>
              <a:rPr lang="nl-NL" sz="1200" dirty="0" err="1"/>
              <a:t>to</a:t>
            </a:r>
            <a:r>
              <a:rPr lang="nl-NL" sz="1200" dirty="0"/>
              <a:t> make </a:t>
            </a:r>
            <a:r>
              <a:rPr lang="nl-NL" sz="1200" dirty="0" err="1"/>
              <a:t>it</a:t>
            </a:r>
            <a:r>
              <a:rPr lang="nl-NL" sz="1200" dirty="0"/>
              <a:t> happen</a:t>
            </a:r>
          </a:p>
          <a:p>
            <a:endParaRPr lang="nl-NL" sz="1200" dirty="0"/>
          </a:p>
          <a:p>
            <a:r>
              <a:rPr lang="nl-NL" sz="1200" dirty="0" err="1"/>
              <a:t>Participating</a:t>
            </a:r>
            <a:r>
              <a:rPr lang="nl-NL" sz="1200" dirty="0"/>
              <a:t> in </a:t>
            </a:r>
            <a:r>
              <a:rPr lang="nl-NL" sz="1200" b="1" dirty="0"/>
              <a:t>clever</a:t>
            </a:r>
            <a:r>
              <a:rPr lang="nl-NL" sz="1200" dirty="0"/>
              <a:t> </a:t>
            </a:r>
            <a:r>
              <a:rPr lang="nl-NL" sz="1200" b="1" dirty="0" err="1"/>
              <a:t>sharing</a:t>
            </a:r>
            <a:r>
              <a:rPr lang="nl-NL" sz="1200" b="1" dirty="0"/>
              <a:t> of energy </a:t>
            </a:r>
            <a:r>
              <a:rPr lang="nl-NL" sz="1200" dirty="0"/>
              <a:t>in the area: </a:t>
            </a:r>
            <a:r>
              <a:rPr lang="nl-NL" sz="1200" dirty="0">
                <a:hlinkClick r:id="rId4"/>
              </a:rPr>
              <a:t>Energierijk Den Haag</a:t>
            </a:r>
            <a:endParaRPr lang="nl-NL" sz="1200" dirty="0"/>
          </a:p>
          <a:p>
            <a:endParaRPr lang="nl-NL" sz="1200" dirty="0"/>
          </a:p>
          <a:p>
            <a:r>
              <a:rPr lang="nl-NL" sz="1200" dirty="0" err="1"/>
              <a:t>Supporting</a:t>
            </a:r>
            <a:r>
              <a:rPr lang="nl-NL" sz="1200" dirty="0"/>
              <a:t> </a:t>
            </a:r>
            <a:r>
              <a:rPr lang="nl-NL" sz="1200" b="1" dirty="0" err="1"/>
              <a:t>Local</a:t>
            </a:r>
            <a:r>
              <a:rPr lang="nl-NL" sz="1200" b="1" dirty="0"/>
              <a:t> </a:t>
            </a:r>
            <a:r>
              <a:rPr lang="nl-NL" sz="1200" b="1" dirty="0" err="1"/>
              <a:t>Initiatives</a:t>
            </a:r>
            <a:r>
              <a:rPr lang="nl-NL" sz="1200" b="1" dirty="0"/>
              <a:t> </a:t>
            </a:r>
            <a:r>
              <a:rPr lang="nl-NL" sz="1200" dirty="0" err="1"/>
              <a:t>for</a:t>
            </a:r>
            <a:r>
              <a:rPr lang="nl-NL" sz="1200" dirty="0"/>
              <a:t> sources </a:t>
            </a:r>
            <a:r>
              <a:rPr lang="nl-NL" sz="1200" dirty="0" err="1"/>
              <a:t>and</a:t>
            </a:r>
            <a:r>
              <a:rPr lang="nl-NL" sz="1200" dirty="0"/>
              <a:t> </a:t>
            </a:r>
            <a:r>
              <a:rPr lang="nl-NL" sz="1200" dirty="0" err="1"/>
              <a:t>local</a:t>
            </a:r>
            <a:r>
              <a:rPr lang="nl-NL" sz="1200" dirty="0"/>
              <a:t> </a:t>
            </a:r>
            <a:r>
              <a:rPr lang="nl-NL" sz="1200" dirty="0" err="1"/>
              <a:t>networks</a:t>
            </a:r>
            <a:endParaRPr lang="nl-NL" sz="1200" dirty="0"/>
          </a:p>
        </p:txBody>
      </p:sp>
      <p:pic>
        <p:nvPicPr>
          <p:cNvPr id="6" name="Afbeelding 5" descr="Afbeelding met kaart&#10;&#10;Automatisch gegenereerde beschrijving">
            <a:extLst>
              <a:ext uri="{FF2B5EF4-FFF2-40B4-BE49-F238E27FC236}">
                <a16:creationId xmlns:a16="http://schemas.microsoft.com/office/drawing/2014/main" id="{61594C67-BE12-4FC2-9637-2F504B1F0D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671" y="2676816"/>
            <a:ext cx="1659863" cy="2117268"/>
          </a:xfrm>
          <a:prstGeom prst="rect">
            <a:avLst/>
          </a:prstGeom>
        </p:spPr>
      </p:pic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1FE2D2A-ABA6-43A1-8D8A-6AC1C5F19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8 december 2021</a:t>
            </a:r>
          </a:p>
        </p:txBody>
      </p:sp>
    </p:spTree>
    <p:extLst>
      <p:ext uri="{BB962C8B-B14F-4D97-AF65-F5344CB8AC3E}">
        <p14:creationId xmlns:p14="http://schemas.microsoft.com/office/powerpoint/2010/main" val="25074631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48765727-712E-4902-AE13-0EE83C020F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89919" y="1436687"/>
            <a:ext cx="5200650" cy="31242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F2E03B7-7561-4419-81FF-2583CC75E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ELENA </a:t>
            </a:r>
            <a:r>
              <a:rPr lang="nl-NL" dirty="0" err="1"/>
              <a:t>Programme</a:t>
            </a:r>
            <a:r>
              <a:rPr lang="nl-NL" dirty="0"/>
              <a:t> </a:t>
            </a:r>
            <a:r>
              <a:rPr lang="nl-NL" dirty="0" err="1"/>
              <a:t>with</a:t>
            </a:r>
            <a:r>
              <a:rPr lang="nl-NL" dirty="0"/>
              <a:t> 9 </a:t>
            </a:r>
            <a:r>
              <a:rPr lang="nl-NL" dirty="0" err="1"/>
              <a:t>municipalities</a:t>
            </a: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2E004EF-992F-43F3-8420-4DB92D6E6D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0148" y="216833"/>
            <a:ext cx="737680" cy="493819"/>
          </a:xfrm>
          <a:prstGeom prst="rect">
            <a:avLst/>
          </a:prstGeom>
        </p:spPr>
      </p:pic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2E120DAF-AE7F-40A1-850A-814C6865B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8 december 2021</a:t>
            </a:r>
          </a:p>
        </p:txBody>
      </p:sp>
    </p:spTree>
    <p:extLst>
      <p:ext uri="{BB962C8B-B14F-4D97-AF65-F5344CB8AC3E}">
        <p14:creationId xmlns:p14="http://schemas.microsoft.com/office/powerpoint/2010/main" val="17490652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60D5125-D767-481E-8C1F-DD9F344FB5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430106"/>
            <a:ext cx="7763147" cy="287642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nl-NL" sz="1200" dirty="0">
                <a:latin typeface="+mn-lt"/>
              </a:rPr>
              <a:t>ELENA: 2.7 mln. </a:t>
            </a:r>
            <a:r>
              <a:rPr lang="nl-NL" sz="1200" dirty="0" err="1">
                <a:latin typeface="+mn-lt"/>
              </a:rPr>
              <a:t>Euros</a:t>
            </a:r>
            <a:r>
              <a:rPr lang="nl-NL" sz="1200" dirty="0">
                <a:latin typeface="+mn-lt"/>
              </a:rPr>
              <a:t> </a:t>
            </a:r>
            <a:r>
              <a:rPr lang="nl-NL" sz="1200" dirty="0" err="1">
                <a:latin typeface="+mn-lt"/>
              </a:rPr>
              <a:t>subsidy</a:t>
            </a:r>
            <a:r>
              <a:rPr lang="nl-NL" sz="1200" dirty="0">
                <a:latin typeface="+mn-lt"/>
              </a:rPr>
              <a:t> </a:t>
            </a:r>
            <a:r>
              <a:rPr lang="nl-NL" sz="1200" dirty="0" err="1">
                <a:latin typeface="+mn-lt"/>
              </a:rPr>
              <a:t>from</a:t>
            </a:r>
            <a:r>
              <a:rPr lang="nl-NL" sz="1200" dirty="0">
                <a:latin typeface="+mn-lt"/>
              </a:rPr>
              <a:t> EIB </a:t>
            </a:r>
            <a:r>
              <a:rPr lang="nl-NL" sz="1200" dirty="0" err="1">
                <a:latin typeface="+mn-lt"/>
              </a:rPr>
              <a:t>and</a:t>
            </a:r>
            <a:r>
              <a:rPr lang="nl-NL" sz="1200" dirty="0">
                <a:latin typeface="+mn-lt"/>
              </a:rPr>
              <a:t> 0.3 mln. </a:t>
            </a:r>
            <a:r>
              <a:rPr lang="nl-NL" sz="1200" dirty="0" err="1">
                <a:latin typeface="+mn-lt"/>
              </a:rPr>
              <a:t>Euros</a:t>
            </a:r>
            <a:r>
              <a:rPr lang="nl-NL" sz="1200" dirty="0">
                <a:latin typeface="+mn-lt"/>
              </a:rPr>
              <a:t> </a:t>
            </a:r>
            <a:r>
              <a:rPr lang="nl-NL" sz="1200" dirty="0" err="1">
                <a:latin typeface="+mn-lt"/>
              </a:rPr>
              <a:t>from</a:t>
            </a:r>
            <a:r>
              <a:rPr lang="nl-NL" sz="1200" dirty="0">
                <a:latin typeface="+mn-lt"/>
              </a:rPr>
              <a:t> the </a:t>
            </a:r>
            <a:r>
              <a:rPr lang="nl-NL" sz="1200" dirty="0" err="1">
                <a:latin typeface="+mn-lt"/>
              </a:rPr>
              <a:t>province</a:t>
            </a:r>
            <a:r>
              <a:rPr lang="nl-NL" sz="1200" dirty="0">
                <a:latin typeface="+mn-lt"/>
              </a:rPr>
              <a:t> -&gt; leads </a:t>
            </a:r>
            <a:r>
              <a:rPr lang="nl-NL" sz="1200" dirty="0" err="1">
                <a:latin typeface="+mn-lt"/>
              </a:rPr>
              <a:t>to</a:t>
            </a:r>
            <a:r>
              <a:rPr lang="nl-NL" sz="1200" dirty="0">
                <a:latin typeface="+mn-lt"/>
              </a:rPr>
              <a:t> </a:t>
            </a:r>
            <a:r>
              <a:rPr lang="nl-NL" sz="1200" dirty="0" err="1">
                <a:latin typeface="+mn-lt"/>
              </a:rPr>
              <a:t>investments</a:t>
            </a:r>
            <a:r>
              <a:rPr lang="nl-NL" sz="1200" dirty="0">
                <a:latin typeface="+mn-lt"/>
              </a:rPr>
              <a:t> up </a:t>
            </a:r>
            <a:r>
              <a:rPr lang="nl-NL" sz="1200" dirty="0" err="1">
                <a:latin typeface="+mn-lt"/>
              </a:rPr>
              <a:t>to</a:t>
            </a:r>
            <a:r>
              <a:rPr lang="nl-NL" sz="1200" dirty="0">
                <a:latin typeface="+mn-lt"/>
              </a:rPr>
              <a:t> 20x of the FUND  =  60 mln. </a:t>
            </a:r>
            <a:r>
              <a:rPr lang="nl-NL" sz="1200" dirty="0" err="1">
                <a:latin typeface="+mn-lt"/>
              </a:rPr>
              <a:t>Euros</a:t>
            </a:r>
            <a:r>
              <a:rPr lang="nl-NL" sz="1200" dirty="0">
                <a:latin typeface="+mn-lt"/>
              </a:rPr>
              <a:t> </a:t>
            </a:r>
            <a:r>
              <a:rPr lang="nl-NL" sz="1200" dirty="0" err="1">
                <a:latin typeface="+mn-lt"/>
              </a:rPr>
              <a:t>within</a:t>
            </a:r>
            <a:r>
              <a:rPr lang="nl-NL" sz="1200" dirty="0">
                <a:latin typeface="+mn-lt"/>
              </a:rPr>
              <a:t> 3 </a:t>
            </a:r>
            <a:r>
              <a:rPr lang="nl-NL" sz="1200" dirty="0" err="1">
                <a:latin typeface="+mn-lt"/>
              </a:rPr>
              <a:t>years</a:t>
            </a:r>
            <a:r>
              <a:rPr lang="nl-NL" sz="1200" dirty="0">
                <a:latin typeface="+mn-lt"/>
              </a:rPr>
              <a:t>, 10 </a:t>
            </a:r>
            <a:r>
              <a:rPr lang="nl-NL" sz="1200" dirty="0" err="1">
                <a:latin typeface="+mn-lt"/>
              </a:rPr>
              <a:t>projects</a:t>
            </a:r>
            <a:r>
              <a:rPr lang="nl-NL" sz="1200" dirty="0">
                <a:latin typeface="+mn-lt"/>
              </a:rPr>
              <a:t> in Zuid-Holland.</a:t>
            </a:r>
          </a:p>
          <a:p>
            <a:r>
              <a:rPr lang="nl-NL" sz="1200" dirty="0">
                <a:latin typeface="+mn-lt"/>
              </a:rPr>
              <a:t>ELENA is </a:t>
            </a:r>
            <a:r>
              <a:rPr lang="nl-NL" sz="1200" dirty="0" err="1">
                <a:latin typeface="+mn-lt"/>
              </a:rPr>
              <a:t>subsidy</a:t>
            </a:r>
            <a:r>
              <a:rPr lang="nl-NL" sz="1200" dirty="0">
                <a:latin typeface="+mn-lt"/>
              </a:rPr>
              <a:t> </a:t>
            </a:r>
            <a:r>
              <a:rPr lang="nl-NL" sz="1200" dirty="0" err="1">
                <a:latin typeface="+mn-lt"/>
              </a:rPr>
              <a:t>for</a:t>
            </a:r>
            <a:r>
              <a:rPr lang="nl-NL" sz="1200" dirty="0">
                <a:latin typeface="+mn-lt"/>
              </a:rPr>
              <a:t> the </a:t>
            </a:r>
            <a:r>
              <a:rPr lang="nl-NL" sz="1200" dirty="0" err="1">
                <a:latin typeface="+mn-lt"/>
              </a:rPr>
              <a:t>preparations</a:t>
            </a:r>
            <a:r>
              <a:rPr lang="nl-NL" sz="1200" dirty="0">
                <a:latin typeface="+mn-lt"/>
              </a:rPr>
              <a:t> or </a:t>
            </a:r>
            <a:r>
              <a:rPr lang="nl-NL" sz="1200" dirty="0" err="1">
                <a:latin typeface="+mn-lt"/>
              </a:rPr>
              <a:t>technical</a:t>
            </a:r>
            <a:r>
              <a:rPr lang="nl-NL" sz="1200" dirty="0">
                <a:latin typeface="+mn-lt"/>
              </a:rPr>
              <a:t> assistance in advance of the </a:t>
            </a:r>
            <a:r>
              <a:rPr lang="nl-NL" sz="1200" dirty="0" err="1">
                <a:latin typeface="+mn-lt"/>
              </a:rPr>
              <a:t>main</a:t>
            </a:r>
            <a:r>
              <a:rPr lang="nl-NL" sz="1200" dirty="0">
                <a:latin typeface="+mn-lt"/>
              </a:rPr>
              <a:t> investment.</a:t>
            </a:r>
          </a:p>
          <a:p>
            <a:r>
              <a:rPr lang="en-US" sz="1200" dirty="0">
                <a:latin typeface="+mn-lt"/>
              </a:rPr>
              <a:t>It is a struggle to close business cases:</a:t>
            </a:r>
            <a:r>
              <a:rPr lang="nl-NL" sz="1200" dirty="0">
                <a:latin typeface="+mn-lt"/>
              </a:rPr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sz="1200" dirty="0" err="1">
                <a:solidFill>
                  <a:schemeClr val="tx1"/>
                </a:solidFill>
              </a:rPr>
              <a:t>Infrastructural</a:t>
            </a:r>
            <a:r>
              <a:rPr lang="nl-NL" sz="1200" dirty="0">
                <a:solidFill>
                  <a:schemeClr val="tx1"/>
                </a:solidFill>
              </a:rPr>
              <a:t> investment </a:t>
            </a:r>
            <a:r>
              <a:rPr lang="nl-NL" sz="1200" dirty="0" err="1">
                <a:solidFill>
                  <a:schemeClr val="tx1"/>
                </a:solidFill>
              </a:rPr>
              <a:t>mostly</a:t>
            </a:r>
            <a:r>
              <a:rPr lang="nl-NL" sz="1200" dirty="0">
                <a:solidFill>
                  <a:schemeClr val="tx1"/>
                </a:solidFill>
              </a:rPr>
              <a:t> </a:t>
            </a:r>
            <a:r>
              <a:rPr lang="nl-NL" sz="1200" dirty="0" err="1">
                <a:solidFill>
                  <a:schemeClr val="tx1"/>
                </a:solidFill>
              </a:rPr>
              <a:t>done</a:t>
            </a:r>
            <a:r>
              <a:rPr lang="nl-NL" sz="1200" dirty="0">
                <a:solidFill>
                  <a:schemeClr val="tx1"/>
                </a:solidFill>
              </a:rPr>
              <a:t> </a:t>
            </a:r>
            <a:r>
              <a:rPr lang="nl-NL" sz="1200" dirty="0" err="1">
                <a:solidFill>
                  <a:schemeClr val="tx1"/>
                </a:solidFill>
              </a:rPr>
              <a:t>by</a:t>
            </a:r>
            <a:r>
              <a:rPr lang="nl-NL" sz="1200" dirty="0">
                <a:solidFill>
                  <a:schemeClr val="tx1"/>
                </a:solidFill>
              </a:rPr>
              <a:t> energy compagnies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Investments in social housing </a:t>
            </a:r>
            <a:r>
              <a:rPr lang="nl-NL" sz="1200" dirty="0">
                <a:solidFill>
                  <a:schemeClr val="tx1"/>
                </a:solidFill>
              </a:rPr>
              <a:t>must fit in </a:t>
            </a:r>
            <a:r>
              <a:rPr lang="nl-NL" sz="1200" dirty="0" err="1">
                <a:solidFill>
                  <a:schemeClr val="tx1"/>
                </a:solidFill>
              </a:rPr>
              <a:t>plans</a:t>
            </a:r>
            <a:r>
              <a:rPr lang="nl-NL" sz="1200" dirty="0">
                <a:solidFill>
                  <a:schemeClr val="tx1"/>
                </a:solidFill>
              </a:rPr>
              <a:t> of the </a:t>
            </a:r>
            <a:r>
              <a:rPr lang="nl-NL" sz="1200" dirty="0" err="1">
                <a:solidFill>
                  <a:schemeClr val="tx1"/>
                </a:solidFill>
              </a:rPr>
              <a:t>housing</a:t>
            </a:r>
            <a:r>
              <a:rPr lang="nl-NL" sz="1200" dirty="0">
                <a:solidFill>
                  <a:schemeClr val="tx1"/>
                </a:solidFill>
              </a:rPr>
              <a:t> companies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sz="1200" dirty="0">
                <a:solidFill>
                  <a:schemeClr val="tx1"/>
                </a:solidFill>
              </a:rPr>
              <a:t>High </a:t>
            </a:r>
            <a:r>
              <a:rPr lang="nl-NL" sz="1200" dirty="0" err="1">
                <a:solidFill>
                  <a:schemeClr val="tx1"/>
                </a:solidFill>
              </a:rPr>
              <a:t>costs</a:t>
            </a:r>
            <a:r>
              <a:rPr lang="nl-NL" sz="1200" dirty="0">
                <a:solidFill>
                  <a:schemeClr val="tx1"/>
                </a:solidFill>
              </a:rPr>
              <a:t>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It is difficult to persuade private individuals to invest in sustainable energy in their homes</a:t>
            </a:r>
          </a:p>
          <a:p>
            <a:r>
              <a:rPr lang="en-US" sz="1200" dirty="0">
                <a:latin typeface="+mn-lt"/>
              </a:rPr>
              <a:t>Contact with all house owners in the </a:t>
            </a:r>
            <a:r>
              <a:rPr lang="en-US" sz="1200" dirty="0" err="1">
                <a:latin typeface="+mn-lt"/>
              </a:rPr>
              <a:t>neighbourhood</a:t>
            </a:r>
            <a:r>
              <a:rPr lang="en-US" sz="1200" dirty="0">
                <a:latin typeface="+mn-lt"/>
              </a:rPr>
              <a:t> is necessary for the support of the future heat supply. </a:t>
            </a:r>
          </a:p>
          <a:p>
            <a:r>
              <a:rPr lang="nl-NL" sz="1200" dirty="0">
                <a:latin typeface="+mn-lt"/>
              </a:rPr>
              <a:t>Challenges have </a:t>
            </a:r>
            <a:r>
              <a:rPr lang="nl-NL" sz="1200" dirty="0" err="1">
                <a:latin typeface="+mn-lt"/>
              </a:rPr>
              <a:t>to</a:t>
            </a:r>
            <a:r>
              <a:rPr lang="nl-NL" sz="1200" dirty="0">
                <a:latin typeface="+mn-lt"/>
              </a:rPr>
              <a:t> </a:t>
            </a:r>
            <a:r>
              <a:rPr lang="nl-NL" sz="1200" dirty="0" err="1">
                <a:latin typeface="+mn-lt"/>
              </a:rPr>
              <a:t>be</a:t>
            </a:r>
            <a:r>
              <a:rPr lang="nl-NL" sz="1200" dirty="0">
                <a:latin typeface="+mn-lt"/>
              </a:rPr>
              <a:t> </a:t>
            </a:r>
            <a:r>
              <a:rPr lang="nl-NL" sz="1200" dirty="0" err="1">
                <a:latin typeface="+mn-lt"/>
              </a:rPr>
              <a:t>overcome</a:t>
            </a:r>
            <a:r>
              <a:rPr lang="nl-NL" sz="1200" dirty="0">
                <a:latin typeface="+mn-lt"/>
              </a:rPr>
              <a:t> </a:t>
            </a:r>
            <a:r>
              <a:rPr lang="nl-NL" sz="1200" dirty="0" err="1">
                <a:latin typeface="+mn-lt"/>
              </a:rPr>
              <a:t>within</a:t>
            </a:r>
            <a:r>
              <a:rPr lang="nl-NL" sz="1200" dirty="0">
                <a:latin typeface="+mn-lt"/>
              </a:rPr>
              <a:t> 3 </a:t>
            </a:r>
            <a:r>
              <a:rPr lang="nl-NL" sz="1200" dirty="0" err="1">
                <a:latin typeface="+mn-lt"/>
              </a:rPr>
              <a:t>years</a:t>
            </a:r>
            <a:r>
              <a:rPr lang="nl-NL" sz="1200" dirty="0">
                <a:latin typeface="+mn-lt"/>
              </a:rPr>
              <a:t>: deadline 30-9-2023.</a:t>
            </a:r>
          </a:p>
          <a:p>
            <a:r>
              <a:rPr lang="nl-NL" sz="1200" dirty="0">
                <a:latin typeface="+mn-lt"/>
              </a:rPr>
              <a:t>Advantage of </a:t>
            </a:r>
            <a:r>
              <a:rPr lang="nl-NL" sz="1200" dirty="0" err="1">
                <a:latin typeface="+mn-lt"/>
              </a:rPr>
              <a:t>this</a:t>
            </a:r>
            <a:r>
              <a:rPr lang="nl-NL" sz="1200" dirty="0">
                <a:latin typeface="+mn-lt"/>
              </a:rPr>
              <a:t> project: </a:t>
            </a:r>
            <a:r>
              <a:rPr lang="nl-NL" sz="1200" dirty="0" err="1">
                <a:latin typeface="+mn-lt"/>
              </a:rPr>
              <a:t>Sharing</a:t>
            </a:r>
            <a:r>
              <a:rPr lang="nl-NL" sz="1200" dirty="0">
                <a:latin typeface="+mn-lt"/>
              </a:rPr>
              <a:t> </a:t>
            </a:r>
            <a:r>
              <a:rPr lang="nl-NL" sz="1200" dirty="0" err="1">
                <a:latin typeface="+mn-lt"/>
              </a:rPr>
              <a:t>knowledge</a:t>
            </a:r>
            <a:r>
              <a:rPr lang="nl-NL" sz="1200" dirty="0">
                <a:latin typeface="+mn-lt"/>
              </a:rPr>
              <a:t> </a:t>
            </a:r>
            <a:r>
              <a:rPr lang="nl-NL" sz="1200" dirty="0" err="1">
                <a:latin typeface="+mn-lt"/>
              </a:rPr>
              <a:t>and</a:t>
            </a:r>
            <a:r>
              <a:rPr lang="nl-NL" sz="1200" dirty="0">
                <a:latin typeface="+mn-lt"/>
              </a:rPr>
              <a:t> information </a:t>
            </a:r>
            <a:r>
              <a:rPr lang="nl-NL" sz="1200" dirty="0" err="1">
                <a:latin typeface="+mn-lt"/>
              </a:rPr>
              <a:t>between</a:t>
            </a:r>
            <a:r>
              <a:rPr lang="nl-NL" sz="1200" dirty="0">
                <a:latin typeface="+mn-lt"/>
              </a:rPr>
              <a:t> </a:t>
            </a:r>
            <a:r>
              <a:rPr lang="nl-NL" sz="1200" dirty="0" err="1">
                <a:latin typeface="+mn-lt"/>
              </a:rPr>
              <a:t>municipalities</a:t>
            </a:r>
            <a:r>
              <a:rPr lang="nl-NL" sz="1200" dirty="0">
                <a:latin typeface="+mn-lt"/>
              </a:rPr>
              <a:t> </a:t>
            </a:r>
            <a:r>
              <a:rPr lang="nl-NL" sz="1200" dirty="0" err="1">
                <a:latin typeface="+mn-lt"/>
              </a:rPr>
              <a:t>to</a:t>
            </a:r>
            <a:r>
              <a:rPr lang="nl-NL" sz="1200" dirty="0">
                <a:latin typeface="+mn-lt"/>
              </a:rPr>
              <a:t> speed up the </a:t>
            </a:r>
            <a:r>
              <a:rPr lang="nl-NL" sz="1200" dirty="0" err="1">
                <a:latin typeface="+mn-lt"/>
              </a:rPr>
              <a:t>transition</a:t>
            </a:r>
            <a:r>
              <a:rPr lang="nl-NL" sz="1200" dirty="0">
                <a:latin typeface="+mn-lt"/>
              </a:rPr>
              <a:t>.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3A55717-A6C9-43B8-AFD1-7E39CC79F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567268"/>
            <a:ext cx="7837488" cy="492443"/>
          </a:xfrm>
        </p:spPr>
        <p:txBody>
          <a:bodyPr/>
          <a:lstStyle/>
          <a:p>
            <a:r>
              <a:rPr lang="nl-NL" dirty="0"/>
              <a:t>ELNA FUND </a:t>
            </a:r>
            <a:r>
              <a:rPr lang="nl-NL" dirty="0" err="1"/>
              <a:t>for</a:t>
            </a:r>
            <a:r>
              <a:rPr lang="nl-NL" dirty="0"/>
              <a:t> district </a:t>
            </a:r>
            <a:r>
              <a:rPr lang="nl-NL" dirty="0" err="1"/>
              <a:t>heating</a:t>
            </a:r>
            <a:r>
              <a:rPr lang="nl-NL" dirty="0"/>
              <a:t> in </a:t>
            </a:r>
            <a:r>
              <a:rPr lang="nl-NL" dirty="0" err="1"/>
              <a:t>practice</a:t>
            </a:r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781E389B-8E80-493B-AC75-1FC8EBC547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0577" y="218209"/>
            <a:ext cx="736822" cy="492443"/>
          </a:xfrm>
          <a:prstGeom prst="rect">
            <a:avLst/>
          </a:prstGeom>
        </p:spPr>
      </p:pic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3D03862-2390-4C9B-9C6E-69F07AFCB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8 december 2021</a:t>
            </a:r>
          </a:p>
        </p:txBody>
      </p:sp>
    </p:spTree>
    <p:extLst>
      <p:ext uri="{BB962C8B-B14F-4D97-AF65-F5344CB8AC3E}">
        <p14:creationId xmlns:p14="http://schemas.microsoft.com/office/powerpoint/2010/main" val="17755162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A8F03A68-D5F6-4B71-8F91-2B1C107ADA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315" y="2437003"/>
            <a:ext cx="3853185" cy="2505149"/>
          </a:xfrm>
          <a:prstGeom prst="rect">
            <a:avLst/>
          </a:pr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F12C61C-D37A-4F79-87A9-88CF088287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1747024"/>
            <a:ext cx="7494549" cy="271732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l-NL" sz="1400" dirty="0">
                <a:latin typeface="+mn-lt"/>
              </a:rPr>
              <a:t>We </a:t>
            </a:r>
            <a:r>
              <a:rPr lang="nl-NL" sz="1400" dirty="0" err="1">
                <a:latin typeface="+mn-lt"/>
              </a:rPr>
              <a:t>all</a:t>
            </a:r>
            <a:r>
              <a:rPr lang="nl-NL" sz="1400" dirty="0">
                <a:latin typeface="+mn-lt"/>
              </a:rPr>
              <a:t> want </a:t>
            </a:r>
            <a:r>
              <a:rPr lang="nl-NL" sz="1400" dirty="0" err="1">
                <a:latin typeface="+mn-lt"/>
              </a:rPr>
              <a:t>huge</a:t>
            </a:r>
            <a:r>
              <a:rPr lang="nl-NL" sz="1400" dirty="0">
                <a:latin typeface="+mn-lt"/>
              </a:rPr>
              <a:t> </a:t>
            </a:r>
            <a:r>
              <a:rPr lang="nl-NL" sz="1400" b="1" dirty="0" err="1">
                <a:latin typeface="+mn-lt"/>
              </a:rPr>
              <a:t>scale</a:t>
            </a:r>
            <a:r>
              <a:rPr lang="nl-NL" sz="1400" b="1" dirty="0">
                <a:latin typeface="+mn-lt"/>
              </a:rPr>
              <a:t>-up of the heat </a:t>
            </a:r>
            <a:r>
              <a:rPr lang="nl-NL" sz="1400" b="1" dirty="0" err="1">
                <a:latin typeface="+mn-lt"/>
              </a:rPr>
              <a:t>transition</a:t>
            </a:r>
            <a:r>
              <a:rPr lang="nl-NL" sz="1400" b="1" dirty="0">
                <a:latin typeface="+mn-lt"/>
              </a:rPr>
              <a:t> </a:t>
            </a:r>
            <a:r>
              <a:rPr lang="nl-NL" sz="1400" dirty="0" err="1">
                <a:latin typeface="+mn-lt"/>
              </a:rPr>
              <a:t>for</a:t>
            </a:r>
            <a:r>
              <a:rPr lang="nl-NL" sz="1400" dirty="0">
                <a:latin typeface="+mn-lt"/>
              </a:rPr>
              <a:t> the 2030 target</a:t>
            </a:r>
          </a:p>
          <a:p>
            <a:pPr lvl="1"/>
            <a:r>
              <a:rPr lang="nl-NL" sz="1400" dirty="0" err="1">
                <a:latin typeface="+mn-lt"/>
                <a:sym typeface="Wingdings" panose="05000000000000000000" pitchFamily="2" charset="2"/>
              </a:rPr>
              <a:t>Thermal</a:t>
            </a:r>
            <a:r>
              <a:rPr lang="nl-NL" sz="1400" dirty="0">
                <a:latin typeface="+mn-lt"/>
                <a:sym typeface="Wingdings" panose="05000000000000000000" pitchFamily="2" charset="2"/>
              </a:rPr>
              <a:t> grids are ‘no </a:t>
            </a:r>
            <a:r>
              <a:rPr lang="nl-NL" sz="1400" dirty="0" err="1">
                <a:latin typeface="+mn-lt"/>
                <a:sym typeface="Wingdings" panose="05000000000000000000" pitchFamily="2" charset="2"/>
              </a:rPr>
              <a:t>regret</a:t>
            </a:r>
            <a:r>
              <a:rPr lang="nl-NL" sz="1400" dirty="0">
                <a:latin typeface="+mn-lt"/>
                <a:sym typeface="Wingdings" panose="05000000000000000000" pitchFamily="2" charset="2"/>
              </a:rPr>
              <a:t>’ in 80% of the </a:t>
            </a:r>
            <a:r>
              <a:rPr lang="nl-NL" sz="1400" dirty="0" err="1">
                <a:latin typeface="+mn-lt"/>
                <a:sym typeface="Wingdings" panose="05000000000000000000" pitchFamily="2" charset="2"/>
              </a:rPr>
              <a:t>neighbourhoods</a:t>
            </a:r>
            <a:r>
              <a:rPr lang="nl-NL" sz="1400" dirty="0">
                <a:latin typeface="+mn-lt"/>
                <a:sym typeface="Wingdings" panose="05000000000000000000" pitchFamily="2" charset="2"/>
              </a:rPr>
              <a:t> </a:t>
            </a:r>
            <a:r>
              <a:rPr lang="nl-NL" sz="1400" dirty="0" err="1">
                <a:latin typeface="+mn-lt"/>
                <a:sym typeface="Wingdings" panose="05000000000000000000" pitchFamily="2" charset="2"/>
              </a:rPr>
              <a:t>and</a:t>
            </a:r>
            <a:r>
              <a:rPr lang="nl-NL" sz="1400" dirty="0">
                <a:latin typeface="+mn-lt"/>
                <a:sym typeface="Wingdings" panose="05000000000000000000" pitchFamily="2" charset="2"/>
              </a:rPr>
              <a:t> </a:t>
            </a:r>
            <a:r>
              <a:rPr lang="nl-NL" sz="1400" dirty="0" err="1">
                <a:latin typeface="+mn-lt"/>
                <a:sym typeface="Wingdings" panose="05000000000000000000" pitchFamily="2" charset="2"/>
              </a:rPr>
              <a:t>horticultural</a:t>
            </a:r>
            <a:r>
              <a:rPr lang="nl-NL" sz="1400" dirty="0">
                <a:latin typeface="+mn-lt"/>
                <a:sym typeface="Wingdings" panose="05000000000000000000" pitchFamily="2" charset="2"/>
              </a:rPr>
              <a:t> clusters in Z-H</a:t>
            </a:r>
          </a:p>
          <a:p>
            <a:r>
              <a:rPr lang="nl-NL" sz="1400" dirty="0">
                <a:latin typeface="+mn-lt"/>
              </a:rPr>
              <a:t>Consistent </a:t>
            </a:r>
            <a:r>
              <a:rPr lang="nl-NL" sz="1400" b="1" dirty="0" err="1">
                <a:latin typeface="+mn-lt"/>
              </a:rPr>
              <a:t>urgency</a:t>
            </a:r>
            <a:r>
              <a:rPr lang="nl-NL" sz="1400" b="1" dirty="0">
                <a:latin typeface="+mn-lt"/>
              </a:rPr>
              <a:t>, policy statements </a:t>
            </a:r>
            <a:r>
              <a:rPr lang="nl-NL" sz="1400" b="1" dirty="0" err="1">
                <a:latin typeface="+mn-lt"/>
              </a:rPr>
              <a:t>and</a:t>
            </a:r>
            <a:r>
              <a:rPr lang="nl-NL" sz="1400" b="1" dirty="0">
                <a:latin typeface="+mn-lt"/>
              </a:rPr>
              <a:t> </a:t>
            </a:r>
            <a:r>
              <a:rPr lang="nl-NL" sz="1400" b="1" dirty="0" err="1">
                <a:latin typeface="+mn-lt"/>
              </a:rPr>
              <a:t>legislation</a:t>
            </a:r>
            <a:r>
              <a:rPr lang="nl-NL" sz="1400" b="1" dirty="0">
                <a:latin typeface="+mn-lt"/>
              </a:rPr>
              <a:t> </a:t>
            </a:r>
            <a:r>
              <a:rPr lang="nl-NL" sz="1400" dirty="0" err="1">
                <a:latin typeface="+mn-lt"/>
              </a:rPr>
              <a:t>from</a:t>
            </a:r>
            <a:r>
              <a:rPr lang="nl-NL" sz="1400" dirty="0">
                <a:latin typeface="+mn-lt"/>
              </a:rPr>
              <a:t> </a:t>
            </a:r>
            <a:r>
              <a:rPr lang="nl-NL" sz="1400" dirty="0" err="1">
                <a:latin typeface="+mn-lt"/>
              </a:rPr>
              <a:t>national</a:t>
            </a:r>
            <a:r>
              <a:rPr lang="nl-NL" sz="1400" dirty="0">
                <a:latin typeface="+mn-lt"/>
              </a:rPr>
              <a:t> </a:t>
            </a:r>
            <a:r>
              <a:rPr lang="nl-NL" sz="1400" dirty="0" err="1">
                <a:latin typeface="+mn-lt"/>
              </a:rPr>
              <a:t>government</a:t>
            </a:r>
            <a:endParaRPr lang="nl-NL" sz="1400" dirty="0">
              <a:latin typeface="+mn-lt"/>
            </a:endParaRPr>
          </a:p>
          <a:p>
            <a:r>
              <a:rPr lang="nl-NL" sz="1400" dirty="0">
                <a:latin typeface="+mn-lt"/>
              </a:rPr>
              <a:t>More </a:t>
            </a:r>
            <a:r>
              <a:rPr lang="nl-NL" sz="1400" b="1" dirty="0" err="1">
                <a:latin typeface="+mn-lt"/>
              </a:rPr>
              <a:t>funding</a:t>
            </a:r>
            <a:r>
              <a:rPr lang="nl-NL" sz="1400" b="1" dirty="0">
                <a:latin typeface="+mn-lt"/>
              </a:rPr>
              <a:t> </a:t>
            </a:r>
            <a:r>
              <a:rPr lang="nl-NL" sz="1400" dirty="0">
                <a:latin typeface="+mn-lt"/>
              </a:rPr>
              <a:t>of energy </a:t>
            </a:r>
            <a:r>
              <a:rPr lang="nl-NL" sz="1400" dirty="0" err="1">
                <a:latin typeface="+mn-lt"/>
              </a:rPr>
              <a:t>infrastructure</a:t>
            </a:r>
            <a:r>
              <a:rPr lang="nl-NL" sz="1400" dirty="0">
                <a:latin typeface="+mn-lt"/>
              </a:rPr>
              <a:t>, </a:t>
            </a:r>
            <a:r>
              <a:rPr lang="nl-NL" sz="1400" dirty="0" err="1">
                <a:latin typeface="+mn-lt"/>
              </a:rPr>
              <a:t>including</a:t>
            </a:r>
            <a:r>
              <a:rPr lang="nl-NL" sz="1400" dirty="0">
                <a:latin typeface="+mn-lt"/>
              </a:rPr>
              <a:t> heat systems</a:t>
            </a:r>
          </a:p>
          <a:p>
            <a:r>
              <a:rPr lang="nl-NL" sz="1400" b="1" dirty="0">
                <a:latin typeface="+mn-lt"/>
              </a:rPr>
              <a:t>Venture Capital </a:t>
            </a:r>
            <a:r>
              <a:rPr lang="nl-NL" sz="1400" dirty="0" err="1">
                <a:latin typeface="+mn-lt"/>
              </a:rPr>
              <a:t>and</a:t>
            </a:r>
            <a:r>
              <a:rPr lang="nl-NL" sz="1400" dirty="0">
                <a:latin typeface="+mn-lt"/>
              </a:rPr>
              <a:t> </a:t>
            </a:r>
            <a:r>
              <a:rPr lang="nl-NL" sz="1400" b="1" dirty="0">
                <a:latin typeface="+mn-lt"/>
              </a:rPr>
              <a:t>Human Capital</a:t>
            </a:r>
          </a:p>
          <a:p>
            <a:r>
              <a:rPr lang="nl-NL" sz="1400" dirty="0" err="1">
                <a:latin typeface="+mn-lt"/>
              </a:rPr>
              <a:t>Legislative</a:t>
            </a:r>
            <a:r>
              <a:rPr lang="nl-NL" sz="1400" dirty="0">
                <a:latin typeface="+mn-lt"/>
              </a:rPr>
              <a:t> </a:t>
            </a:r>
            <a:r>
              <a:rPr lang="nl-NL" sz="1400" b="1" dirty="0">
                <a:latin typeface="+mn-lt"/>
              </a:rPr>
              <a:t>tools</a:t>
            </a:r>
            <a:r>
              <a:rPr lang="nl-NL" sz="1400" dirty="0">
                <a:latin typeface="+mn-lt"/>
              </a:rPr>
              <a:t> </a:t>
            </a:r>
            <a:r>
              <a:rPr lang="nl-NL" sz="1400" dirty="0" err="1">
                <a:latin typeface="+mn-lt"/>
              </a:rPr>
              <a:t>for</a:t>
            </a:r>
            <a:r>
              <a:rPr lang="nl-NL" sz="1400" dirty="0">
                <a:latin typeface="+mn-lt"/>
              </a:rPr>
              <a:t> </a:t>
            </a:r>
            <a:r>
              <a:rPr lang="nl-NL" sz="1400" dirty="0" err="1">
                <a:latin typeface="+mn-lt"/>
              </a:rPr>
              <a:t>provincial</a:t>
            </a:r>
            <a:r>
              <a:rPr lang="nl-NL" sz="1400" dirty="0">
                <a:latin typeface="+mn-lt"/>
              </a:rPr>
              <a:t> &amp; </a:t>
            </a:r>
            <a:r>
              <a:rPr lang="nl-NL" sz="1400" dirty="0" err="1">
                <a:latin typeface="+mn-lt"/>
              </a:rPr>
              <a:t>local</a:t>
            </a:r>
            <a:r>
              <a:rPr lang="nl-NL" sz="1400" dirty="0">
                <a:latin typeface="+mn-lt"/>
              </a:rPr>
              <a:t> </a:t>
            </a:r>
            <a:r>
              <a:rPr lang="nl-NL" sz="1400" dirty="0" err="1">
                <a:latin typeface="+mn-lt"/>
              </a:rPr>
              <a:t>governments</a:t>
            </a:r>
            <a:endParaRPr lang="nl-NL" sz="1400" dirty="0">
              <a:latin typeface="+mn-lt"/>
            </a:endParaRPr>
          </a:p>
          <a:p>
            <a:r>
              <a:rPr lang="nl-NL" sz="1400" b="1" dirty="0">
                <a:latin typeface="+mn-lt"/>
              </a:rPr>
              <a:t>Programming </a:t>
            </a:r>
            <a:r>
              <a:rPr lang="nl-NL" sz="1400" b="1" dirty="0" err="1">
                <a:latin typeface="+mn-lt"/>
              </a:rPr>
              <a:t>and</a:t>
            </a:r>
            <a:r>
              <a:rPr lang="nl-NL" sz="1400" b="1" dirty="0">
                <a:latin typeface="+mn-lt"/>
              </a:rPr>
              <a:t> </a:t>
            </a:r>
            <a:r>
              <a:rPr lang="nl-NL" sz="1400" b="1" dirty="0" err="1">
                <a:latin typeface="+mn-lt"/>
              </a:rPr>
              <a:t>investing</a:t>
            </a:r>
            <a:r>
              <a:rPr lang="nl-NL" sz="1400" b="1" dirty="0">
                <a:latin typeface="+mn-lt"/>
              </a:rPr>
              <a:t> </a:t>
            </a:r>
            <a:r>
              <a:rPr lang="nl-NL" sz="1400" dirty="0" err="1">
                <a:latin typeface="+mn-lt"/>
              </a:rPr>
              <a:t>with</a:t>
            </a:r>
            <a:r>
              <a:rPr lang="nl-NL" sz="1400" dirty="0">
                <a:latin typeface="+mn-lt"/>
              </a:rPr>
              <a:t> best </a:t>
            </a:r>
            <a:r>
              <a:rPr lang="nl-NL" sz="1400" dirty="0" err="1">
                <a:latin typeface="+mn-lt"/>
              </a:rPr>
              <a:t>knowledge</a:t>
            </a:r>
            <a:r>
              <a:rPr lang="nl-NL" sz="1400" dirty="0">
                <a:latin typeface="+mn-lt"/>
              </a:rPr>
              <a:t> </a:t>
            </a:r>
            <a:br>
              <a:rPr lang="nl-NL" sz="1400" dirty="0">
                <a:latin typeface="+mn-lt"/>
              </a:rPr>
            </a:br>
            <a:r>
              <a:rPr lang="nl-NL" sz="1400" dirty="0">
                <a:latin typeface="+mn-lt"/>
              </a:rPr>
              <a:t>even </a:t>
            </a:r>
            <a:r>
              <a:rPr lang="nl-NL" sz="1400" dirty="0" err="1">
                <a:latin typeface="+mn-lt"/>
              </a:rPr>
              <a:t>though</a:t>
            </a:r>
            <a:r>
              <a:rPr lang="nl-NL" sz="1400" dirty="0">
                <a:latin typeface="+mn-lt"/>
              </a:rPr>
              <a:t> </a:t>
            </a:r>
            <a:r>
              <a:rPr lang="nl-NL" sz="1400" dirty="0" err="1">
                <a:latin typeface="+mn-lt"/>
              </a:rPr>
              <a:t>final</a:t>
            </a:r>
            <a:r>
              <a:rPr lang="nl-NL" sz="1400" dirty="0">
                <a:latin typeface="+mn-lt"/>
              </a:rPr>
              <a:t> best solution is </a:t>
            </a:r>
            <a:r>
              <a:rPr lang="nl-NL" sz="1400" dirty="0" err="1">
                <a:latin typeface="+mn-lt"/>
              </a:rPr>
              <a:t>still</a:t>
            </a:r>
            <a:r>
              <a:rPr lang="nl-NL" sz="1400" dirty="0">
                <a:latin typeface="+mn-lt"/>
              </a:rPr>
              <a:t> </a:t>
            </a:r>
            <a:r>
              <a:rPr lang="nl-NL" sz="1400" dirty="0" err="1">
                <a:latin typeface="+mn-lt"/>
              </a:rPr>
              <a:t>unknown</a:t>
            </a:r>
            <a:endParaRPr lang="nl-NL" sz="1400" dirty="0">
              <a:latin typeface="+mn-lt"/>
            </a:endParaRPr>
          </a:p>
          <a:p>
            <a:pPr marL="0" indent="0">
              <a:buNone/>
            </a:pPr>
            <a:endParaRPr lang="nl-NL" sz="1400" dirty="0">
              <a:latin typeface="+mn-lt"/>
            </a:endParaRPr>
          </a:p>
          <a:p>
            <a:pPr marL="0" indent="0">
              <a:buNone/>
            </a:pPr>
            <a:r>
              <a:rPr lang="nl-NL" sz="1400" dirty="0" err="1">
                <a:latin typeface="+mn-lt"/>
              </a:rPr>
              <a:t>Province</a:t>
            </a:r>
            <a:r>
              <a:rPr lang="nl-NL" sz="1400" dirty="0">
                <a:latin typeface="+mn-lt"/>
              </a:rPr>
              <a:t> </a:t>
            </a:r>
            <a:r>
              <a:rPr lang="nl-NL" sz="1400" dirty="0" err="1">
                <a:latin typeface="+mn-lt"/>
              </a:rPr>
              <a:t>and</a:t>
            </a:r>
            <a:r>
              <a:rPr lang="nl-NL" sz="1400" dirty="0">
                <a:latin typeface="+mn-lt"/>
              </a:rPr>
              <a:t> </a:t>
            </a:r>
            <a:r>
              <a:rPr lang="nl-NL" sz="1400" dirty="0" err="1">
                <a:latin typeface="+mn-lt"/>
              </a:rPr>
              <a:t>municipalities</a:t>
            </a:r>
            <a:r>
              <a:rPr lang="nl-NL" sz="1400" dirty="0">
                <a:latin typeface="+mn-lt"/>
              </a:rPr>
              <a:t> </a:t>
            </a:r>
            <a:r>
              <a:rPr lang="nl-NL" sz="1400" dirty="0" err="1">
                <a:latin typeface="+mn-lt"/>
              </a:rPr>
              <a:t>cannot</a:t>
            </a:r>
            <a:r>
              <a:rPr lang="nl-NL" sz="1400" dirty="0">
                <a:latin typeface="+mn-lt"/>
              </a:rPr>
              <a:t> do </a:t>
            </a:r>
            <a:r>
              <a:rPr lang="nl-NL" sz="1400" dirty="0" err="1">
                <a:latin typeface="+mn-lt"/>
              </a:rPr>
              <a:t>this</a:t>
            </a:r>
            <a:r>
              <a:rPr lang="nl-NL" sz="1400" dirty="0">
                <a:latin typeface="+mn-lt"/>
              </a:rPr>
              <a:t> on </a:t>
            </a:r>
            <a:r>
              <a:rPr lang="nl-NL" sz="1400" dirty="0" err="1">
                <a:latin typeface="+mn-lt"/>
              </a:rPr>
              <a:t>their</a:t>
            </a:r>
            <a:r>
              <a:rPr lang="nl-NL" sz="1400" dirty="0">
                <a:latin typeface="+mn-lt"/>
              </a:rPr>
              <a:t> </a:t>
            </a:r>
            <a:r>
              <a:rPr lang="nl-NL" sz="1400" dirty="0" err="1">
                <a:latin typeface="+mn-lt"/>
              </a:rPr>
              <a:t>own</a:t>
            </a:r>
            <a:r>
              <a:rPr lang="nl-NL" sz="1400" dirty="0">
                <a:latin typeface="+mn-lt"/>
              </a:rPr>
              <a:t>.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7969EDB-EE8E-4BD6-B931-457A7A3E0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499" y="492927"/>
            <a:ext cx="8223095" cy="831745"/>
          </a:xfrm>
        </p:spPr>
        <p:txBody>
          <a:bodyPr/>
          <a:lstStyle/>
          <a:p>
            <a:r>
              <a:rPr lang="nl-NL" dirty="0" err="1">
                <a:latin typeface="+mj-lt"/>
              </a:rPr>
              <a:t>What</a:t>
            </a:r>
            <a:r>
              <a:rPr lang="nl-NL" dirty="0">
                <a:latin typeface="+mj-lt"/>
              </a:rPr>
              <a:t> is </a:t>
            </a:r>
            <a:r>
              <a:rPr lang="nl-NL" dirty="0" err="1">
                <a:latin typeface="+mj-lt"/>
              </a:rPr>
              <a:t>needed</a:t>
            </a:r>
            <a:r>
              <a:rPr lang="nl-NL" dirty="0">
                <a:latin typeface="+mj-lt"/>
              </a:rPr>
              <a:t>: </a:t>
            </a:r>
            <a:br>
              <a:rPr lang="nl-NL" dirty="0">
                <a:latin typeface="+mj-lt"/>
              </a:rPr>
            </a:br>
            <a:r>
              <a:rPr lang="nl-NL" dirty="0">
                <a:latin typeface="+mj-lt"/>
              </a:rPr>
              <a:t>National </a:t>
            </a:r>
            <a:r>
              <a:rPr lang="nl-NL" dirty="0" err="1">
                <a:latin typeface="+mj-lt"/>
              </a:rPr>
              <a:t>government</a:t>
            </a:r>
            <a:r>
              <a:rPr lang="nl-NL" dirty="0">
                <a:latin typeface="+mj-lt"/>
              </a:rPr>
              <a:t> </a:t>
            </a:r>
            <a:r>
              <a:rPr lang="nl-NL" dirty="0" err="1">
                <a:latin typeface="+mj-lt"/>
              </a:rPr>
              <a:t>and</a:t>
            </a:r>
            <a:r>
              <a:rPr lang="nl-NL" dirty="0">
                <a:latin typeface="+mj-lt"/>
              </a:rPr>
              <a:t> EU as partner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A36899B4-A03E-45BF-B0BA-ABC236D9BC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28314" y="4803653"/>
            <a:ext cx="2895600" cy="138499"/>
          </a:xfrm>
        </p:spPr>
        <p:txBody>
          <a:bodyPr/>
          <a:lstStyle/>
          <a:p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8 december 2021</a:t>
            </a:r>
          </a:p>
        </p:txBody>
      </p:sp>
    </p:spTree>
    <p:extLst>
      <p:ext uri="{BB962C8B-B14F-4D97-AF65-F5344CB8AC3E}">
        <p14:creationId xmlns:p14="http://schemas.microsoft.com/office/powerpoint/2010/main" val="309687448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IDM1xhAi06K0U_r73wv2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sAHtt3X90C8v2TrQ7b0v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IDM1xhAi06K0U_r73wv2w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sAHtt3X90C8v2TrQ7b0vQ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IDM1xhAi06K0U_r73wv2w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sAHtt3X90C8v2TrQ7b0vQ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IDM1xhAi06K0U_r73wv2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sAHtt3X90C8v2TrQ7b0vQ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IDM1xhAi06K0U_r73wv2w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sAHtt3X90C8v2TrQ7b0vQ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IDM1xhAi06K0U_r73wv2w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eshKKMTp0me9etbIJ.lyw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sAHtt3X90C8v2TrQ7b0vQ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IDM1xhAi06K0U_r73wv2w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sAHtt3X90C8v2TrQ7b0vQ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eshKKMTp0me9etbIJ.lyw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sAHtt3X90C8v2TrQ7b0vQ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eshKKMTp0me9etbIJ.lyw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IDM1xhAi06K0U_r73wv2w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rg1WbKFMUey04DQL2gj1Q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tmjukGkMkq_inFAlwup3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sAHtt3X90C8v2TrQ7b0v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sAHtt3X90C8v2TrQ7b0v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IDM1xhAi06K0U_r73wv2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sAHtt3X90C8v2TrQ7b0vQ"/>
</p:tagLst>
</file>

<file path=ppt/theme/theme1.xml><?xml version="1.0" encoding="utf-8"?>
<a:theme xmlns:a="http://schemas.openxmlformats.org/drawingml/2006/main" name="Provincie Zuid Holland 16x9">
  <a:themeElements>
    <a:clrScheme name="PZH">
      <a:dk1>
        <a:srgbClr val="000066"/>
      </a:dk1>
      <a:lt1>
        <a:sysClr val="window" lastClr="FFFFFF"/>
      </a:lt1>
      <a:dk2>
        <a:srgbClr val="000000"/>
      </a:dk2>
      <a:lt2>
        <a:srgbClr val="FFFFFF"/>
      </a:lt2>
      <a:accent1>
        <a:srgbClr val="000066"/>
      </a:accent1>
      <a:accent2>
        <a:srgbClr val="990000"/>
      </a:accent2>
      <a:accent3>
        <a:srgbClr val="CC9900"/>
      </a:accent3>
      <a:accent4>
        <a:srgbClr val="0000C0"/>
      </a:accent4>
      <a:accent5>
        <a:srgbClr val="F60000"/>
      </a:accent5>
      <a:accent6>
        <a:srgbClr val="FFC319"/>
      </a:accent6>
      <a:hlink>
        <a:srgbClr val="000066"/>
      </a:hlink>
      <a:folHlink>
        <a:srgbClr val="7F7F7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lIns="0" tIns="0" rIns="0" bIns="0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ZH_16x9.potx" id="{EAE7A40C-FAA6-4157-BDC8-84FEF4A6CBC5}" vid="{3006CE8F-273C-4C05-A19A-0D341ECBC10E}"/>
    </a:ext>
  </a:extLst>
</a:theme>
</file>

<file path=ppt/theme/theme2.xml><?xml version="1.0" encoding="utf-8"?>
<a:theme xmlns:a="http://schemas.openxmlformats.org/drawingml/2006/main" name="Office Theme">
  <a:themeElements>
    <a:clrScheme name="PZH">
      <a:dk1>
        <a:srgbClr val="000066"/>
      </a:dk1>
      <a:lt1>
        <a:sysClr val="window" lastClr="FFFFFF"/>
      </a:lt1>
      <a:dk2>
        <a:srgbClr val="000000"/>
      </a:dk2>
      <a:lt2>
        <a:srgbClr val="FFFFFF"/>
      </a:lt2>
      <a:accent1>
        <a:srgbClr val="000066"/>
      </a:accent1>
      <a:accent2>
        <a:srgbClr val="990000"/>
      </a:accent2>
      <a:accent3>
        <a:srgbClr val="CC9900"/>
      </a:accent3>
      <a:accent4>
        <a:srgbClr val="0000C0"/>
      </a:accent4>
      <a:accent5>
        <a:srgbClr val="F60000"/>
      </a:accent5>
      <a:accent6>
        <a:srgbClr val="FFC319"/>
      </a:accent6>
      <a:hlink>
        <a:srgbClr val="BFBFBF"/>
      </a:hlink>
      <a:folHlink>
        <a:srgbClr val="7F7F7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PZH">
      <a:dk1>
        <a:srgbClr val="000066"/>
      </a:dk1>
      <a:lt1>
        <a:sysClr val="window" lastClr="FFFFFF"/>
      </a:lt1>
      <a:dk2>
        <a:srgbClr val="000000"/>
      </a:dk2>
      <a:lt2>
        <a:srgbClr val="FFFFFF"/>
      </a:lt2>
      <a:accent1>
        <a:srgbClr val="000066"/>
      </a:accent1>
      <a:accent2>
        <a:srgbClr val="990000"/>
      </a:accent2>
      <a:accent3>
        <a:srgbClr val="CC9900"/>
      </a:accent3>
      <a:accent4>
        <a:srgbClr val="0000C0"/>
      </a:accent4>
      <a:accent5>
        <a:srgbClr val="F60000"/>
      </a:accent5>
      <a:accent6>
        <a:srgbClr val="FFC319"/>
      </a:accent6>
      <a:hlink>
        <a:srgbClr val="BFBFBF"/>
      </a:hlink>
      <a:folHlink>
        <a:srgbClr val="7F7F7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PZH PWP sjabloon 2021</Template>
  <TotalTime>2538</TotalTime>
  <Words>617</Words>
  <Application>Microsoft Office PowerPoint</Application>
  <PresentationFormat>Diavoorstelling (16:9)</PresentationFormat>
  <Paragraphs>70</Paragraphs>
  <Slides>6</Slides>
  <Notes>6</Notes>
  <HiddenSlides>0</HiddenSlides>
  <MMClips>0</MMClips>
  <ScaleCrop>false</ScaleCrop>
  <HeadingPairs>
    <vt:vector size="8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2" baseType="lpstr">
      <vt:lpstr>Arial</vt:lpstr>
      <vt:lpstr>Calibri</vt:lpstr>
      <vt:lpstr>Georgia</vt:lpstr>
      <vt:lpstr>Wingdings</vt:lpstr>
      <vt:lpstr>Provincie Zuid Holland 16x9</vt:lpstr>
      <vt:lpstr>think-cell Slide</vt:lpstr>
      <vt:lpstr>Renewable energy in district heating in Zuid-Holland</vt:lpstr>
      <vt:lpstr>Presenting Zuid-Holland’s heat potential</vt:lpstr>
      <vt:lpstr>What are we doing</vt:lpstr>
      <vt:lpstr>ELENA Programme with 9 municipalities</vt:lpstr>
      <vt:lpstr>ELNA FUND for district heating in practice</vt:lpstr>
      <vt:lpstr>What is needed:  National government and EU as partner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Rob van der Valk</dc:creator>
  <cp:lastModifiedBy>Annelies van Ewijk - Hoevenaars</cp:lastModifiedBy>
  <cp:revision>13</cp:revision>
  <dcterms:created xsi:type="dcterms:W3CDTF">2021-08-23T08:46:25Z</dcterms:created>
  <dcterms:modified xsi:type="dcterms:W3CDTF">2021-12-06T14:11:38Z</dcterms:modified>
</cp:coreProperties>
</file>