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451" r:id="rId5"/>
    <p:sldId id="340" r:id="rId6"/>
    <p:sldId id="954" r:id="rId7"/>
    <p:sldId id="473" r:id="rId8"/>
    <p:sldId id="474" r:id="rId9"/>
    <p:sldId id="456" r:id="rId10"/>
    <p:sldId id="448"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14F6D4-0F9D-4EAC-9629-583B00E14E02}">
          <p14:sldIdLst>
            <p14:sldId id="451"/>
            <p14:sldId id="340"/>
            <p14:sldId id="954"/>
            <p14:sldId id="473"/>
            <p14:sldId id="474"/>
            <p14:sldId id="456"/>
            <p14:sldId id="448"/>
          </p14:sldIdLst>
        </p14:section>
        <p14:section name="Back-up (old)" id="{67C171E8-A8E3-4DAF-A832-49DDD24A95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CCF61-3DB4-43C7-B595-463B6E43E73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B220A-A9F7-4537-B05D-B0170460B1A0}" type="slidenum">
              <a:rPr lang="en-US" smtClean="0"/>
              <a:t>‹#›</a:t>
            </a:fld>
            <a:endParaRPr lang="en-US"/>
          </a:p>
        </p:txBody>
      </p:sp>
    </p:spTree>
    <p:extLst>
      <p:ext uri="{BB962C8B-B14F-4D97-AF65-F5344CB8AC3E}">
        <p14:creationId xmlns:p14="http://schemas.microsoft.com/office/powerpoint/2010/main" val="294642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Webinar preparation</a:t>
            </a:r>
          </a:p>
          <a:p>
            <a:pPr marL="171450" indent="-171450">
              <a:buFont typeface="Arial" panose="020B0604020202020204" pitchFamily="34" charset="0"/>
              <a:buChar char="•"/>
            </a:pPr>
            <a:r>
              <a:rPr lang="en-GB" b="0" noProof="0" dirty="0"/>
              <a:t>Store the Power Point Presentation that will be presented </a:t>
            </a:r>
            <a:r>
              <a:rPr lang="en-GB" b="1" noProof="0" dirty="0"/>
              <a:t>locally on your computer</a:t>
            </a:r>
          </a:p>
          <a:p>
            <a:pPr marL="171450" indent="-171450">
              <a:buFont typeface="Arial" panose="020B0604020202020204" pitchFamily="34" charset="0"/>
              <a:buChar char="•"/>
            </a:pPr>
            <a:r>
              <a:rPr lang="en-GB" b="0" noProof="0" dirty="0"/>
              <a:t>Check the </a:t>
            </a:r>
            <a:r>
              <a:rPr lang="en-GB" b="1" noProof="0" dirty="0"/>
              <a:t>camera and light conditions </a:t>
            </a:r>
            <a:r>
              <a:rPr lang="en-GB" b="0" noProof="0" dirty="0"/>
              <a:t>as well as the </a:t>
            </a:r>
            <a:r>
              <a:rPr lang="en-GB" b="1" noProof="0" dirty="0"/>
              <a:t>audio quality </a:t>
            </a:r>
            <a:r>
              <a:rPr lang="en-GB" b="0" noProof="0" dirty="0"/>
              <a:t>before the webinar.</a:t>
            </a:r>
          </a:p>
          <a:p>
            <a:pPr marL="171450" indent="-171450">
              <a:buFont typeface="Arial" panose="020B0604020202020204" pitchFamily="34" charset="0"/>
              <a:buChar char="•"/>
            </a:pPr>
            <a:r>
              <a:rPr lang="en-GB" b="0" noProof="0" dirty="0"/>
              <a:t>Familiarize with the webinar platform, especially with the functions for screen sharing and screen recording. </a:t>
            </a:r>
          </a:p>
          <a:p>
            <a:pPr marL="171450" indent="-171450">
              <a:buFont typeface="Arial" panose="020B0604020202020204" pitchFamily="34" charset="0"/>
              <a:buChar char="•"/>
            </a:pPr>
            <a:r>
              <a:rPr lang="en-US" b="0" noProof="0" dirty="0"/>
              <a:t>Screen sharing: 1. Start presentation mode in Power Point, 2. Share screen in Zoom selecting ‘Power Point Slide Show’.</a:t>
            </a:r>
            <a:endParaRPr lang="en-GB" b="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Please advise your family members before the workshop to avoid using the internet connection during the webinar.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Turn of apps on your computer that utilize the internet connection.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noProof="0" dirty="0"/>
              <a:t>Print out a participant list </a:t>
            </a:r>
            <a:r>
              <a:rPr lang="en-US" b="0" noProof="0" dirty="0"/>
              <a:t>with names and organizations for taking notes during the welcome session. The list can be useful for namely referring to participants during the discussion with additional background information.</a:t>
            </a:r>
          </a:p>
          <a:p>
            <a:pPr marL="171450" indent="-171450">
              <a:buFont typeface="Arial" panose="020B0604020202020204" pitchFamily="34" charset="0"/>
              <a:buChar char="•"/>
            </a:pPr>
            <a:r>
              <a:rPr lang="en-GB" b="0" noProof="0" dirty="0"/>
              <a:t>Moderator starts the webinar by sharing the </a:t>
            </a:r>
            <a:r>
              <a:rPr lang="en-GB" b="1" noProof="0" dirty="0"/>
              <a:t>application view of Power Point</a:t>
            </a:r>
            <a:r>
              <a:rPr lang="en-GB" b="0" noProof="0" dirty="0"/>
              <a:t>.</a:t>
            </a:r>
          </a:p>
          <a:p>
            <a:endParaRPr lang="en-GB" b="1" noProof="0" dirty="0"/>
          </a:p>
          <a:p>
            <a:r>
              <a:rPr lang="en-GB" b="1" noProof="0" dirty="0"/>
              <a:t>Contingency planning for connection issues</a:t>
            </a:r>
          </a:p>
          <a:p>
            <a:pPr marL="171450" indent="-171450">
              <a:buFont typeface="Arial" panose="020B0604020202020204" pitchFamily="34" charset="0"/>
              <a:buChar char="•"/>
            </a:pPr>
            <a:r>
              <a:rPr lang="en-US" b="1" noProof="0" dirty="0"/>
              <a:t>Dealing with light connection issues:</a:t>
            </a:r>
            <a:r>
              <a:rPr lang="en-US" b="0" noProof="0" dirty="0"/>
              <a:t> Turn of the video feature for the moderator and turn of any other apps that might use the internet connection. Ask for a brief break and ask your family to stop using the internet connection if possible.</a:t>
            </a:r>
          </a:p>
          <a:p>
            <a:pPr marL="171450" indent="-171450">
              <a:buFont typeface="Arial" panose="020B0604020202020204" pitchFamily="34" charset="0"/>
              <a:buChar char="•"/>
            </a:pPr>
            <a:r>
              <a:rPr lang="en-US" b="1" noProof="0" dirty="0"/>
              <a:t>Dealing with strong connection issues: </a:t>
            </a:r>
            <a:r>
              <a:rPr lang="en-US" b="0" noProof="0" dirty="0"/>
              <a:t>Announces that the session has to be canceled due to the connection issues and that there will be further notice via email. Also leave a message in the chat box.</a:t>
            </a:r>
            <a:endParaRPr lang="en-GB" b="0" noProof="0" dirty="0"/>
          </a:p>
        </p:txBody>
      </p:sp>
      <p:sp>
        <p:nvSpPr>
          <p:cNvPr id="4" name="Slide Number Placeholder 3"/>
          <p:cNvSpPr>
            <a:spLocks noGrp="1"/>
          </p:cNvSpPr>
          <p:nvPr>
            <p:ph type="sldNum" sz="quarter" idx="5"/>
          </p:nvPr>
        </p:nvSpPr>
        <p:spPr/>
        <p:txBody>
          <a:bodyPr/>
          <a:lstStyle/>
          <a:p>
            <a:fld id="{781D8ED1-52C1-42D5-9F1C-467F98D1CC28}" type="slidenum">
              <a:rPr lang="en-US" smtClean="0"/>
              <a:t>1</a:t>
            </a:fld>
            <a:endParaRPr lang="en-US"/>
          </a:p>
        </p:txBody>
      </p:sp>
    </p:spTree>
    <p:extLst>
      <p:ext uri="{BB962C8B-B14F-4D97-AF65-F5344CB8AC3E}">
        <p14:creationId xmlns:p14="http://schemas.microsoft.com/office/powerpoint/2010/main" val="24123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Notes for presentation</a:t>
            </a:r>
          </a:p>
          <a:p>
            <a:pPr marL="171450" indent="-171450">
              <a:buFont typeface="Arial" panose="020B0604020202020204" pitchFamily="34" charset="0"/>
              <a:buChar char="•"/>
            </a:pPr>
            <a:r>
              <a:rPr lang="en-GB" noProof="0"/>
              <a:t>Comparing the starting point in 2007 with the current situation allows for the conclusion that the process of defining and shaping policy instruments has been faster and more successful than expected</a:t>
            </a:r>
          </a:p>
          <a:p>
            <a:pPr marL="171450" indent="-171450">
              <a:buFont typeface="Arial" panose="020B0604020202020204" pitchFamily="34" charset="0"/>
              <a:buChar char="•"/>
            </a:pPr>
            <a:r>
              <a:rPr lang="en-GB" noProof="0"/>
              <a:t>However, the comparison also shows that the </a:t>
            </a:r>
            <a:r>
              <a:rPr lang="en-GB" b="1" noProof="0"/>
              <a:t>implementation of these policy instruments is very unevenly distributed among EU MS </a:t>
            </a:r>
            <a:r>
              <a:rPr lang="en-GB" noProof="0"/>
              <a:t>and </a:t>
            </a:r>
            <a:r>
              <a:rPr lang="en-GB" b="1" noProof="0"/>
              <a:t>to slow for target achievement on EU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a:t>Comparing the progress of EU MS on an overall level, many </a:t>
            </a:r>
            <a:r>
              <a:rPr lang="en-GB" b="1" noProof="0"/>
              <a:t>ups-and-downs in the level of ambition of energy policies </a:t>
            </a:r>
            <a:r>
              <a:rPr lang="en-GB" noProof="0"/>
              <a:t>were observed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noProof="0"/>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t>In 2007, when the National Energy Efficiency Action Plan (NEEAP) process started, hardly any proven energy efficiency (EE) policy instruments were in the implementation stage. Many approaches were still rather theoretical, and it was often doubted whether broad EE policies could address the complex savings potentials across the various sectors (prominent example: it was generally assumed that supplier obligations could only deliver for highly standardized potentials in the building sector, but practice showed that they also successfully tapped large and complex industrial potentials). A decade later, after the third set of NEEAPs had been prepared, an impressive tool box of EE policies had evolved. Many of the instruments can be characterized as ‘good practice’. It has been proven that through the NEEAPs member states succeeded in developing well designed EE policies. The decentral approach across the EU MS has positively contributed to the variety of approaches and provides a rich source for mutual learning. Nevertheless, even a well-designed instrument is bound to fail or remain far behind its potential when implementation is lagging behind or done in a half-hearted manner (stop-and-go, frequent changes, </a:t>
            </a:r>
            <a:r>
              <a:rPr lang="en-US" noProof="0" err="1"/>
              <a:t>intransparency</a:t>
            </a:r>
            <a:r>
              <a:rPr lang="en-US" noProof="0"/>
              <a:t>, high transaction cost etc.). </a:t>
            </a:r>
            <a:endParaRPr lang="en-GB" noProof="0"/>
          </a:p>
        </p:txBody>
      </p:sp>
      <p:sp>
        <p:nvSpPr>
          <p:cNvPr id="4" name="Slide Number Placeholder 3"/>
          <p:cNvSpPr>
            <a:spLocks noGrp="1"/>
          </p:cNvSpPr>
          <p:nvPr>
            <p:ph type="sldNum" sz="quarter" idx="5"/>
          </p:nvPr>
        </p:nvSpPr>
        <p:spPr/>
        <p:txBody>
          <a:bodyPr/>
          <a:lstStyle/>
          <a:p>
            <a:fld id="{781D8ED1-52C1-42D5-9F1C-467F98D1CC28}" type="slidenum">
              <a:rPr lang="en-US" smtClean="0"/>
              <a:t>2</a:t>
            </a:fld>
            <a:endParaRPr lang="en-US"/>
          </a:p>
        </p:txBody>
      </p:sp>
    </p:spTree>
    <p:extLst>
      <p:ext uri="{BB962C8B-B14F-4D97-AF65-F5344CB8AC3E}">
        <p14:creationId xmlns:p14="http://schemas.microsoft.com/office/powerpoint/2010/main" val="411477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06AD-95E5-4BD8-9DAB-5478AAAB4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B1C3B-68EE-4DBC-96E4-90CBBCE89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EE1A1-E375-41BB-ABAC-4C6D70108136}"/>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E9747EFD-2EDA-421E-A1C8-5EBB75E0D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6E4F0-5C13-4266-AD94-1E75944E9794}"/>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6614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2CAF-74A7-4E40-9CC3-E2D376A3FC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BA632-D66E-4197-B204-E7A5BEB23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C9997-D91A-4570-8BC3-E514CDCA09E6}"/>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87F5BDDD-A907-44FD-AF77-C7A470C5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E9161-E487-4CBF-9377-0B8D8673722D}"/>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179942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ADD29-9300-4A1E-AC73-1C4B11739D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E2AF73-E9DA-41E8-8C44-2001344011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F191F-1C0A-4B0A-A673-5F1E160F5840}"/>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98A263DB-5DC4-4986-B8C8-7BB61DBCB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0833C-6F6D-43FD-A8BE-FBB9B92C299D}"/>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49350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6D17-665D-47C9-BCE8-82DD0F01D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B4600-BC14-48E2-9A0E-1AFDE41E8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A24CD-7840-498B-91FE-53DEC1DB47A5}"/>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2AE65EC9-456F-4975-A8E0-EF0E5B51C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F1247-0906-4FF2-A7FD-0EFF516AAD53}"/>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81705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1E7C-D0E5-4B8F-A03E-18C59CFCB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691A-B238-4A76-906F-760E19FD0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3EA6E-B20B-4B05-9782-52CD38773117}"/>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F2EBDC64-7BD1-4793-B718-E9A1FF3B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30BCF-BCA2-4853-95A7-CA14CD367523}"/>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147290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90A3-2362-416E-B920-A1933A3B0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E002C-39DD-4C80-AB65-65B0898DB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32306-3F0F-4751-AB7F-9A824291B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501D5-4910-43AC-A062-C095793ADEB1}"/>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6" name="Footer Placeholder 5">
            <a:extLst>
              <a:ext uri="{FF2B5EF4-FFF2-40B4-BE49-F238E27FC236}">
                <a16:creationId xmlns:a16="http://schemas.microsoft.com/office/drawing/2014/main" id="{94549968-992F-4430-B27C-B47545D67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E3FBD-C142-4BA1-A711-1673E81684E5}"/>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2929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9CA4-9AFD-4263-A0F9-E1EC1220B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A9463-DB3C-42E5-BEA6-F89EDFCAC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C561C-5D51-462D-8E93-D547519D3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474512-4384-4DF9-816C-4C82BC500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7C623-A74E-470F-8500-09F08C15C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F9A84F-CEDC-4643-88A9-EAE08CEE33D9}"/>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8" name="Footer Placeholder 7">
            <a:extLst>
              <a:ext uri="{FF2B5EF4-FFF2-40B4-BE49-F238E27FC236}">
                <a16:creationId xmlns:a16="http://schemas.microsoft.com/office/drawing/2014/main" id="{FF9ACDDA-C209-4864-85CA-CAA597D7D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DEB30-676F-49CF-85F6-76B2EAC461CC}"/>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04662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D62B-035C-4AF9-B019-EC1CFBD46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52B069-8F3F-4E7E-A648-EFA73741D29B}"/>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4" name="Footer Placeholder 3">
            <a:extLst>
              <a:ext uri="{FF2B5EF4-FFF2-40B4-BE49-F238E27FC236}">
                <a16:creationId xmlns:a16="http://schemas.microsoft.com/office/drawing/2014/main" id="{0C31E572-6CCF-4032-9F97-7B5BA303C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C91B3-2093-4CC1-B2E8-DD65C2663D08}"/>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354455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2EA4C-CCE3-40AC-B0D2-B811E9DA9B46}"/>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3" name="Footer Placeholder 2">
            <a:extLst>
              <a:ext uri="{FF2B5EF4-FFF2-40B4-BE49-F238E27FC236}">
                <a16:creationId xmlns:a16="http://schemas.microsoft.com/office/drawing/2014/main" id="{7FE53710-E8AC-44A8-9D62-56F1710F1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22765-CE39-424A-836D-73593857D694}"/>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3660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6C0B-98A0-42AE-A88C-5511DA2CC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100576-0042-444A-8D89-CA94F7E21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BE24C-FE00-4BC2-B853-CAFD09DEC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6F318-74A1-4BFE-BC26-5B71B1E4DB8D}"/>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6" name="Footer Placeholder 5">
            <a:extLst>
              <a:ext uri="{FF2B5EF4-FFF2-40B4-BE49-F238E27FC236}">
                <a16:creationId xmlns:a16="http://schemas.microsoft.com/office/drawing/2014/main" id="{EAFD1DF9-2593-49B1-88FA-2D2E2F4FA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6EB62-2C37-45C3-A925-F9E8DDE0FA68}"/>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26590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16C4-9B2E-4693-8AE3-BEAF3E7E3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E8AC87-224C-4351-8A32-D044A0CF0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0B9084-EAE4-40F7-86C1-019AB0839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737D4-BE73-42C6-967B-DF05BC37E4A3}"/>
              </a:ext>
            </a:extLst>
          </p:cNvPr>
          <p:cNvSpPr>
            <a:spLocks noGrp="1"/>
          </p:cNvSpPr>
          <p:nvPr>
            <p:ph type="dt" sz="half" idx="10"/>
          </p:nvPr>
        </p:nvSpPr>
        <p:spPr/>
        <p:txBody>
          <a:bodyPr/>
          <a:lstStyle/>
          <a:p>
            <a:fld id="{0910EF25-B7CF-41CE-AF68-6DED09BE5461}" type="datetimeFigureOut">
              <a:rPr lang="en-US" smtClean="0"/>
              <a:t>12/7/2021</a:t>
            </a:fld>
            <a:endParaRPr lang="en-US"/>
          </a:p>
        </p:txBody>
      </p:sp>
      <p:sp>
        <p:nvSpPr>
          <p:cNvPr id="6" name="Footer Placeholder 5">
            <a:extLst>
              <a:ext uri="{FF2B5EF4-FFF2-40B4-BE49-F238E27FC236}">
                <a16:creationId xmlns:a16="http://schemas.microsoft.com/office/drawing/2014/main" id="{07BE4375-D3E0-49E7-AB4F-1A9A4033F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C04CC-7755-4D48-8E57-F48603273E42}"/>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96229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3B0A4C-BFB2-4A19-A278-2BBA4AD13019}"/>
              </a:ext>
            </a:extLst>
          </p:cNvPr>
          <p:cNvGraphicFramePr>
            <a:graphicFrameLocks noChangeAspect="1"/>
          </p:cNvGraphicFramePr>
          <p:nvPr userDrawn="1">
            <p:custDataLst>
              <p:tags r:id="rId14"/>
            </p:custDataLst>
            <p:extLst>
              <p:ext uri="{D42A27DB-BD31-4B8C-83A1-F6EECF244321}">
                <p14:modId xmlns:p14="http://schemas.microsoft.com/office/powerpoint/2010/main" val="19909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6" imgW="359" imgH="360" progId="TCLayout.ActiveDocument.1">
                  <p:embed/>
                </p:oleObj>
              </mc:Choice>
              <mc:Fallback>
                <p:oleObj name="think-cell Slide" r:id="rId16" imgW="359" imgH="360" progId="TCLayout.ActiveDocument.1">
                  <p:embed/>
                  <p:pic>
                    <p:nvPicPr>
                      <p:cNvPr id="10" name="Object 9" hidden="1">
                        <a:extLst>
                          <a:ext uri="{FF2B5EF4-FFF2-40B4-BE49-F238E27FC236}">
                            <a16:creationId xmlns:a16="http://schemas.microsoft.com/office/drawing/2014/main" id="{E53B0A4C-BFB2-4A19-A278-2BBA4AD1301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F8A03DD-D081-4B27-9EB9-F80488D804E0}"/>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AB4643C-B76F-4EF5-A6F0-18AAB91B8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35A25-C296-455D-A2A9-A9713EDDE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0B987-F543-44D4-AC02-6E85740D3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0EF25-B7CF-41CE-AF68-6DED09BE5461}" type="datetimeFigureOut">
              <a:rPr lang="en-US" smtClean="0"/>
              <a:t>12/7/2021</a:t>
            </a:fld>
            <a:endParaRPr lang="en-US"/>
          </a:p>
        </p:txBody>
      </p:sp>
      <p:sp>
        <p:nvSpPr>
          <p:cNvPr id="5" name="Footer Placeholder 4">
            <a:extLst>
              <a:ext uri="{FF2B5EF4-FFF2-40B4-BE49-F238E27FC236}">
                <a16:creationId xmlns:a16="http://schemas.microsoft.com/office/drawing/2014/main" id="{C9F20A24-27D7-4235-837B-908D99CD6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439A7E-9736-462E-AE2B-01D36645A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D9706-88CE-4D90-9D5E-E67B4485F8F9}" type="slidenum">
              <a:rPr lang="en-US" smtClean="0"/>
              <a:t>‹#›</a:t>
            </a:fld>
            <a:endParaRPr lang="en-US"/>
          </a:p>
        </p:txBody>
      </p:sp>
    </p:spTree>
    <p:extLst>
      <p:ext uri="{BB962C8B-B14F-4D97-AF65-F5344CB8AC3E}">
        <p14:creationId xmlns:p14="http://schemas.microsoft.com/office/powerpoint/2010/main" val="301901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1.emf"/><Relationship Id="rId12" Type="http://schemas.openxmlformats.org/officeDocument/2006/relationships/image" Target="../media/image5.png"/><Relationship Id="rId2" Type="http://schemas.openxmlformats.org/officeDocument/2006/relationships/tags" Target="../tags/tag4.xml"/><Relationship Id="rId16"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jpe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cid:6237c652-fbaa-4099-a64a-f5588581502d@eurprd03.prod.outlook.com" TargetMode="External"/><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D24C96-A0AA-49BE-B9E5-1817ABE8D8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59" imgH="360" progId="TCLayout.ActiveDocument.1">
                  <p:embed/>
                </p:oleObj>
              </mc:Choice>
              <mc:Fallback>
                <p:oleObj name="think-cell Slide" r:id="rId6" imgW="359" imgH="360" progId="TCLayout.ActiveDocument.1">
                  <p:embed/>
                  <p:pic>
                    <p:nvPicPr>
                      <p:cNvPr id="4" name="Object 3" hidden="1">
                        <a:extLst>
                          <a:ext uri="{FF2B5EF4-FFF2-40B4-BE49-F238E27FC236}">
                            <a16:creationId xmlns:a16="http://schemas.microsoft.com/office/drawing/2014/main" id="{E3D24C96-A0AA-49BE-B9E5-1817ABE8D8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BE98DF-9DD4-483E-9AF5-F92D9D7507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600" dirty="0">
              <a:latin typeface="Arial" panose="020B0604020202020204" pitchFamily="34" charset="0"/>
              <a:ea typeface="+mj-ea"/>
              <a:cs typeface="+mj-cs"/>
              <a:sym typeface="Arial" panose="020B0604020202020204" pitchFamily="34" charset="0"/>
            </a:endParaRPr>
          </a:p>
        </p:txBody>
      </p:sp>
      <p:pic>
        <p:nvPicPr>
          <p:cNvPr id="2052" name="Picture 4">
            <a:extLst>
              <a:ext uri="{FF2B5EF4-FFF2-40B4-BE49-F238E27FC236}">
                <a16:creationId xmlns:a16="http://schemas.microsoft.com/office/drawing/2014/main" id="{8731D11B-896B-43D7-BBB0-5ACD70E93B35}"/>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b="36498"/>
          <a:stretch>
            <a:fillRect/>
          </a:stretch>
        </p:blipFill>
        <p:spPr bwMode="auto">
          <a:xfrm rot="10800000">
            <a:off x="0" y="0"/>
            <a:ext cx="12192002" cy="58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FDE2350-B2E7-4E45-B1CB-50FC4851507D}"/>
              </a:ext>
            </a:extLst>
          </p:cNvPr>
          <p:cNvSpPr>
            <a:spLocks noGrp="1"/>
          </p:cNvSpPr>
          <p:nvPr>
            <p:ph type="title"/>
          </p:nvPr>
        </p:nvSpPr>
        <p:spPr>
          <a:xfrm>
            <a:off x="114300" y="3263900"/>
            <a:ext cx="10795000" cy="1625600"/>
          </a:xfrm>
          <a:solidFill>
            <a:schemeClr val="bg1">
              <a:alpha val="90000"/>
            </a:schemeClr>
          </a:solidFill>
          <a:ln w="127000" cap="sq" cmpd="thinThick">
            <a:solidFill>
              <a:schemeClr val="bg1"/>
            </a:solidFill>
          </a:ln>
        </p:spPr>
        <p:txBody>
          <a:bodyPr vert="horz" wrap="square" lIns="91440" tIns="45720" rIns="91440" bIns="45720" rtlCol="0" anchor="ctr">
            <a:normAutofit fontScale="90000"/>
          </a:bodyPr>
          <a:lstStyle/>
          <a:p>
            <a:br>
              <a:rPr lang="en-GB" sz="2400" dirty="0"/>
            </a:br>
            <a:br>
              <a:rPr lang="en-GB" sz="2400" dirty="0"/>
            </a:br>
            <a:r>
              <a:rPr lang="en-US" sz="2800" dirty="0"/>
              <a:t>Energy Efficiency Watch 4 - Survey results and </a:t>
            </a:r>
            <a:br>
              <a:rPr lang="en-US" sz="2800" dirty="0"/>
            </a:br>
            <a:r>
              <a:rPr lang="en-US" sz="2800" dirty="0"/>
              <a:t>the impact of </a:t>
            </a:r>
            <a:r>
              <a:rPr lang="en-US" sz="2800" b="1" dirty="0"/>
              <a:t>narratives</a:t>
            </a:r>
            <a:r>
              <a:rPr lang="en-US" sz="2800" dirty="0"/>
              <a:t> on </a:t>
            </a:r>
            <a:r>
              <a:rPr lang="en-US" sz="2800" b="1" dirty="0"/>
              <a:t>effective policy implementation</a:t>
            </a:r>
            <a:br>
              <a:rPr lang="en-GB" sz="3600" dirty="0"/>
            </a:br>
            <a:r>
              <a:rPr lang="en-GB" sz="1800" dirty="0">
                <a:solidFill>
                  <a:schemeClr val="bg1"/>
                </a:solidFill>
              </a:rPr>
              <a:t>s</a:t>
            </a:r>
            <a:br>
              <a:rPr lang="en-GB" sz="3600" dirty="0"/>
            </a:br>
            <a:r>
              <a:rPr lang="en-GB" sz="2000" dirty="0"/>
              <a:t>Daniel Becker, </a:t>
            </a:r>
            <a:r>
              <a:rPr lang="en-GB" sz="2000" dirty="0" err="1"/>
              <a:t>Guidehouse</a:t>
            </a:r>
            <a:br>
              <a:rPr lang="en-GB" sz="2000" dirty="0"/>
            </a:br>
            <a:r>
              <a:rPr lang="en-GB" sz="1800" dirty="0"/>
              <a:t>20 October 2021 </a:t>
            </a:r>
            <a:br>
              <a:rPr lang="en-GB" sz="2400" dirty="0"/>
            </a:br>
            <a:br>
              <a:rPr lang="en-GB" sz="2400" dirty="0"/>
            </a:br>
            <a:endParaRPr lang="en-GB" sz="2400" dirty="0">
              <a:solidFill>
                <a:schemeClr val="tx1">
                  <a:lumMod val="75000"/>
                  <a:lumOff val="25000"/>
                </a:schemeClr>
              </a:solidFill>
            </a:endParaRPr>
          </a:p>
        </p:txBody>
      </p:sp>
      <p:pic>
        <p:nvPicPr>
          <p:cNvPr id="14" name="Picture 3">
            <a:extLst>
              <a:ext uri="{FF2B5EF4-FFF2-40B4-BE49-F238E27FC236}">
                <a16:creationId xmlns:a16="http://schemas.microsoft.com/office/drawing/2014/main" id="{9FE3F47B-7A3F-492C-8437-62317C8CA2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031" t="35321" r="76151"/>
          <a:stretch>
            <a:fillRect/>
          </a:stretch>
        </p:blipFill>
        <p:spPr bwMode="auto">
          <a:xfrm>
            <a:off x="9176476" y="6136058"/>
            <a:ext cx="1665712" cy="5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logo_EUFORES.jpg">
            <a:extLst>
              <a:ext uri="{FF2B5EF4-FFF2-40B4-BE49-F238E27FC236}">
                <a16:creationId xmlns:a16="http://schemas.microsoft.com/office/drawing/2014/main" id="{EF66602C-6F67-4C03-8C46-317A4575CA6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7219" y="6048395"/>
            <a:ext cx="764272" cy="7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F:\Info\_Logos\Fedarene_2.png">
            <a:extLst>
              <a:ext uri="{FF2B5EF4-FFF2-40B4-BE49-F238E27FC236}">
                <a16:creationId xmlns:a16="http://schemas.microsoft.com/office/drawing/2014/main" id="{1452D21B-92F9-4912-8B68-6D416745E3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6204" y="6170373"/>
            <a:ext cx="1528158" cy="473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Navigant (@navigant) | Twitter">
            <a:extLst>
              <a:ext uri="{FF2B5EF4-FFF2-40B4-BE49-F238E27FC236}">
                <a16:creationId xmlns:a16="http://schemas.microsoft.com/office/drawing/2014/main" id="{644F76BC-C342-4E05-A669-7949A8D7463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609" t="34494" r="5415" b="35557"/>
          <a:stretch/>
        </p:blipFill>
        <p:spPr bwMode="auto">
          <a:xfrm>
            <a:off x="5877351" y="6164688"/>
            <a:ext cx="1528158" cy="5143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925077E-C6DE-4469-A343-F42704A908D2}"/>
              </a:ext>
            </a:extLst>
          </p:cNvPr>
          <p:cNvSpPr txBox="1"/>
          <p:nvPr/>
        </p:nvSpPr>
        <p:spPr>
          <a:xfrm>
            <a:off x="7132319" y="58860"/>
            <a:ext cx="4383405" cy="400110"/>
          </a:xfrm>
          <a:prstGeom prst="rect">
            <a:avLst/>
          </a:prstGeom>
          <a:noFill/>
        </p:spPr>
        <p:txBody>
          <a:bodyPr wrap="square" rtlCol="0">
            <a:spAutoFit/>
          </a:bodyPr>
          <a:lstStyle/>
          <a:p>
            <a:r>
              <a:rPr lang="en-US" sz="1000" dirty="0">
                <a:solidFill>
                  <a:srgbClr val="002060"/>
                </a:solidFill>
              </a:rPr>
              <a:t>This project has received funding from the European Union’s Horizon 2020 research and innovation </a:t>
            </a:r>
            <a:r>
              <a:rPr lang="en-US" sz="1000" dirty="0" err="1">
                <a:solidFill>
                  <a:srgbClr val="002060"/>
                </a:solidFill>
              </a:rPr>
              <a:t>programme</a:t>
            </a:r>
            <a:r>
              <a:rPr lang="en-US" sz="1000" dirty="0">
                <a:solidFill>
                  <a:srgbClr val="002060"/>
                </a:solidFill>
              </a:rPr>
              <a:t> under grant agreement No 847153.</a:t>
            </a:r>
          </a:p>
        </p:txBody>
      </p:sp>
      <p:pic>
        <p:nvPicPr>
          <p:cNvPr id="13" name="Picture 91" descr="F:\Info\_Logos\ESV-neu\ESV_ohne_HG_kl.jpg">
            <a:extLst>
              <a:ext uri="{FF2B5EF4-FFF2-40B4-BE49-F238E27FC236}">
                <a16:creationId xmlns:a16="http://schemas.microsoft.com/office/drawing/2014/main" id="{243A5A1B-ED0E-4D23-ABA6-6EC5580990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2662" y="6013058"/>
            <a:ext cx="1273515" cy="7895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he EU flag">
            <a:extLst>
              <a:ext uri="{FF2B5EF4-FFF2-40B4-BE49-F238E27FC236}">
                <a16:creationId xmlns:a16="http://schemas.microsoft.com/office/drawing/2014/main" id="{243181C4-BB5A-4085-95C7-408E61946E32}"/>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582980" y="100921"/>
            <a:ext cx="456705" cy="316739"/>
          </a:xfrm>
          <a:prstGeom prst="rect">
            <a:avLst/>
          </a:prstGeom>
          <a:noFill/>
          <a:ln>
            <a:noFill/>
          </a:ln>
        </p:spPr>
      </p:pic>
      <p:pic>
        <p:nvPicPr>
          <p:cNvPr id="5" name="Picture 4" descr="Project partners">
            <a:extLst>
              <a:ext uri="{FF2B5EF4-FFF2-40B4-BE49-F238E27FC236}">
                <a16:creationId xmlns:a16="http://schemas.microsoft.com/office/drawing/2014/main" id="{01A0A4BA-B547-4B02-BF12-9FCA5D190FA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1763" t="20917" r="19968" b="8548"/>
          <a:stretch/>
        </p:blipFill>
        <p:spPr bwMode="auto">
          <a:xfrm>
            <a:off x="10813742" y="6191513"/>
            <a:ext cx="1378258" cy="39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5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F8C803-1845-4F14-8B22-EBF48A1420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59" imgH="360" progId="TCLayout.ActiveDocument.1">
                  <p:embed/>
                </p:oleObj>
              </mc:Choice>
              <mc:Fallback>
                <p:oleObj name="think-cell Slide" r:id="rId6" imgW="359" imgH="360" progId="TCLayout.ActiveDocument.1">
                  <p:embed/>
                  <p:pic>
                    <p:nvPicPr>
                      <p:cNvPr id="8" name="Object 7" hidden="1">
                        <a:extLst>
                          <a:ext uri="{FF2B5EF4-FFF2-40B4-BE49-F238E27FC236}">
                            <a16:creationId xmlns:a16="http://schemas.microsoft.com/office/drawing/2014/main" id="{EAF8C803-1845-4F14-8B22-EBF48A1420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86923C0-A3C0-43BC-8B0C-DEAFCCE340A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4400">
              <a:latin typeface="Arial" panose="020B0604020202020204" pitchFamily="34" charset="0"/>
              <a:ea typeface="+mj-ea"/>
              <a:cs typeface="+mj-cs"/>
              <a:sym typeface="Arial" panose="020B0604020202020204" pitchFamily="34" charset="0"/>
            </a:endParaRPr>
          </a:p>
        </p:txBody>
      </p:sp>
      <p:sp>
        <p:nvSpPr>
          <p:cNvPr id="11" name="Text Placeholder 10">
            <a:extLst>
              <a:ext uri="{FF2B5EF4-FFF2-40B4-BE49-F238E27FC236}">
                <a16:creationId xmlns:a16="http://schemas.microsoft.com/office/drawing/2014/main" id="{50E2EDD7-EEBA-4B54-8B2E-900479AAD4FF}"/>
              </a:ext>
            </a:extLst>
          </p:cNvPr>
          <p:cNvSpPr>
            <a:spLocks noGrp="1"/>
          </p:cNvSpPr>
          <p:nvPr>
            <p:ph type="body" idx="1"/>
          </p:nvPr>
        </p:nvSpPr>
        <p:spPr>
          <a:xfrm>
            <a:off x="836612" y="1724024"/>
            <a:ext cx="5157787" cy="441325"/>
          </a:xfrm>
          <a:solidFill>
            <a:schemeClr val="accent1">
              <a:lumMod val="40000"/>
              <a:lumOff val="60000"/>
            </a:schemeClr>
          </a:solidFill>
        </p:spPr>
        <p:txBody>
          <a:bodyPr/>
          <a:lstStyle/>
          <a:p>
            <a:pPr algn="ctr"/>
            <a:r>
              <a:rPr lang="de-DE"/>
              <a:t>   2007</a:t>
            </a:r>
            <a:endParaRPr lang="en-US"/>
          </a:p>
        </p:txBody>
      </p:sp>
      <p:sp>
        <p:nvSpPr>
          <p:cNvPr id="12" name="Content Placeholder 11">
            <a:extLst>
              <a:ext uri="{FF2B5EF4-FFF2-40B4-BE49-F238E27FC236}">
                <a16:creationId xmlns:a16="http://schemas.microsoft.com/office/drawing/2014/main" id="{7D80635F-B956-444D-BEF3-D6AB7C00B4EF}"/>
              </a:ext>
            </a:extLst>
          </p:cNvPr>
          <p:cNvSpPr>
            <a:spLocks noGrp="1"/>
          </p:cNvSpPr>
          <p:nvPr>
            <p:ph sz="half" idx="2"/>
          </p:nvPr>
        </p:nvSpPr>
        <p:spPr>
          <a:xfrm>
            <a:off x="836612" y="2317750"/>
            <a:ext cx="5157787" cy="3511550"/>
          </a:xfrm>
          <a:solidFill>
            <a:schemeClr val="accent1">
              <a:lumMod val="20000"/>
              <a:lumOff val="80000"/>
            </a:schemeClr>
          </a:solidFill>
        </p:spPr>
        <p:txBody>
          <a:bodyPr anchor="ctr">
            <a:normAutofit/>
          </a:bodyPr>
          <a:lstStyle/>
          <a:p>
            <a:pPr>
              <a:spcBef>
                <a:spcPts val="0"/>
              </a:spcBef>
              <a:spcAft>
                <a:spcPts val="900"/>
              </a:spcAft>
            </a:pPr>
            <a:r>
              <a:rPr lang="en-GB" sz="2000"/>
              <a:t>Hardly any proven energy efficiency policies around when NEEAP process started</a:t>
            </a:r>
          </a:p>
          <a:p>
            <a:pPr>
              <a:spcBef>
                <a:spcPts val="0"/>
              </a:spcBef>
              <a:spcAft>
                <a:spcPts val="900"/>
              </a:spcAft>
            </a:pPr>
            <a:r>
              <a:rPr lang="en-GB" sz="2000"/>
              <a:t>Initially, predominance of info campaigns</a:t>
            </a:r>
          </a:p>
          <a:p>
            <a:pPr>
              <a:spcBef>
                <a:spcPts val="0"/>
              </a:spcBef>
              <a:spcAft>
                <a:spcPts val="900"/>
              </a:spcAft>
            </a:pPr>
            <a:r>
              <a:rPr lang="en-GB" sz="2000"/>
              <a:t>Many approaches still rather theoretical</a:t>
            </a:r>
          </a:p>
          <a:p>
            <a:pPr>
              <a:spcBef>
                <a:spcPts val="0"/>
              </a:spcBef>
              <a:spcAft>
                <a:spcPts val="900"/>
              </a:spcAft>
            </a:pPr>
            <a:r>
              <a:rPr lang="en-GB" sz="2000"/>
              <a:t>Often doubted whether broad energy efficiency policies could address complex savings potentials</a:t>
            </a:r>
          </a:p>
        </p:txBody>
      </p:sp>
      <p:sp>
        <p:nvSpPr>
          <p:cNvPr id="13" name="Text Placeholder 12">
            <a:extLst>
              <a:ext uri="{FF2B5EF4-FFF2-40B4-BE49-F238E27FC236}">
                <a16:creationId xmlns:a16="http://schemas.microsoft.com/office/drawing/2014/main" id="{75A7B095-3A8A-4EEF-AF22-6F230FDEF260}"/>
              </a:ext>
            </a:extLst>
          </p:cNvPr>
          <p:cNvSpPr>
            <a:spLocks noGrp="1"/>
          </p:cNvSpPr>
          <p:nvPr>
            <p:ph type="body" sz="quarter" idx="3"/>
          </p:nvPr>
        </p:nvSpPr>
        <p:spPr>
          <a:xfrm>
            <a:off x="6169024" y="1724024"/>
            <a:ext cx="5183188" cy="441326"/>
          </a:xfrm>
          <a:solidFill>
            <a:schemeClr val="accent1">
              <a:lumMod val="40000"/>
              <a:lumOff val="60000"/>
            </a:schemeClr>
          </a:solidFill>
        </p:spPr>
        <p:txBody>
          <a:bodyPr/>
          <a:lstStyle/>
          <a:p>
            <a:pPr algn="ctr"/>
            <a:r>
              <a:rPr lang="de-DE"/>
              <a:t>   Today</a:t>
            </a:r>
            <a:endParaRPr lang="en-US"/>
          </a:p>
        </p:txBody>
      </p:sp>
      <p:sp>
        <p:nvSpPr>
          <p:cNvPr id="14" name="Content Placeholder 13">
            <a:extLst>
              <a:ext uri="{FF2B5EF4-FFF2-40B4-BE49-F238E27FC236}">
                <a16:creationId xmlns:a16="http://schemas.microsoft.com/office/drawing/2014/main" id="{9C47246C-7A95-4C91-8ABB-D38AB3C95BF6}"/>
              </a:ext>
            </a:extLst>
          </p:cNvPr>
          <p:cNvSpPr>
            <a:spLocks noGrp="1"/>
          </p:cNvSpPr>
          <p:nvPr>
            <p:ph sz="quarter" idx="4"/>
          </p:nvPr>
        </p:nvSpPr>
        <p:spPr>
          <a:xfrm>
            <a:off x="6169024" y="2317749"/>
            <a:ext cx="5183188" cy="3511551"/>
          </a:xfrm>
          <a:solidFill>
            <a:schemeClr val="accent1">
              <a:lumMod val="20000"/>
              <a:lumOff val="80000"/>
            </a:schemeClr>
          </a:solidFill>
        </p:spPr>
        <p:txBody>
          <a:bodyPr anchor="ctr">
            <a:normAutofit/>
          </a:bodyPr>
          <a:lstStyle/>
          <a:p>
            <a:pPr>
              <a:spcBef>
                <a:spcPts val="0"/>
              </a:spcBef>
              <a:spcAft>
                <a:spcPts val="900"/>
              </a:spcAft>
            </a:pPr>
            <a:r>
              <a:rPr lang="en-GB" sz="2000"/>
              <a:t>Impressive toolbox of energy efficiency policy instruments</a:t>
            </a:r>
          </a:p>
          <a:p>
            <a:pPr>
              <a:spcBef>
                <a:spcPts val="0"/>
              </a:spcBef>
              <a:spcAft>
                <a:spcPts val="900"/>
              </a:spcAft>
            </a:pPr>
            <a:r>
              <a:rPr lang="en-GB" sz="2000"/>
              <a:t>Many of them are really good practice!</a:t>
            </a:r>
          </a:p>
          <a:p>
            <a:pPr>
              <a:spcBef>
                <a:spcPts val="0"/>
              </a:spcBef>
              <a:spcAft>
                <a:spcPts val="900"/>
              </a:spcAft>
            </a:pPr>
            <a:r>
              <a:rPr lang="en-GB" sz="2000"/>
              <a:t>Decentral EU approach provides great variety</a:t>
            </a:r>
            <a:br>
              <a:rPr lang="en-GB" sz="2000"/>
            </a:br>
            <a:endParaRPr lang="en-GB" sz="2000"/>
          </a:p>
          <a:p>
            <a:pPr marL="0" indent="0">
              <a:spcBef>
                <a:spcPts val="0"/>
              </a:spcBef>
              <a:spcAft>
                <a:spcPts val="900"/>
              </a:spcAft>
              <a:buNone/>
            </a:pPr>
            <a:r>
              <a:rPr lang="en-GB" sz="2000">
                <a:sym typeface="Wingdings" panose="05000000000000000000" pitchFamily="2" charset="2"/>
              </a:rPr>
              <a:t>  </a:t>
            </a:r>
            <a:r>
              <a:rPr lang="en-GB" sz="2000" b="1"/>
              <a:t>Yes we can: EU-27 has succeeded in </a:t>
            </a:r>
            <a:br>
              <a:rPr lang="en-GB" sz="2000" b="1"/>
            </a:br>
            <a:r>
              <a:rPr lang="en-GB" sz="2000" b="1"/>
              <a:t>      developing good energy efficiency </a:t>
            </a:r>
            <a:br>
              <a:rPr lang="en-GB" sz="2000" b="1"/>
            </a:br>
            <a:r>
              <a:rPr lang="en-GB" sz="2000" b="1"/>
              <a:t>      policies!</a:t>
            </a:r>
          </a:p>
        </p:txBody>
      </p:sp>
      <p:sp>
        <p:nvSpPr>
          <p:cNvPr id="4" name="Slide Number Placeholder 3">
            <a:extLst>
              <a:ext uri="{FF2B5EF4-FFF2-40B4-BE49-F238E27FC236}">
                <a16:creationId xmlns:a16="http://schemas.microsoft.com/office/drawing/2014/main" id="{C07B95F8-8748-4A22-9778-B3C448BF5102}"/>
              </a:ext>
            </a:extLst>
          </p:cNvPr>
          <p:cNvSpPr>
            <a:spLocks noGrp="1"/>
          </p:cNvSpPr>
          <p:nvPr>
            <p:ph type="sldNum" sz="quarter" idx="12"/>
          </p:nvPr>
        </p:nvSpPr>
        <p:spPr/>
        <p:txBody>
          <a:bodyPr/>
          <a:lstStyle/>
          <a:p>
            <a:fld id="{AA8D29C4-ED04-4742-BD76-BE3650792141}" type="slidenum">
              <a:rPr lang="en-US" smtClean="0"/>
              <a:t>2</a:t>
            </a:fld>
            <a:endParaRPr lang="en-US"/>
          </a:p>
        </p:txBody>
      </p:sp>
      <p:sp>
        <p:nvSpPr>
          <p:cNvPr id="16" name="Title 15">
            <a:extLst>
              <a:ext uri="{FF2B5EF4-FFF2-40B4-BE49-F238E27FC236}">
                <a16:creationId xmlns:a16="http://schemas.microsoft.com/office/drawing/2014/main" id="{A4BC6E05-C146-4A6E-A777-AA4A11736EBF}"/>
              </a:ext>
            </a:extLst>
          </p:cNvPr>
          <p:cNvSpPr>
            <a:spLocks noGrp="1"/>
          </p:cNvSpPr>
          <p:nvPr>
            <p:ph type="title"/>
          </p:nvPr>
        </p:nvSpPr>
        <p:spPr/>
        <p:txBody>
          <a:bodyPr/>
          <a:lstStyle/>
          <a:p>
            <a:r>
              <a:rPr lang="de-DE"/>
              <a:t>Background: Energy Efficiency Watch 1-4</a:t>
            </a:r>
            <a:br>
              <a:rPr lang="de-DE"/>
            </a:br>
            <a:r>
              <a:rPr lang="de-DE" sz="3800" b="1"/>
              <a:t>From policy analysis to the role of narratives</a:t>
            </a:r>
            <a:endParaRPr lang="en-US" dirty="0"/>
          </a:p>
        </p:txBody>
      </p:sp>
    </p:spTree>
    <p:extLst>
      <p:ext uri="{BB962C8B-B14F-4D97-AF65-F5344CB8AC3E}">
        <p14:creationId xmlns:p14="http://schemas.microsoft.com/office/powerpoint/2010/main" val="402867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93BB3D48-7517-4C12-9CC9-8B6B3743AE55}"/>
              </a:ext>
            </a:extLst>
          </p:cNvPr>
          <p:cNvGraphicFramePr>
            <a:graphicFrameLocks noGrp="1"/>
          </p:cNvGraphicFramePr>
          <p:nvPr>
            <p:extLst>
              <p:ext uri="{D42A27DB-BD31-4B8C-83A1-F6EECF244321}">
                <p14:modId xmlns:p14="http://schemas.microsoft.com/office/powerpoint/2010/main" val="3534918029"/>
              </p:ext>
            </p:extLst>
          </p:nvPr>
        </p:nvGraphicFramePr>
        <p:xfrm>
          <a:off x="234633" y="1540933"/>
          <a:ext cx="11731410" cy="3859870"/>
        </p:xfrm>
        <a:graphic>
          <a:graphicData uri="http://schemas.openxmlformats.org/drawingml/2006/table">
            <a:tbl>
              <a:tblPr firstRow="1" firstCol="1" bandRow="1"/>
              <a:tblGrid>
                <a:gridCol w="1835336">
                  <a:extLst>
                    <a:ext uri="{9D8B030D-6E8A-4147-A177-3AD203B41FA5}">
                      <a16:colId xmlns:a16="http://schemas.microsoft.com/office/drawing/2014/main" val="2732336456"/>
                    </a:ext>
                  </a:extLst>
                </a:gridCol>
                <a:gridCol w="159164">
                  <a:extLst>
                    <a:ext uri="{9D8B030D-6E8A-4147-A177-3AD203B41FA5}">
                      <a16:colId xmlns:a16="http://schemas.microsoft.com/office/drawing/2014/main" val="3769953440"/>
                    </a:ext>
                  </a:extLst>
                </a:gridCol>
                <a:gridCol w="1234333">
                  <a:extLst>
                    <a:ext uri="{9D8B030D-6E8A-4147-A177-3AD203B41FA5}">
                      <a16:colId xmlns:a16="http://schemas.microsoft.com/office/drawing/2014/main" val="1480693902"/>
                    </a:ext>
                  </a:extLst>
                </a:gridCol>
                <a:gridCol w="159164">
                  <a:extLst>
                    <a:ext uri="{9D8B030D-6E8A-4147-A177-3AD203B41FA5}">
                      <a16:colId xmlns:a16="http://schemas.microsoft.com/office/drawing/2014/main" val="4009405923"/>
                    </a:ext>
                  </a:extLst>
                </a:gridCol>
                <a:gridCol w="1234333">
                  <a:extLst>
                    <a:ext uri="{9D8B030D-6E8A-4147-A177-3AD203B41FA5}">
                      <a16:colId xmlns:a16="http://schemas.microsoft.com/office/drawing/2014/main" val="173274718"/>
                    </a:ext>
                  </a:extLst>
                </a:gridCol>
                <a:gridCol w="863688">
                  <a:extLst>
                    <a:ext uri="{9D8B030D-6E8A-4147-A177-3AD203B41FA5}">
                      <a16:colId xmlns:a16="http://schemas.microsoft.com/office/drawing/2014/main" val="1133710171"/>
                    </a:ext>
                  </a:extLst>
                </a:gridCol>
                <a:gridCol w="863688">
                  <a:extLst>
                    <a:ext uri="{9D8B030D-6E8A-4147-A177-3AD203B41FA5}">
                      <a16:colId xmlns:a16="http://schemas.microsoft.com/office/drawing/2014/main" val="999126979"/>
                    </a:ext>
                  </a:extLst>
                </a:gridCol>
                <a:gridCol w="193248">
                  <a:extLst>
                    <a:ext uri="{9D8B030D-6E8A-4147-A177-3AD203B41FA5}">
                      <a16:colId xmlns:a16="http://schemas.microsoft.com/office/drawing/2014/main" val="1696913456"/>
                    </a:ext>
                  </a:extLst>
                </a:gridCol>
                <a:gridCol w="1547440">
                  <a:extLst>
                    <a:ext uri="{9D8B030D-6E8A-4147-A177-3AD203B41FA5}">
                      <a16:colId xmlns:a16="http://schemas.microsoft.com/office/drawing/2014/main" val="1215013642"/>
                    </a:ext>
                  </a:extLst>
                </a:gridCol>
                <a:gridCol w="941991">
                  <a:extLst>
                    <a:ext uri="{9D8B030D-6E8A-4147-A177-3AD203B41FA5}">
                      <a16:colId xmlns:a16="http://schemas.microsoft.com/office/drawing/2014/main" val="3703815179"/>
                    </a:ext>
                  </a:extLst>
                </a:gridCol>
                <a:gridCol w="899675">
                  <a:extLst>
                    <a:ext uri="{9D8B030D-6E8A-4147-A177-3AD203B41FA5}">
                      <a16:colId xmlns:a16="http://schemas.microsoft.com/office/drawing/2014/main" val="3774754241"/>
                    </a:ext>
                  </a:extLst>
                </a:gridCol>
                <a:gridCol w="899675">
                  <a:extLst>
                    <a:ext uri="{9D8B030D-6E8A-4147-A177-3AD203B41FA5}">
                      <a16:colId xmlns:a16="http://schemas.microsoft.com/office/drawing/2014/main" val="2038983404"/>
                    </a:ext>
                  </a:extLst>
                </a:gridCol>
                <a:gridCol w="899675">
                  <a:extLst>
                    <a:ext uri="{9D8B030D-6E8A-4147-A177-3AD203B41FA5}">
                      <a16:colId xmlns:a16="http://schemas.microsoft.com/office/drawing/2014/main" val="935103621"/>
                    </a:ext>
                  </a:extLst>
                </a:gridCol>
              </a:tblGrid>
              <a:tr h="741461">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Topic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Importance in the public debate (ranking)</a:t>
                      </a: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noProof="0" dirty="0">
                        <a:latin typeface="Arial" panose="020B0604020202020204" pitchFamily="34" charset="0"/>
                        <a:cs typeface="Arial" panose="020B0604020202020204" pitchFamily="34"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Topics linked to energy efficiency (ranking)</a:t>
                      </a:r>
                    </a:p>
                  </a:txBody>
                  <a:tcPr marL="44434" marR="44434"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Positively discussed</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Negatively discussed</a:t>
                      </a:r>
                    </a:p>
                  </a:txBody>
                  <a:tcPr marL="44434" marR="44434"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GB" sz="800" b="1"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Actor group</a:t>
                      </a:r>
                    </a:p>
                  </a:txBody>
                  <a:tcPr marL="44434" marR="44434"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Influence on politics (ranking)</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Supportive of energy transition</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Opinion not known</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Opposed to energy transition</a:t>
                      </a:r>
                    </a:p>
                  </a:txBody>
                  <a:tcPr marL="44434" marR="44434"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6714248"/>
                  </a:ext>
                </a:extLst>
              </a:tr>
              <a:tr h="445487">
                <a:tc>
                  <a:txBody>
                    <a:bodyPr/>
                    <a:lstStyle/>
                    <a:p>
                      <a:pPr>
                        <a:lnSpc>
                          <a:spcPct val="100000"/>
                        </a:lnSpc>
                      </a:pPr>
                      <a:r>
                        <a:rPr lang="en-GB" sz="1200" b="1" noProof="0">
                          <a:effectLst/>
                          <a:latin typeface="Arial" panose="020B0604020202020204" pitchFamily="34" charset="0"/>
                          <a:ea typeface="Times New Roman" panose="02020603050405020304" pitchFamily="18" charset="0"/>
                          <a:cs typeface="Arial" panose="020B0604020202020204" pitchFamily="34" charset="0"/>
                        </a:rPr>
                        <a:t>Jobs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72 %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28 %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effectLst/>
                          <a:latin typeface="Arial" panose="020B0604020202020204" pitchFamily="34" charset="0"/>
                          <a:ea typeface="Times New Roman" panose="02020603050405020304" pitchFamily="18" charset="0"/>
                          <a:cs typeface="Times New Roman" panose="02020603050405020304" pitchFamily="18" charset="0"/>
                        </a:rPr>
                        <a:t>Associations of large industry</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47 %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13 %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40 %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611887"/>
                  </a:ext>
                </a:extLst>
              </a:tr>
              <a:tr h="445487">
                <a:tc>
                  <a:txBody>
                    <a:bodyPr/>
                    <a:lstStyle/>
                    <a:p>
                      <a:pPr>
                        <a:lnSpc>
                          <a:spcPct val="100000"/>
                        </a:lnSpc>
                      </a:pPr>
                      <a:r>
                        <a:rPr lang="en-GB" sz="1200" b="1" noProof="0">
                          <a:effectLst/>
                          <a:latin typeface="Arial" panose="020B0604020202020204" pitchFamily="34" charset="0"/>
                          <a:ea typeface="Times New Roman" panose="02020603050405020304" pitchFamily="18" charset="0"/>
                          <a:cs typeface="Arial" panose="020B0604020202020204" pitchFamily="34" charset="0"/>
                        </a:rPr>
                        <a:t>Industrial competitiveness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63 %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37 %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Trade Unions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37 %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40 %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23 %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351314"/>
                  </a:ext>
                </a:extLst>
              </a:tr>
              <a:tr h="445487">
                <a:tc>
                  <a:txBody>
                    <a:bodyPr/>
                    <a:lstStyle/>
                    <a:p>
                      <a:pP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Modernisation / investments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44 %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56 %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effectLst/>
                          <a:latin typeface="Arial" panose="020B0604020202020204" pitchFamily="34" charset="0"/>
                          <a:ea typeface="Times New Roman" panose="02020603050405020304" pitchFamily="18" charset="0"/>
                          <a:cs typeface="Times New Roman" panose="02020603050405020304" pitchFamily="18" charset="0"/>
                        </a:rPr>
                        <a:t>Chambers of Commerce</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52 %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28 %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20 %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031955"/>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Housing / living costs</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Tabloid press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434159"/>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Air quality</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Farmers organisations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810231"/>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Independence from other countries</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NGOs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319285"/>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Rural development</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Churches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050477"/>
                  </a:ext>
                </a:extLst>
              </a:tr>
            </a:tbl>
          </a:graphicData>
        </a:graphic>
      </p:graphicFrame>
      <p:sp>
        <p:nvSpPr>
          <p:cNvPr id="2" name="Rechteck 1">
            <a:extLst>
              <a:ext uri="{FF2B5EF4-FFF2-40B4-BE49-F238E27FC236}">
                <a16:creationId xmlns:a16="http://schemas.microsoft.com/office/drawing/2014/main" id="{6E2376FB-2896-4595-AF94-4BDA3F3F2D09}"/>
              </a:ext>
            </a:extLst>
          </p:cNvPr>
          <p:cNvSpPr/>
          <p:nvPr/>
        </p:nvSpPr>
        <p:spPr>
          <a:xfrm>
            <a:off x="2243330" y="3637190"/>
            <a:ext cx="1209663" cy="1763362"/>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6" name="Rechteck 5">
            <a:extLst>
              <a:ext uri="{FF2B5EF4-FFF2-40B4-BE49-F238E27FC236}">
                <a16:creationId xmlns:a16="http://schemas.microsoft.com/office/drawing/2014/main" id="{ABF62141-1919-445C-B0A5-A5762005911C}"/>
              </a:ext>
            </a:extLst>
          </p:cNvPr>
          <p:cNvSpPr/>
          <p:nvPr/>
        </p:nvSpPr>
        <p:spPr>
          <a:xfrm>
            <a:off x="3635894" y="3636825"/>
            <a:ext cx="2934256" cy="1756164"/>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7" name="Rechteck 6">
            <a:extLst>
              <a:ext uri="{FF2B5EF4-FFF2-40B4-BE49-F238E27FC236}">
                <a16:creationId xmlns:a16="http://schemas.microsoft.com/office/drawing/2014/main" id="{95B68E0A-A563-499F-8055-95E526535DEB}"/>
              </a:ext>
            </a:extLst>
          </p:cNvPr>
          <p:cNvSpPr/>
          <p:nvPr/>
        </p:nvSpPr>
        <p:spPr>
          <a:xfrm>
            <a:off x="6791282" y="3637191"/>
            <a:ext cx="5146139" cy="1756164"/>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8" name="Rechteck 7">
            <a:extLst>
              <a:ext uri="{FF2B5EF4-FFF2-40B4-BE49-F238E27FC236}">
                <a16:creationId xmlns:a16="http://schemas.microsoft.com/office/drawing/2014/main" id="{032DF62B-9D90-4088-B23A-688F3FE4BCB6}"/>
              </a:ext>
            </a:extLst>
          </p:cNvPr>
          <p:cNvSpPr/>
          <p:nvPr/>
        </p:nvSpPr>
        <p:spPr>
          <a:xfrm>
            <a:off x="256345" y="3633592"/>
            <a:ext cx="1799349" cy="1763362"/>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4" name="Titel 3">
            <a:extLst>
              <a:ext uri="{FF2B5EF4-FFF2-40B4-BE49-F238E27FC236}">
                <a16:creationId xmlns:a16="http://schemas.microsoft.com/office/drawing/2014/main" id="{AF1316E8-E535-4984-9292-1E475509649F}"/>
              </a:ext>
            </a:extLst>
          </p:cNvPr>
          <p:cNvSpPr>
            <a:spLocks noGrp="1"/>
          </p:cNvSpPr>
          <p:nvPr>
            <p:ph type="title"/>
          </p:nvPr>
        </p:nvSpPr>
        <p:spPr>
          <a:xfrm>
            <a:off x="838200" y="265972"/>
            <a:ext cx="10515600" cy="1325563"/>
          </a:xfrm>
        </p:spPr>
        <p:txBody>
          <a:bodyPr/>
          <a:lstStyle/>
          <a:p>
            <a:r>
              <a:rPr lang="en-US" dirty="0"/>
              <a:t>EU27: Key input factors for narrative development</a:t>
            </a:r>
            <a:endParaRPr lang="de-AT" dirty="0"/>
          </a:p>
        </p:txBody>
      </p:sp>
    </p:spTree>
    <p:extLst>
      <p:ext uri="{BB962C8B-B14F-4D97-AF65-F5344CB8AC3E}">
        <p14:creationId xmlns:p14="http://schemas.microsoft.com/office/powerpoint/2010/main" val="13138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854C-4700-41FC-B6E2-488F44509480}"/>
              </a:ext>
            </a:extLst>
          </p:cNvPr>
          <p:cNvSpPr>
            <a:spLocks noGrp="1"/>
          </p:cNvSpPr>
          <p:nvPr>
            <p:ph type="title"/>
          </p:nvPr>
        </p:nvSpPr>
        <p:spPr/>
        <p:txBody>
          <a:bodyPr/>
          <a:lstStyle/>
          <a:p>
            <a:r>
              <a:rPr lang="de-DE" dirty="0"/>
              <a:t>Narrative cases from business stakeholder workshops</a:t>
            </a:r>
            <a:endParaRPr lang="en-GB" dirty="0"/>
          </a:p>
        </p:txBody>
      </p:sp>
      <p:sp>
        <p:nvSpPr>
          <p:cNvPr id="3" name="Content Placeholder 2">
            <a:extLst>
              <a:ext uri="{FF2B5EF4-FFF2-40B4-BE49-F238E27FC236}">
                <a16:creationId xmlns:a16="http://schemas.microsoft.com/office/drawing/2014/main" id="{8F06DA28-0731-4A38-BFB2-870FB20DB32E}"/>
              </a:ext>
            </a:extLst>
          </p:cNvPr>
          <p:cNvSpPr>
            <a:spLocks noGrp="1"/>
          </p:cNvSpPr>
          <p:nvPr>
            <p:ph idx="1"/>
          </p:nvPr>
        </p:nvSpPr>
        <p:spPr/>
        <p:txBody>
          <a:bodyPr>
            <a:normAutofit fontScale="92500" lnSpcReduction="20000"/>
          </a:bodyPr>
          <a:lstStyle/>
          <a:p>
            <a:pPr marL="514350" indent="-514350">
              <a:buFont typeface="+mj-lt"/>
              <a:buAutoNum type="arabicPeriod"/>
            </a:pPr>
            <a:r>
              <a:rPr lang="de-DE" dirty="0"/>
              <a:t>Wanting to be a front runner</a:t>
            </a:r>
          </a:p>
          <a:p>
            <a:pPr marL="514350" indent="-514350">
              <a:buFont typeface="+mj-lt"/>
              <a:buAutoNum type="arabicPeriod"/>
            </a:pPr>
            <a:r>
              <a:rPr lang="de-DE" dirty="0"/>
              <a:t>EE as integral optimization of production cycle</a:t>
            </a:r>
          </a:p>
          <a:p>
            <a:pPr marL="514350" indent="-514350">
              <a:buFont typeface="+mj-lt"/>
              <a:buAutoNum type="arabicPeriod"/>
            </a:pPr>
            <a:r>
              <a:rPr lang="de-DE" dirty="0"/>
              <a:t>Only talk about a real business case</a:t>
            </a:r>
          </a:p>
          <a:p>
            <a:pPr marL="514350" indent="-514350">
              <a:buFont typeface="+mj-lt"/>
              <a:buAutoNum type="arabicPeriod"/>
            </a:pPr>
            <a:r>
              <a:rPr lang="de-DE" dirty="0"/>
              <a:t>Transparent foundations for EE achievements</a:t>
            </a:r>
          </a:p>
          <a:p>
            <a:pPr marL="514350" indent="-514350">
              <a:buFont typeface="+mj-lt"/>
              <a:buAutoNum type="arabicPeriod"/>
            </a:pPr>
            <a:r>
              <a:rPr lang="de-DE" dirty="0"/>
              <a:t>Understand your clients: working with the image of technologies</a:t>
            </a:r>
          </a:p>
          <a:p>
            <a:pPr marL="514350" indent="-514350">
              <a:buFont typeface="+mj-lt"/>
              <a:buAutoNum type="arabicPeriod"/>
            </a:pPr>
            <a:r>
              <a:rPr lang="de-DE" dirty="0"/>
              <a:t>Just transition – (where) is compensation really needed?</a:t>
            </a:r>
          </a:p>
          <a:p>
            <a:pPr marL="514350" indent="-514350">
              <a:buFont typeface="+mj-lt"/>
              <a:buAutoNum type="arabicPeriod"/>
            </a:pPr>
            <a:r>
              <a:rPr lang="de-DE" dirty="0"/>
              <a:t>Communication is key – the role of stakeholder dialogues</a:t>
            </a:r>
          </a:p>
          <a:p>
            <a:pPr marL="514350" indent="-514350">
              <a:buFont typeface="+mj-lt"/>
              <a:buAutoNum type="arabicPeriod"/>
            </a:pPr>
            <a:r>
              <a:rPr lang="de-DE" dirty="0"/>
              <a:t>Research and innovation</a:t>
            </a:r>
          </a:p>
          <a:p>
            <a:pPr marL="514350" indent="-514350">
              <a:buFont typeface="+mj-lt"/>
              <a:buAutoNum type="arabicPeriod"/>
            </a:pPr>
            <a:r>
              <a:rPr lang="de-DE" dirty="0"/>
              <a:t>The right pace for workforce qualification</a:t>
            </a:r>
          </a:p>
          <a:p>
            <a:pPr marL="514350" indent="-514350">
              <a:buFont typeface="+mj-lt"/>
              <a:buAutoNum type="arabicPeriod"/>
            </a:pPr>
            <a:r>
              <a:rPr lang="de-DE" dirty="0"/>
              <a:t>Who is price sensitive and how to discuss cost distribution</a:t>
            </a:r>
            <a:endParaRPr lang="en-GB" dirty="0"/>
          </a:p>
        </p:txBody>
      </p:sp>
    </p:spTree>
    <p:extLst>
      <p:ext uri="{BB962C8B-B14F-4D97-AF65-F5344CB8AC3E}">
        <p14:creationId xmlns:p14="http://schemas.microsoft.com/office/powerpoint/2010/main" val="74725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49B7E7-EDB2-4B91-9165-542D401B52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EF49B7E7-EDB2-4B91-9165-542D401B5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288CEB3E-AA45-4751-B393-7E8583842600}"/>
              </a:ext>
            </a:extLst>
          </p:cNvPr>
          <p:cNvSpPr>
            <a:spLocks noGrp="1"/>
          </p:cNvSpPr>
          <p:nvPr>
            <p:ph type="title"/>
          </p:nvPr>
        </p:nvSpPr>
        <p:spPr>
          <a:xfrm>
            <a:off x="839788" y="365125"/>
            <a:ext cx="10515600" cy="1325563"/>
          </a:xfrm>
        </p:spPr>
        <p:txBody>
          <a:bodyPr vert="horz"/>
          <a:lstStyle/>
          <a:p>
            <a:r>
              <a:rPr lang="en-US" dirty="0">
                <a:ea typeface="+mj-lt"/>
                <a:cs typeface="+mj-lt"/>
              </a:rPr>
              <a:t>Wanting to be a front runner</a:t>
            </a:r>
            <a:endParaRPr lang="en-US" dirty="0"/>
          </a:p>
        </p:txBody>
      </p:sp>
      <p:graphicFrame>
        <p:nvGraphicFramePr>
          <p:cNvPr id="9" name="Table 9">
            <a:extLst>
              <a:ext uri="{FF2B5EF4-FFF2-40B4-BE49-F238E27FC236}">
                <a16:creationId xmlns:a16="http://schemas.microsoft.com/office/drawing/2014/main" id="{99A7DEF3-56CC-41D2-93E2-B43307CC5F45}"/>
              </a:ext>
            </a:extLst>
          </p:cNvPr>
          <p:cNvGraphicFramePr>
            <a:graphicFrameLocks noGrp="1"/>
          </p:cNvGraphicFramePr>
          <p:nvPr>
            <p:ph idx="1"/>
            <p:extLst>
              <p:ext uri="{D42A27DB-BD31-4B8C-83A1-F6EECF244321}">
                <p14:modId xmlns:p14="http://schemas.microsoft.com/office/powerpoint/2010/main" val="1811805796"/>
              </p:ext>
            </p:extLst>
          </p:nvPr>
        </p:nvGraphicFramePr>
        <p:xfrm>
          <a:off x="844062" y="1882775"/>
          <a:ext cx="10511326" cy="3291840"/>
        </p:xfrm>
        <a:graphic>
          <a:graphicData uri="http://schemas.openxmlformats.org/drawingml/2006/table">
            <a:tbl>
              <a:tblPr bandRow="1">
                <a:tableStyleId>{2D5ABB26-0587-4C30-8999-92F81FD0307C}</a:tableStyleId>
              </a:tblPr>
              <a:tblGrid>
                <a:gridCol w="2239731">
                  <a:extLst>
                    <a:ext uri="{9D8B030D-6E8A-4147-A177-3AD203B41FA5}">
                      <a16:colId xmlns:a16="http://schemas.microsoft.com/office/drawing/2014/main" val="2585872319"/>
                    </a:ext>
                  </a:extLst>
                </a:gridCol>
                <a:gridCol w="8271595">
                  <a:extLst>
                    <a:ext uri="{9D8B030D-6E8A-4147-A177-3AD203B41FA5}">
                      <a16:colId xmlns:a16="http://schemas.microsoft.com/office/drawing/2014/main" val="578389467"/>
                    </a:ext>
                  </a:extLst>
                </a:gridCol>
              </a:tblGrid>
              <a:tr h="801401">
                <a:tc>
                  <a:txBody>
                    <a:bodyPr/>
                    <a:lstStyle/>
                    <a:p>
                      <a:r>
                        <a:rPr lang="en-GB" b="1"/>
                        <a:t>Starting point / past narrative:</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de-DE" sz="1800" b="0" i="0" u="none" strike="noStrike" noProof="0" dirty="0">
                          <a:latin typeface="Calibri"/>
                        </a:rPr>
                        <a:t>Some countries (e.g. DK) have achieved broad societal consensus: ‚It is good for us to be a front runner‘ – this facilitates innovative thinking / active and smooth transformation</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037629"/>
                  </a:ext>
                </a:extLst>
              </a:tr>
              <a:tr h="801401">
                <a:tc>
                  <a:txBody>
                    <a:bodyPr/>
                    <a:lstStyle/>
                    <a:p>
                      <a:r>
                        <a:rPr lang="en-GB" b="1"/>
                        <a:t>Changing narrative: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noProof="0" dirty="0">
                          <a:latin typeface="Calibri"/>
                        </a:rPr>
                        <a:t>In many European societies, transformation is connotated primarily as an uncertainty or even a threat</a:t>
                      </a:r>
                    </a:p>
                    <a:p>
                      <a:pPr marL="285750" indent="-285750">
                        <a:buFont typeface="Arial" panose="020B0604020202020204" pitchFamily="34" charset="0"/>
                        <a:buChar char="•"/>
                      </a:pPr>
                      <a:r>
                        <a:rPr lang="en-US" sz="1800" b="0" i="0" u="none" strike="noStrike" noProof="0" dirty="0">
                          <a:latin typeface="Calibri"/>
                        </a:rPr>
                        <a:t>But even in ‘change sceptic’ contexts there is regional or sectoral experience / ambition to become pioneer in certain areas</a:t>
                      </a:r>
                    </a:p>
                    <a:p>
                      <a:pPr marL="285750" indent="-285750">
                        <a:buFont typeface="Arial" panose="020B0604020202020204" pitchFamily="34" charset="0"/>
                        <a:buChar char="•"/>
                      </a:pPr>
                      <a:r>
                        <a:rPr lang="en-US" sz="1800" b="0" i="0" u="none" strike="noStrike" noProof="0" dirty="0">
                          <a:latin typeface="Calibri"/>
                        </a:rPr>
                        <a:t>Often strongly linked with image / overcoming old &amp; unwanted perceptions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260761"/>
                  </a:ext>
                </a:extLst>
              </a:tr>
              <a:tr h="801401">
                <a:tc>
                  <a:txBody>
                    <a:bodyPr/>
                    <a:lstStyle/>
                    <a:p>
                      <a:r>
                        <a:rPr lang="en-GB" b="1"/>
                        <a:t>Practical and policy implications: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noProof="0" dirty="0">
                          <a:latin typeface="Calibri"/>
                        </a:rPr>
                        <a:t>Identify such potential and develop convincing front runner narratives</a:t>
                      </a:r>
                    </a:p>
                    <a:p>
                      <a:pPr marL="285750" indent="-285750">
                        <a:buFont typeface="Arial" panose="020B0604020202020204" pitchFamily="34" charset="0"/>
                        <a:buChar char="•"/>
                      </a:pPr>
                      <a:r>
                        <a:rPr lang="en-US" sz="1800" b="0" i="0" u="none" strike="noStrike" noProof="0" dirty="0">
                          <a:latin typeface="Calibri"/>
                        </a:rPr>
                        <a:t>connotate transformation as beneficial by showing pioneer advantages</a:t>
                      </a:r>
                    </a:p>
                    <a:p>
                      <a:pPr marL="285750" indent="-285750">
                        <a:buFont typeface="Arial" panose="020B0604020202020204" pitchFamily="34" charset="0"/>
                        <a:buChar char="•"/>
                      </a:pPr>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769464"/>
                  </a:ext>
                </a:extLst>
              </a:tr>
            </a:tbl>
          </a:graphicData>
        </a:graphic>
      </p:graphicFrame>
      <p:pic>
        <p:nvPicPr>
          <p:cNvPr id="8" name="Picture 7">
            <a:extLst>
              <a:ext uri="{FF2B5EF4-FFF2-40B4-BE49-F238E27FC236}">
                <a16:creationId xmlns:a16="http://schemas.microsoft.com/office/drawing/2014/main" id="{18DEAF0D-AAE7-4A69-B2FE-09AA99ABE0EE}"/>
              </a:ext>
            </a:extLst>
          </p:cNvPr>
          <p:cNvPicPr>
            <a:picLocks noChangeAspect="1"/>
          </p:cNvPicPr>
          <p:nvPr/>
        </p:nvPicPr>
        <p:blipFill>
          <a:blip r:embed="rId6"/>
          <a:stretch>
            <a:fillRect/>
          </a:stretch>
        </p:blipFill>
        <p:spPr>
          <a:xfrm>
            <a:off x="8933741" y="5901210"/>
            <a:ext cx="3033365" cy="867981"/>
          </a:xfrm>
          <a:prstGeom prst="rect">
            <a:avLst/>
          </a:prstGeom>
        </p:spPr>
      </p:pic>
    </p:spTree>
    <p:extLst>
      <p:ext uri="{BB962C8B-B14F-4D97-AF65-F5344CB8AC3E}">
        <p14:creationId xmlns:p14="http://schemas.microsoft.com/office/powerpoint/2010/main" val="30907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49B7E7-EDB2-4B91-9165-542D401B52D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EF49B7E7-EDB2-4B91-9165-542D401B5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288CEB3E-AA45-4751-B393-7E8583842600}"/>
              </a:ext>
            </a:extLst>
          </p:cNvPr>
          <p:cNvSpPr>
            <a:spLocks noGrp="1"/>
          </p:cNvSpPr>
          <p:nvPr>
            <p:ph type="title"/>
          </p:nvPr>
        </p:nvSpPr>
        <p:spPr>
          <a:xfrm>
            <a:off x="839788" y="365125"/>
            <a:ext cx="10515600" cy="1325563"/>
          </a:xfrm>
        </p:spPr>
        <p:txBody>
          <a:bodyPr vert="horz"/>
          <a:lstStyle/>
          <a:p>
            <a:r>
              <a:rPr lang="en-US" dirty="0"/>
              <a:t>EE - integral optimization of production cycle</a:t>
            </a:r>
          </a:p>
        </p:txBody>
      </p:sp>
      <p:graphicFrame>
        <p:nvGraphicFramePr>
          <p:cNvPr id="9" name="Table 9">
            <a:extLst>
              <a:ext uri="{FF2B5EF4-FFF2-40B4-BE49-F238E27FC236}">
                <a16:creationId xmlns:a16="http://schemas.microsoft.com/office/drawing/2014/main" id="{99A7DEF3-56CC-41D2-93E2-B43307CC5F45}"/>
              </a:ext>
            </a:extLst>
          </p:cNvPr>
          <p:cNvGraphicFramePr>
            <a:graphicFrameLocks noGrp="1"/>
          </p:cNvGraphicFramePr>
          <p:nvPr>
            <p:ph idx="1"/>
          </p:nvPr>
        </p:nvGraphicFramePr>
        <p:xfrm>
          <a:off x="844062" y="1882775"/>
          <a:ext cx="10511326" cy="4389120"/>
        </p:xfrm>
        <a:graphic>
          <a:graphicData uri="http://schemas.openxmlformats.org/drawingml/2006/table">
            <a:tbl>
              <a:tblPr bandRow="1">
                <a:tableStyleId>{2D5ABB26-0587-4C30-8999-92F81FD0307C}</a:tableStyleId>
              </a:tblPr>
              <a:tblGrid>
                <a:gridCol w="2239731">
                  <a:extLst>
                    <a:ext uri="{9D8B030D-6E8A-4147-A177-3AD203B41FA5}">
                      <a16:colId xmlns:a16="http://schemas.microsoft.com/office/drawing/2014/main" val="2585872319"/>
                    </a:ext>
                  </a:extLst>
                </a:gridCol>
                <a:gridCol w="8271595">
                  <a:extLst>
                    <a:ext uri="{9D8B030D-6E8A-4147-A177-3AD203B41FA5}">
                      <a16:colId xmlns:a16="http://schemas.microsoft.com/office/drawing/2014/main" val="578389467"/>
                    </a:ext>
                  </a:extLst>
                </a:gridCol>
              </a:tblGrid>
              <a:tr h="801401">
                <a:tc>
                  <a:txBody>
                    <a:bodyPr/>
                    <a:lstStyle/>
                    <a:p>
                      <a:r>
                        <a:rPr lang="en-GB" b="1"/>
                        <a:t>Starting point / past narrative:</a:t>
                      </a:r>
                    </a:p>
                  </a:txBody>
                  <a:tcPr>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a:t>Energy efficiency = linear relation between energy input and economic output  (in macro-economic terms as well as on business level).</a:t>
                      </a:r>
                    </a:p>
                    <a:p>
                      <a:pPr marL="285750" indent="-285750">
                        <a:buFont typeface="Arial" panose="020B0604020202020204" pitchFamily="34" charset="0"/>
                        <a:buChar char="•"/>
                      </a:pPr>
                      <a:r>
                        <a:rPr lang="en-GB"/>
                        <a:t>Narrow view on the economics of EE </a:t>
                      </a:r>
                      <a:r>
                        <a:rPr lang="en-GB">
                          <a:sym typeface="Wingdings" panose="05000000000000000000" pitchFamily="2" charset="2"/>
                        </a:rPr>
                        <a:t></a:t>
                      </a:r>
                      <a:r>
                        <a:rPr lang="en-GB"/>
                        <a:t> reduces EE measures to issues like “payback period” </a:t>
                      </a:r>
                      <a:r>
                        <a:rPr lang="en-GB">
                          <a:sym typeface="Wingdings" panose="05000000000000000000" pitchFamily="2" charset="2"/>
                        </a:rPr>
                        <a:t> </a:t>
                      </a:r>
                      <a:r>
                        <a:rPr lang="en-GB"/>
                        <a:t>results in low priority for EE measures in many businesses (where energy prices are not sufficiently relevant)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037629"/>
                  </a:ext>
                </a:extLst>
              </a:tr>
              <a:tr h="801401">
                <a:tc>
                  <a:txBody>
                    <a:bodyPr/>
                    <a:lstStyle/>
                    <a:p>
                      <a:r>
                        <a:rPr lang="en-GB" b="1"/>
                        <a:t>Changing narrative: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a:t>EE is in some contexts thought of and communicated in a more integrated manner </a:t>
                      </a:r>
                      <a:r>
                        <a:rPr lang="en-US">
                          <a:sym typeface="Wingdings" panose="05000000000000000000" pitchFamily="2" charset="2"/>
                        </a:rPr>
                        <a:t></a:t>
                      </a:r>
                      <a:r>
                        <a:rPr lang="en-US"/>
                        <a:t> optimization not only of the energetic performance but of the overall production process via EE measures </a:t>
                      </a:r>
                      <a:r>
                        <a:rPr lang="en-US">
                          <a:sym typeface="Wingdings" panose="05000000000000000000" pitchFamily="2" charset="2"/>
                        </a:rPr>
                        <a:t> </a:t>
                      </a:r>
                      <a:r>
                        <a:rPr lang="en-US"/>
                        <a:t>positive implications on quality of output, cost of production and overall competitiveness of business (not just with a view to energy costs).</a:t>
                      </a:r>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260761"/>
                  </a:ext>
                </a:extLst>
              </a:tr>
              <a:tr h="801401">
                <a:tc>
                  <a:txBody>
                    <a:bodyPr/>
                    <a:lstStyle/>
                    <a:p>
                      <a:r>
                        <a:rPr lang="en-GB" b="1"/>
                        <a:t>Practical and policy implications: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a:t>Energy audits require a comprehensive understanding of the respective production cycle (thus requirements for high-quality EAs may be more clearly defined)</a:t>
                      </a:r>
                    </a:p>
                    <a:p>
                      <a:pPr marL="285750" indent="-285750">
                        <a:buFont typeface="Arial" panose="020B0604020202020204" pitchFamily="34" charset="0"/>
                        <a:buChar char="•"/>
                      </a:pPr>
                      <a:r>
                        <a:rPr lang="en-GB"/>
                        <a:t>Companies need to discuss EE not as a single matter but as a means to modernize the production process and improve the product / offering </a:t>
                      </a:r>
                      <a:r>
                        <a:rPr lang="en-GB">
                          <a:sym typeface="Wingdings" panose="05000000000000000000" pitchFamily="2" charset="2"/>
                        </a:rPr>
                        <a:t> at higher management level</a:t>
                      </a:r>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9769464"/>
                  </a:ext>
                </a:extLst>
              </a:tr>
            </a:tbl>
          </a:graphicData>
        </a:graphic>
      </p:graphicFrame>
      <p:pic>
        <p:nvPicPr>
          <p:cNvPr id="8" name="Picture 7">
            <a:extLst>
              <a:ext uri="{FF2B5EF4-FFF2-40B4-BE49-F238E27FC236}">
                <a16:creationId xmlns:a16="http://schemas.microsoft.com/office/drawing/2014/main" id="{18DEAF0D-AAE7-4A69-B2FE-09AA99ABE0EE}"/>
              </a:ext>
            </a:extLst>
          </p:cNvPr>
          <p:cNvPicPr>
            <a:picLocks noChangeAspect="1"/>
          </p:cNvPicPr>
          <p:nvPr/>
        </p:nvPicPr>
        <p:blipFill>
          <a:blip r:embed="rId6"/>
          <a:stretch>
            <a:fillRect/>
          </a:stretch>
        </p:blipFill>
        <p:spPr>
          <a:xfrm>
            <a:off x="8933741" y="5901210"/>
            <a:ext cx="3033365" cy="867981"/>
          </a:xfrm>
          <a:prstGeom prst="rect">
            <a:avLst/>
          </a:prstGeom>
        </p:spPr>
      </p:pic>
    </p:spTree>
    <p:extLst>
      <p:ext uri="{BB962C8B-B14F-4D97-AF65-F5344CB8AC3E}">
        <p14:creationId xmlns:p14="http://schemas.microsoft.com/office/powerpoint/2010/main" val="242578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D8CE-166F-4CB6-BE40-31666F87E844}"/>
              </a:ext>
            </a:extLst>
          </p:cNvPr>
          <p:cNvSpPr>
            <a:spLocks noGrp="1"/>
          </p:cNvSpPr>
          <p:nvPr>
            <p:ph type="title"/>
          </p:nvPr>
        </p:nvSpPr>
        <p:spPr/>
        <p:txBody>
          <a:bodyPr>
            <a:normAutofit/>
          </a:bodyPr>
          <a:lstStyle/>
          <a:p>
            <a:pPr algn="ctr"/>
            <a:r>
              <a:rPr lang="en-US" sz="5400">
                <a:solidFill>
                  <a:schemeClr val="bg1"/>
                </a:solidFill>
              </a:rPr>
              <a:t>THANK YOU</a:t>
            </a:r>
          </a:p>
        </p:txBody>
      </p:sp>
      <p:sp>
        <p:nvSpPr>
          <p:cNvPr id="3" name="Content Placeholder 2">
            <a:extLst>
              <a:ext uri="{FF2B5EF4-FFF2-40B4-BE49-F238E27FC236}">
                <a16:creationId xmlns:a16="http://schemas.microsoft.com/office/drawing/2014/main" id="{35444198-54CF-4458-A5EC-8A7685EA7444}"/>
              </a:ext>
            </a:extLst>
          </p:cNvPr>
          <p:cNvSpPr>
            <a:spLocks noGrp="1"/>
          </p:cNvSpPr>
          <p:nvPr>
            <p:ph idx="1"/>
          </p:nvPr>
        </p:nvSpPr>
        <p:spPr>
          <a:xfrm>
            <a:off x="918210" y="1690688"/>
            <a:ext cx="10515600" cy="4351338"/>
          </a:xfrm>
        </p:spPr>
        <p:txBody>
          <a:bodyPr/>
          <a:lstStyle/>
          <a:p>
            <a:pPr marL="0" indent="0" algn="ctr">
              <a:buNone/>
            </a:pPr>
            <a:endParaRPr lang="en-US" sz="1800" spc="600">
              <a:solidFill>
                <a:srgbClr val="FFC000"/>
              </a:solidFill>
            </a:endParaRPr>
          </a:p>
          <a:p>
            <a:pPr marL="0" indent="0" algn="ctr">
              <a:buNone/>
            </a:pPr>
            <a:r>
              <a:rPr lang="en-US" sz="1800" spc="600">
                <a:solidFill>
                  <a:srgbClr val="FFC000"/>
                </a:solidFill>
              </a:rPr>
              <a:t>WWW.</a:t>
            </a:r>
            <a:r>
              <a:rPr lang="en-US" sz="1800" b="1" spc="600">
                <a:solidFill>
                  <a:srgbClr val="FFC000"/>
                </a:solidFill>
              </a:rPr>
              <a:t>ENERGY-EFFICIENCY-WATCH.ORG</a:t>
            </a:r>
          </a:p>
          <a:p>
            <a:endParaRPr lang="en-US"/>
          </a:p>
        </p:txBody>
      </p:sp>
      <p:pic>
        <p:nvPicPr>
          <p:cNvPr id="4" name="Picture 3" descr="A close up of a logo&#10;&#10;Description automatically generated">
            <a:extLst>
              <a:ext uri="{FF2B5EF4-FFF2-40B4-BE49-F238E27FC236}">
                <a16:creationId xmlns:a16="http://schemas.microsoft.com/office/drawing/2014/main" id="{C9B2D5D4-24D0-4E1F-A8B6-DC56AB50C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6356"/>
            <a:ext cx="4029075" cy="1161643"/>
          </a:xfrm>
          <a:prstGeom prst="rect">
            <a:avLst/>
          </a:prstGeom>
        </p:spPr>
      </p:pic>
      <p:pic>
        <p:nvPicPr>
          <p:cNvPr id="5" name="Graphic 4" descr="User" title="Icon - Presenter Name">
            <a:extLst>
              <a:ext uri="{FF2B5EF4-FFF2-40B4-BE49-F238E27FC236}">
                <a16:creationId xmlns:a16="http://schemas.microsoft.com/office/drawing/2014/main" id="{68DBEC3A-F431-4486-9E11-C37317B584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4886" y="3307907"/>
            <a:ext cx="558449" cy="558449"/>
          </a:xfrm>
          <a:prstGeom prst="rect">
            <a:avLst/>
          </a:prstGeom>
        </p:spPr>
      </p:pic>
      <p:sp>
        <p:nvSpPr>
          <p:cNvPr id="6" name="Subtitle 2">
            <a:extLst>
              <a:ext uri="{FF2B5EF4-FFF2-40B4-BE49-F238E27FC236}">
                <a16:creationId xmlns:a16="http://schemas.microsoft.com/office/drawing/2014/main" id="{EF9922E5-9ED9-4980-A79E-7C6B06B11BB9}"/>
              </a:ext>
            </a:extLst>
          </p:cNvPr>
          <p:cNvSpPr txBox="1">
            <a:spLocks/>
          </p:cNvSpPr>
          <p:nvPr/>
        </p:nvSpPr>
        <p:spPr>
          <a:xfrm>
            <a:off x="5103214" y="3307908"/>
            <a:ext cx="5378095" cy="55844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1" i="0" u="none" strike="noStrike" kern="1200" cap="none" spc="300" normalizeH="0" baseline="0" noProof="0">
                <a:ln>
                  <a:noFill/>
                </a:ln>
                <a:solidFill>
                  <a:prstClr val="white"/>
                </a:solidFill>
                <a:effectLst/>
                <a:uLnTx/>
                <a:uFillTx/>
                <a:latin typeface="Calibri Light" panose="020F0302020204030204"/>
                <a:ea typeface="+mn-ea"/>
                <a:cs typeface="Gill Sans" panose="020B0502020104020203" pitchFamily="34" charset="-79"/>
              </a:rPr>
              <a:t>Daniel Becker &amp; the Guidehouse Team</a:t>
            </a:r>
          </a:p>
        </p:txBody>
      </p:sp>
      <p:pic>
        <p:nvPicPr>
          <p:cNvPr id="8" name="Graphic 7" descr="Envelope" title="Icon Presenter Email">
            <a:extLst>
              <a:ext uri="{FF2B5EF4-FFF2-40B4-BE49-F238E27FC236}">
                <a16:creationId xmlns:a16="http://schemas.microsoft.com/office/drawing/2014/main" id="{9870FB2C-CE47-4497-8145-9839F4ED35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64886" y="4116517"/>
            <a:ext cx="558449" cy="558449"/>
          </a:xfrm>
          <a:prstGeom prst="rect">
            <a:avLst/>
          </a:prstGeom>
        </p:spPr>
      </p:pic>
      <p:sp>
        <p:nvSpPr>
          <p:cNvPr id="9" name="Text Placeholder 18">
            <a:extLst>
              <a:ext uri="{FF2B5EF4-FFF2-40B4-BE49-F238E27FC236}">
                <a16:creationId xmlns:a16="http://schemas.microsoft.com/office/drawing/2014/main" id="{C035D02B-7300-4DD1-B5FA-A512275B8D4E}"/>
              </a:ext>
            </a:extLst>
          </p:cNvPr>
          <p:cNvSpPr txBox="1">
            <a:spLocks/>
          </p:cNvSpPr>
          <p:nvPr/>
        </p:nvSpPr>
        <p:spPr>
          <a:xfrm>
            <a:off x="5159736" y="4184555"/>
            <a:ext cx="4206206" cy="35518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1" i="0" u="none" strike="noStrike" kern="1200" cap="none" spc="300" normalizeH="0" baseline="0" noProof="0">
                <a:ln>
                  <a:noFill/>
                </a:ln>
                <a:solidFill>
                  <a:prstClr val="white"/>
                </a:solidFill>
                <a:effectLst/>
                <a:uLnTx/>
                <a:uFillTx/>
                <a:latin typeface="Calibri Light" panose="020F0302020204030204"/>
                <a:ea typeface="+mn-ea"/>
                <a:cs typeface="Gill Sans Light" panose="020B0302020104020203" pitchFamily="34" charset="-79"/>
              </a:rPr>
              <a:t>Daniel.Becker@guidehouse.com</a:t>
            </a:r>
          </a:p>
        </p:txBody>
      </p:sp>
    </p:spTree>
    <p:extLst>
      <p:ext uri="{BB962C8B-B14F-4D97-AF65-F5344CB8AC3E}">
        <p14:creationId xmlns:p14="http://schemas.microsoft.com/office/powerpoint/2010/main" val="1480349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a5s9.OnbeK4VTjX6zpJ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dHsfVgpc0GtUeCFShUTq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nG._YBGPpmv3gc.oKtC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0272E87A8984785AA82715A63004C" ma:contentTypeVersion="12" ma:contentTypeDescription="Create a new document." ma:contentTypeScope="" ma:versionID="4f8d4e83b734ea6531060987e4a1d7df">
  <xsd:schema xmlns:xsd="http://www.w3.org/2001/XMLSchema" xmlns:xs="http://www.w3.org/2001/XMLSchema" xmlns:p="http://schemas.microsoft.com/office/2006/metadata/properties" xmlns:ns3="57ae4465-147e-4ee9-804c-4d1df3b382e6" xmlns:ns4="1b0863b8-7ccb-4ca1-a20e-1ffdd48e7fd9" targetNamespace="http://schemas.microsoft.com/office/2006/metadata/properties" ma:root="true" ma:fieldsID="dab6eb220b98a8c9241388d17e165ea8" ns3:_="" ns4:_="">
    <xsd:import namespace="57ae4465-147e-4ee9-804c-4d1df3b382e6"/>
    <xsd:import namespace="1b0863b8-7ccb-4ca1-a20e-1ffdd48e7f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e4465-147e-4ee9-804c-4d1df3b38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0863b8-7ccb-4ca1-a20e-1ffdd48e7f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b0863b8-7ccb-4ca1-a20e-1ffdd48e7fd9">
      <UserInfo>
        <DisplayName>Arnold Bruhin</DisplayName>
        <AccountId>1100</AccountId>
        <AccountType/>
      </UserInfo>
      <UserInfo>
        <DisplayName>Daniel Becker</DisplayName>
        <AccountId>69</AccountId>
        <AccountType/>
      </UserInfo>
      <UserInfo>
        <DisplayName>Henrik Schult</DisplayName>
        <AccountId>1842</AccountId>
        <AccountType/>
      </UserInfo>
      <UserInfo>
        <DisplayName>Katja Dinges</DisplayName>
        <AccountId>394</AccountId>
        <AccountType/>
      </UserInfo>
      <UserInfo>
        <DisplayName>Malte Gephart</DisplayName>
        <AccountId>454</AccountId>
        <AccountType/>
      </UserInfo>
    </SharedWithUsers>
  </documentManagement>
</p:properties>
</file>

<file path=customXml/itemProps1.xml><?xml version="1.0" encoding="utf-8"?>
<ds:datastoreItem xmlns:ds="http://schemas.openxmlformats.org/officeDocument/2006/customXml" ds:itemID="{74C1E46F-BE68-4229-A3D1-F0BE25DE2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ae4465-147e-4ee9-804c-4d1df3b382e6"/>
    <ds:schemaRef ds:uri="1b0863b8-7ccb-4ca1-a20e-1ffdd48e7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669C3-0DDF-4F08-9473-592C2436B5A3}">
  <ds:schemaRefs>
    <ds:schemaRef ds:uri="http://schemas.microsoft.com/sharepoint/v3/contenttype/forms"/>
  </ds:schemaRefs>
</ds:datastoreItem>
</file>

<file path=customXml/itemProps3.xml><?xml version="1.0" encoding="utf-8"?>
<ds:datastoreItem xmlns:ds="http://schemas.openxmlformats.org/officeDocument/2006/customXml" ds:itemID="{C0529E4A-88FA-479D-8EE2-4B476D687DCB}">
  <ds:schemaRefs>
    <ds:schemaRef ds:uri="http://schemas.microsoft.com/office/infopath/2007/PartnerControl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57ae4465-147e-4ee9-804c-4d1df3b382e6"/>
    <ds:schemaRef ds:uri="1b0863b8-7ccb-4ca1-a20e-1ffdd48e7f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1714</TotalTime>
  <Words>1235</Words>
  <Application>Microsoft Office PowerPoint</Application>
  <PresentationFormat>Widescreen</PresentationFormat>
  <Paragraphs>132</Paragraphs>
  <Slides>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Wingdings</vt:lpstr>
      <vt:lpstr>Office Theme</vt:lpstr>
      <vt:lpstr>think-cell Slide</vt:lpstr>
      <vt:lpstr>  Energy Efficiency Watch 4 - Survey results and  the impact of narratives on effective policy implementation s Daniel Becker, Guidehouse 20 October 2021   </vt:lpstr>
      <vt:lpstr>Background: Energy Efficiency Watch 1-4 From policy analysis to the role of narratives</vt:lpstr>
      <vt:lpstr>EU27: Key input factors for narrative development</vt:lpstr>
      <vt:lpstr>Narrative cases from business stakeholder workshops</vt:lpstr>
      <vt:lpstr>Wanting to be a front runner</vt:lpstr>
      <vt:lpstr>EE - integral optimization of production cycle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WATCH 4</dc:title>
  <dc:creator>Drilona Shtjefni</dc:creator>
  <cp:lastModifiedBy>Daniel Becker</cp:lastModifiedBy>
  <cp:revision>37</cp:revision>
  <dcterms:created xsi:type="dcterms:W3CDTF">2019-06-18T13:43:28Z</dcterms:created>
  <dcterms:modified xsi:type="dcterms:W3CDTF">2021-12-07T16:24:21Z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0x01010030E0272E87A8984785AA82715A63004C</vt:lpwstr>
  </property>
  <property fmtid="{D5CDD505-2E9C-101B-9397-08002B2CF9AE}" pid="3" name="Order">
    <vt:r8>9600</vt:r8>
  </property>
  <property fmtid="{D5CDD505-2E9C-101B-9397-08002B2CF9AE}" pid="4" name="GUID">
    <vt:lpwstr>1a738bec-2cfe-47c4-9277-7131865815ca</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