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2" r:id="rId2"/>
    <p:sldId id="650" r:id="rId3"/>
    <p:sldId id="651" r:id="rId4"/>
    <p:sldId id="741" r:id="rId5"/>
    <p:sldId id="740" r:id="rId6"/>
    <p:sldId id="742" r:id="rId7"/>
    <p:sldId id="743" r:id="rId8"/>
    <p:sldId id="744" r:id="rId9"/>
    <p:sldId id="745" r:id="rId10"/>
    <p:sldId id="746" r:id="rId11"/>
    <p:sldId id="747" r:id="rId12"/>
    <p:sldId id="517" r:id="rId13"/>
  </p:sldIdLst>
  <p:sldSz cx="9144000" cy="6858000" type="screen4x3"/>
  <p:notesSz cx="6735763" cy="986631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4A6EB6"/>
    <a:srgbClr val="2346DD"/>
    <a:srgbClr val="387594"/>
    <a:srgbClr val="3366CC"/>
    <a:srgbClr val="006699"/>
    <a:srgbClr val="0033CC"/>
    <a:srgbClr val="003366"/>
    <a:srgbClr val="FEC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125" autoAdjust="0"/>
  </p:normalViewPr>
  <p:slideViewPr>
    <p:cSldViewPr showGuides="1">
      <p:cViewPr varScale="1">
        <p:scale>
          <a:sx n="66" d="100"/>
          <a:sy n="66" d="100"/>
        </p:scale>
        <p:origin x="11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5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947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0947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F269AEC-E99A-497B-ABBC-4117B73182C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703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7052"/>
            <a:ext cx="5389240" cy="443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947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0947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666F731-2595-4CCC-B683-223344FDDCC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42030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133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57403D-4DBA-487B-829A-0F60889110C5}" type="slidenum">
              <a:rPr lang="sk-SK" altLang="sk-SK" smtClean="0"/>
              <a:pPr>
                <a:spcBef>
                  <a:spcPct val="0"/>
                </a:spcBef>
              </a:pPr>
              <a:t>1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43801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11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5D7F4-3531-44FB-970D-416F1608AED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971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7251C-6604-4A94-B446-29DBF4D5DF7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7044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153150"/>
            <a:ext cx="128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27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59CD-756B-47FF-92B2-7CAAC54BB65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4588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ACC8-109F-4E2F-A5BF-5B8FA7517DA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3120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6153150"/>
            <a:ext cx="128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96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66012-5F60-4AF1-9E32-E7E9301A37D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6153150"/>
            <a:ext cx="128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421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53150"/>
            <a:ext cx="33051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CA1E-AE41-4FCD-8D60-9296DEB923F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7784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2834-B802-4DAE-8780-1E43B5DA95E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126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B8C01F13-6CBA-4571-9A44-E018B4A24D7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26" r:id="rId9"/>
    <p:sldLayoutId id="2147483927" r:id="rId10"/>
    <p:sldLayoutId id="21474839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vetoslava.soltesova@siea.gov.s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-36513" y="2276475"/>
            <a:ext cx="9144001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b="0" dirty="0"/>
          </a:p>
          <a:p>
            <a:pPr algn="ctr">
              <a:buNone/>
            </a:pPr>
            <a:r>
              <a:rPr lang="sk-SK" sz="2400" dirty="0" smtClean="0">
                <a:solidFill>
                  <a:srgbClr val="4A6E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Investície </a:t>
            </a:r>
            <a:r>
              <a:rPr lang="sk-SK" sz="2400" dirty="0">
                <a:solidFill>
                  <a:srgbClr val="4A6E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energetickej účinnosti </a:t>
            </a:r>
            <a:r>
              <a:rPr lang="sk-SK" sz="2400" dirty="0" smtClean="0">
                <a:solidFill>
                  <a:srgbClr val="4A6E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2400" dirty="0">
                <a:solidFill>
                  <a:srgbClr val="4A6E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systémov rozvodov tepla  </a:t>
            </a:r>
            <a:endParaRPr lang="sk-SK" sz="2400" dirty="0" smtClean="0">
              <a:solidFill>
                <a:srgbClr val="4A6E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Rectangle 43"/>
          <p:cNvSpPr>
            <a:spLocks noChangeArrowheads="1"/>
          </p:cNvSpPr>
          <p:nvPr/>
        </p:nvSpPr>
        <p:spPr bwMode="auto">
          <a:xfrm>
            <a:off x="26988" y="4292600"/>
            <a:ext cx="914400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Dr. Ing. Kvetoslava Šoltésová, CSc.,</a:t>
            </a:r>
            <a:br>
              <a:rPr lang="sk-SK" altLang="sk-S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altLang="sk-SK" sz="2000" i="1" dirty="0">
                <a:latin typeface="Calibri" panose="020F0502020204030204" pitchFamily="34" charset="0"/>
                <a:cs typeface="Calibri" panose="020F0502020204030204" pitchFamily="34" charset="0"/>
              </a:rPr>
              <a:t>Slovenská inovačná a energetická agentúra,</a:t>
            </a:r>
          </a:p>
        </p:txBody>
      </p:sp>
      <p:sp>
        <p:nvSpPr>
          <p:cNvPr id="12292" name="Obdĺžnik 1"/>
          <p:cNvSpPr>
            <a:spLocks noChangeArrowheads="1"/>
          </p:cNvSpPr>
          <p:nvPr/>
        </p:nvSpPr>
        <p:spPr bwMode="auto">
          <a:xfrm>
            <a:off x="251520" y="1412776"/>
            <a:ext cx="8640960" cy="9848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2000" cap="all" dirty="0">
                <a:latin typeface="Calibri" panose="020F0502020204030204" pitchFamily="34" charset="0"/>
                <a:cs typeface="Calibri" panose="020F0502020204030204" pitchFamily="34" charset="0"/>
              </a:rPr>
              <a:t>Európska zelená dohoda a Národný energetický </a:t>
            </a:r>
            <a:r>
              <a:rPr lang="sk-SK" altLang="sk-SK" sz="2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altLang="sk-SK" sz="2000" cap="all" dirty="0">
                <a:latin typeface="Calibri" panose="020F0502020204030204" pitchFamily="34" charset="0"/>
                <a:cs typeface="Calibri" panose="020F0502020204030204" pitchFamily="34" charset="0"/>
              </a:rPr>
              <a:t>klimatický plán </a:t>
            </a:r>
            <a:endParaRPr lang="sk-SK" altLang="sk-SK" sz="2000" cap="al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2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Na Slovensku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5. apríl 2022</a:t>
            </a:r>
            <a:r>
              <a:rPr lang="sk-SK" altLang="sk-SK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Online konferencia</a:t>
            </a:r>
            <a:endParaRPr lang="sk-SK" altLang="sk-SK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44" y="136800"/>
            <a:ext cx="7992888" cy="1002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Investície do SCZT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12575"/>
              </p:ext>
            </p:extLst>
          </p:nvPr>
        </p:nvGraphicFramePr>
        <p:xfrm>
          <a:off x="285047" y="1091405"/>
          <a:ext cx="8573906" cy="447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906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</a:tblGrid>
              <a:tr h="634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Slovensko (2021 – 2027)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podpora zvyšovania podielu OZE v </a:t>
                      </a:r>
                      <a:r>
                        <a:rPr lang="sk-SK" sz="20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energonosičoch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prostredníctvom:</a:t>
                      </a:r>
                    </a:p>
                    <a:p>
                      <a:pPr marL="742950" lvl="1" indent="-285750">
                        <a:buFont typeface="Calibri" panose="020F0502020204030204" pitchFamily="34" charset="0"/>
                        <a:buChar char="—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technológií úpravy bioplynu na </a:t>
                      </a:r>
                      <a:r>
                        <a:rPr lang="sk-SK" sz="20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biometán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(napr. </a:t>
                      </a:r>
                      <a:r>
                        <a:rPr lang="sk-SK" sz="20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biometánové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stanice) a výstavby prípojok na  infraštruktúru, </a:t>
                      </a:r>
                    </a:p>
                    <a:p>
                      <a:pPr marL="742950" lvl="1" indent="-285750">
                        <a:buFont typeface="Calibri" panose="020F0502020204030204" pitchFamily="34" charset="0"/>
                        <a:buChar char="—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výstavby zariadení na výrobu zeleného vodíka s využitím OZE a </a:t>
                      </a:r>
                      <a:r>
                        <a:rPr lang="sk-SK" sz="20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biometánu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ich využitie v energetických systémoch, vrátane diaľkového vykurovania a chladenia;</a:t>
                      </a:r>
                    </a:p>
                    <a:p>
                      <a:pPr marL="742950" lvl="1" indent="-285750">
                        <a:buFont typeface="Calibri" panose="020F0502020204030204" pitchFamily="34" charset="0"/>
                        <a:buChar char="—"/>
                      </a:pPr>
                      <a:endParaRPr lang="sk-SK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zavádzanie systémov monitorovania, optimalizácie a riadenia spotreby energie vrátane uskladňovania energie z OZE;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k-SK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11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podpora zariadení využívajúcich OZE s výnimkou opatrení týkajúcich sa činností ETS v zmysle Prílohy č. I Smernice č. 2003/87/ES.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09613"/>
                  </a:ext>
                </a:extLst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52118"/>
              </p:ext>
            </p:extLst>
          </p:nvPr>
        </p:nvGraphicFramePr>
        <p:xfrm>
          <a:off x="268106" y="5733256"/>
          <a:ext cx="8624371" cy="4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409873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Slovensko – pracovný materiál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Investície do SCZT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14656"/>
              </p:ext>
            </p:extLst>
          </p:nvPr>
        </p:nvGraphicFramePr>
        <p:xfrm>
          <a:off x="285047" y="1209984"/>
          <a:ext cx="8573906" cy="407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906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</a:tblGrid>
              <a:tr h="562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Modernizačný fond (2021 – 2030)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výstavba, rekonštrukcia a modernizácia existujúcich energetických zariadení za účelom zvýšenia energetickej účinnosti a zníženia emisií skleníkových plynov využívaním vysokoúčinnej kombinovanej výroby elektriny a tepla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výstavba, rekonštrukcia a modernizáciu energetických (distribučných) sietí v rámci systémov CZT, vrátane systémov na akumuláciu tepla a chladu a </a:t>
                      </a:r>
                      <a:r>
                        <a:rPr lang="sk-SK" sz="20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riešení ako súčasť systémov centralizovaného zásobovania teplom a chladom, ktoré spĺňajú definíciu energeticky účinného systému CZT alebo na základe pomoci poskytnutej podľa tejto schémy budú po realizácii projektov túto definíciu energeticky účinného systému CZT spĺňať.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11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k-SK" sz="1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09613"/>
                  </a:ext>
                </a:extLst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437895"/>
              </p:ext>
            </p:extLst>
          </p:nvPr>
        </p:nvGraphicFramePr>
        <p:xfrm>
          <a:off x="259814" y="5289801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409873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Schéma štátnej pomoci z prostriedkov Modernizačného fondu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podporu investícií na modernizáciu energetických systémov vrátane uskladňovania energie 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zlepšenia energetickej efektívnosti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468313" y="1052513"/>
            <a:ext cx="8280400" cy="180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k-SK" sz="3600" kern="10">
                <a:ln w="9525" cap="sq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3333FF"/>
                    </a:gs>
                    <a:gs pos="100000">
                      <a:srgbClr val="99CCFF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Ďakujem za pozornosť!</a:t>
            </a:r>
          </a:p>
        </p:txBody>
      </p:sp>
      <p:graphicFrame>
        <p:nvGraphicFramePr>
          <p:cNvPr id="4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88940"/>
              </p:ext>
            </p:extLst>
          </p:nvPr>
        </p:nvGraphicFramePr>
        <p:xfrm>
          <a:off x="395288" y="3317875"/>
          <a:ext cx="8497887" cy="2383372"/>
        </p:xfrm>
        <a:graphic>
          <a:graphicData uri="http://schemas.openxmlformats.org/drawingml/2006/table">
            <a:tbl>
              <a:tblPr/>
              <a:tblGrid>
                <a:gridCol w="8497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2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Dr. Ing. Kvetoslava Šoltésová, CSc.</a:t>
                      </a:r>
                      <a:endParaRPr kumimoji="0" lang="sk-SK" alt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Slovenská inovačná a energetická agentúra,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Odbor legislatívy, metodológie sa vzdelávania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Švermova 43,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974 04 Banská Bystrica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tel.: +421 905 493298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e-mail: </a:t>
                      </a:r>
                      <a:r>
                        <a:rPr kumimoji="0" lang="sk-SK" altLang="sk-S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"/>
                        </a:rPr>
                        <a:t>kvetoslava.soltesova@siea.gov.sk</a:t>
                      </a:r>
                      <a:r>
                        <a:rPr kumimoji="0" lang="sk-SK" alt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k-SK" alt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7" marR="91457" marT="45638" marB="456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6166384"/>
            <a:ext cx="128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384175" y="261938"/>
            <a:ext cx="8364538" cy="461962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46441"/>
              </p:ext>
            </p:extLst>
          </p:nvPr>
        </p:nvGraphicFramePr>
        <p:xfrm>
          <a:off x="268287" y="1331234"/>
          <a:ext cx="8596314" cy="367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l"/>
                      <a:endParaRPr lang="sk-SK" sz="20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20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sk-SK" sz="20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sk-SK" sz="20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Zásobovanie teplom -prehľad</a:t>
                      </a:r>
                      <a:endParaRPr lang="sk-SK" sz="2000" b="0" i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19">
                <a:tc>
                  <a:txBody>
                    <a:bodyPr/>
                    <a:lstStyle/>
                    <a:p>
                      <a:pPr algn="l"/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Operačný program Kvalita životného prostredia</a:t>
                      </a:r>
                      <a:endParaRPr lang="sk-SK" sz="20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Program Slovensko</a:t>
                      </a:r>
                      <a:endParaRPr lang="sk-SK" sz="2000" b="0" i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Modernizačný fond</a:t>
                      </a:r>
                      <a:endParaRPr lang="sk-SK" sz="2000" b="0" i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7" marR="91447" marT="45609" marB="456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140085"/>
                  </a:ext>
                </a:extLst>
              </a:tr>
            </a:tbl>
          </a:graphicData>
        </a:graphic>
      </p:graphicFrame>
      <p:pic>
        <p:nvPicPr>
          <p:cNvPr id="7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8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Individuálne zásobovanie teplom - domácnosti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5437"/>
              </p:ext>
            </p:extLst>
          </p:nvPr>
        </p:nvGraphicFramePr>
        <p:xfrm>
          <a:off x="268106" y="5624969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Komplexné posúdenie potenciálu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efektívneho vykurovania a chladenia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Slovenskej republike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podľa článku 14 smernice 2012/27/EÚ, september 2021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pic>
        <p:nvPicPr>
          <p:cNvPr id="13" name="Obrázo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12" y="1323402"/>
            <a:ext cx="8657965" cy="2715598"/>
          </a:xfrm>
          <a:prstGeom prst="rect">
            <a:avLst/>
          </a:prstGeom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94546"/>
              </p:ext>
            </p:extLst>
          </p:nvPr>
        </p:nvGraphicFramePr>
        <p:xfrm>
          <a:off x="248943" y="4368109"/>
          <a:ext cx="86435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41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236201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523675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53779418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1773738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2019 - 2010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22 875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19 639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-3 236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7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Podiel zemného plynu na celkovej spotrebe PEZ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58,4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61,5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+ 3,3</a:t>
                      </a:r>
                      <a:endParaRPr lang="sk-SK" sz="14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Individuálne zásobovanie teplom – obchod a služby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5437"/>
              </p:ext>
            </p:extLst>
          </p:nvPr>
        </p:nvGraphicFramePr>
        <p:xfrm>
          <a:off x="268106" y="5624969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Komplexné posúdenie potenciálu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efektívneho vykurovania a chladenia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Slovenskej republike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podľa článku 14 smernice 2012/27/EÚ, september 2021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88382"/>
              </p:ext>
            </p:extLst>
          </p:nvPr>
        </p:nvGraphicFramePr>
        <p:xfrm>
          <a:off x="248943" y="4368109"/>
          <a:ext cx="86435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41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236201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523675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53779418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1773738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2019 - 2010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8 250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5 523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sk-SK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2 727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7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Podiel zemného plynu na celkovej spotrebe PEZ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63,75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74,62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+ 10,87</a:t>
                      </a:r>
                      <a:endParaRPr lang="sk-SK" sz="14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8270"/>
                  </a:ext>
                </a:extLst>
              </a:tr>
            </a:tbl>
          </a:graphicData>
        </a:graphic>
      </p:graphicFrame>
      <p:pic>
        <p:nvPicPr>
          <p:cNvPr id="9" name="Obrázo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06" y="1011852"/>
            <a:ext cx="8552366" cy="304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Systémy centralizovaného zásobovania teplom (SCZT)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08" y="1245969"/>
            <a:ext cx="8624371" cy="2693919"/>
          </a:xfrm>
          <a:prstGeom prst="rect">
            <a:avLst/>
          </a:prstGeom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5437"/>
              </p:ext>
            </p:extLst>
          </p:nvPr>
        </p:nvGraphicFramePr>
        <p:xfrm>
          <a:off x="268106" y="5624969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Komplexné posúdenie potenciálu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efektívneho vykurovania a chladenia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Slovenskej republike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podľa článku 14 smernice 2012/27/EÚ, september 2021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78208"/>
              </p:ext>
            </p:extLst>
          </p:nvPr>
        </p:nvGraphicFramePr>
        <p:xfrm>
          <a:off x="248943" y="4368109"/>
          <a:ext cx="86435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41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236201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523675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53779418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1773738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2019 - 2010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19 136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16 178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sk-SK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2 958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7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Podiel zemného plynu na celkovej spotrebe PEZ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61,3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53,1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400" b="1" dirty="0" smtClean="0">
                          <a:solidFill>
                            <a:srgbClr val="0099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- 8,2</a:t>
                      </a:r>
                      <a:endParaRPr lang="sk-SK" sz="1400" b="1" dirty="0">
                        <a:solidFill>
                          <a:srgbClr val="0099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3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Systémy centralizovaného zásobovania teplom (SCZT)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5437"/>
              </p:ext>
            </p:extLst>
          </p:nvPr>
        </p:nvGraphicFramePr>
        <p:xfrm>
          <a:off x="268106" y="5624969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Komplexné posúdenie potenciálu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efektívneho vykurovania a chladenia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Slovenskej republike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podľa článku 14 smernice 2012/27/EÚ, september 2021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37607"/>
              </p:ext>
            </p:extLst>
          </p:nvPr>
        </p:nvGraphicFramePr>
        <p:xfrm>
          <a:off x="248941" y="1234947"/>
          <a:ext cx="8643535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155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2362019"/>
                    </a:ext>
                  </a:extLst>
                </a:gridCol>
                <a:gridCol w="1189938">
                  <a:extLst>
                    <a:ext uri="{9D8B030D-6E8A-4147-A177-3AD203B41FA5}">
                      <a16:colId xmlns:a16="http://schemas.microsoft.com/office/drawing/2014/main" val="3452367576"/>
                    </a:ext>
                  </a:extLst>
                </a:gridCol>
                <a:gridCol w="1258330">
                  <a:extLst>
                    <a:ext uri="{9D8B030D-6E8A-4147-A177-3AD203B41FA5}">
                      <a16:colId xmlns:a16="http://schemas.microsoft.com/office/drawing/2014/main" val="185377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 - domácnosti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22 875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19 639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7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 – obchod a služby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8 250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5 523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6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Spotreba PEZ na výrobu tepla – SCZT</a:t>
                      </a:r>
                      <a:endParaRPr lang="sk-SK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19 136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16 178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Podiel spotreby PEZ na výrobu tepla k celkovej spotrebe PEZ na výrobu tepla</a:t>
                      </a:r>
                      <a:endParaRPr lang="sk-SK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1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Prognóza dopytu tepla na vykurovanie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5437"/>
              </p:ext>
            </p:extLst>
          </p:nvPr>
        </p:nvGraphicFramePr>
        <p:xfrm>
          <a:off x="268106" y="5624969"/>
          <a:ext cx="862437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Komplexné posúdenie potenciálu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efektívneho vykurovania a chladenia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Slovenskej republike</a:t>
                      </a:r>
                      <a:r>
                        <a:rPr lang="sk-SK" sz="14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podľa článku 14 smernice 2012/27/EÚ, september 2021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46" y="1412776"/>
            <a:ext cx="8381397" cy="2520280"/>
          </a:xfrm>
          <a:prstGeom prst="rect">
            <a:avLst/>
          </a:prstGeom>
        </p:spPr>
      </p:pic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2267"/>
              </p:ext>
            </p:extLst>
          </p:nvPr>
        </p:nvGraphicFramePr>
        <p:xfrm>
          <a:off x="374046" y="4287913"/>
          <a:ext cx="83813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906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12362019"/>
                    </a:ext>
                  </a:extLst>
                </a:gridCol>
                <a:gridCol w="1409630">
                  <a:extLst>
                    <a:ext uri="{9D8B030D-6E8A-4147-A177-3AD203B41FA5}">
                      <a16:colId xmlns:a16="http://schemas.microsoft.com/office/drawing/2014/main" val="3452367576"/>
                    </a:ext>
                  </a:extLst>
                </a:gridCol>
                <a:gridCol w="1409630">
                  <a:extLst>
                    <a:ext uri="{9D8B030D-6E8A-4147-A177-3AD203B41FA5}">
                      <a16:colId xmlns:a16="http://schemas.microsoft.com/office/drawing/2014/main" val="1780569616"/>
                    </a:ext>
                  </a:extLst>
                </a:gridCol>
                <a:gridCol w="1220168">
                  <a:extLst>
                    <a:ext uri="{9D8B030D-6E8A-4147-A177-3AD203B41FA5}">
                      <a16:colId xmlns:a16="http://schemas.microsoft.com/office/drawing/2014/main" val="185377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2050</a:t>
                      </a: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Predpokladaný podiel dopytu tepla z SCZT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30,4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31,4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31,2</a:t>
                      </a:r>
                      <a:endParaRPr lang="sk-SK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972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Investície do energetickej efektívnosti vrátane SCZT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31840"/>
              </p:ext>
            </p:extLst>
          </p:nvPr>
        </p:nvGraphicFramePr>
        <p:xfrm>
          <a:off x="268109" y="1322632"/>
          <a:ext cx="8552367" cy="41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2367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Operačný program Kvalita životného prostredia (2014 – 2020)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energetickej náročnosti podnikov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—"/>
                        <a:tabLst/>
                        <a:defRPr/>
                      </a:pPr>
                      <a:r>
                        <a:rPr lang="sk-SK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spotreby primárnych energetických zdrojov o viac 184 000 MWh/rok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sk-SK" sz="1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70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energetickej náročnosti verejných budov (obnova budov)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6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Calibri" panose="020F0502020204030204" pitchFamily="34" charset="0"/>
                        <a:buChar char="—"/>
                      </a:pPr>
                      <a:r>
                        <a:rPr lang="sk-SK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 budov,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70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—"/>
                        <a:tabLst/>
                        <a:defRPr/>
                      </a:pPr>
                      <a:r>
                        <a:rPr lang="sk-SK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celková podlahová plocha budov obnovených nad rámec minimálnych požiadaviek viac ako 1 400 000 m</a:t>
                      </a:r>
                      <a:r>
                        <a:rPr lang="sk-SK" sz="18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sk-SK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—"/>
                        <a:tabLst/>
                        <a:defRPr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konečnej energetickej spotreby o viac ako 148 000 MWh/rok,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sk-SK" sz="18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49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energetickej náročnosti distribúcie tepla v SCZT,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2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Calibri" panose="020F0502020204030204" pitchFamily="34" charset="0"/>
                        <a:buChar char="—"/>
                      </a:pPr>
                      <a:r>
                        <a:rPr lang="sk-SK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zníženie spotreby primárnych energetických zdrojov o viac ako 92 955 MWh/rok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9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9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3D48B-C728-46A1-9E28-8936AF658824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sk-SK" altLang="sk-SK" sz="1400" b="0"/>
          </a:p>
        </p:txBody>
      </p:sp>
      <p:sp>
        <p:nvSpPr>
          <p:cNvPr id="14339" name="Zástupný symbol čísla snímky 1"/>
          <p:cNvSpPr txBox="1">
            <a:spLocks/>
          </p:cNvSpPr>
          <p:nvPr/>
        </p:nvSpPr>
        <p:spPr bwMode="auto">
          <a:xfrm>
            <a:off x="0" y="6472238"/>
            <a:ext cx="755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9D3103-915E-4966-A877-42204F5E500E}" type="slidenum">
              <a:rPr lang="sk-SK" altLang="sk-SK" sz="1400" b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sk-SK" altLang="sk-SK" sz="1400" b="0"/>
          </a:p>
        </p:txBody>
      </p:sp>
      <p:sp>
        <p:nvSpPr>
          <p:cNvPr id="14340" name="Obdĺžnik 9"/>
          <p:cNvSpPr>
            <a:spLocks noChangeArrowheads="1"/>
          </p:cNvSpPr>
          <p:nvPr/>
        </p:nvSpPr>
        <p:spPr bwMode="auto">
          <a:xfrm>
            <a:off x="268109" y="318695"/>
            <a:ext cx="8624371" cy="461665"/>
          </a:xfrm>
          <a:prstGeom prst="rect">
            <a:avLst/>
          </a:prstGeom>
          <a:solidFill>
            <a:srgbClr val="4A6E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Investície do SCZT</a:t>
            </a:r>
            <a:endParaRPr lang="sk-SK" alt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66319"/>
            <a:ext cx="1656183" cy="5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41099"/>
              </p:ext>
            </p:extLst>
          </p:nvPr>
        </p:nvGraphicFramePr>
        <p:xfrm>
          <a:off x="268106" y="5733256"/>
          <a:ext cx="8624371" cy="4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94">
                  <a:extLst>
                    <a:ext uri="{9D8B030D-6E8A-4147-A177-3AD203B41FA5}">
                      <a16:colId xmlns:a16="http://schemas.microsoft.com/office/drawing/2014/main" val="1665112156"/>
                    </a:ext>
                  </a:extLst>
                </a:gridCol>
                <a:gridCol w="7920877">
                  <a:extLst>
                    <a:ext uri="{9D8B030D-6E8A-4147-A177-3AD203B41FA5}">
                      <a16:colId xmlns:a16="http://schemas.microsoft.com/office/drawing/2014/main" val="4085919086"/>
                    </a:ext>
                  </a:extLst>
                </a:gridCol>
              </a:tblGrid>
              <a:tr h="409873">
                <a:tc>
                  <a:txBody>
                    <a:bodyPr/>
                    <a:lstStyle/>
                    <a:p>
                      <a:r>
                        <a:rPr lang="sk-SK" sz="1400" b="0" i="1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Zdroj:</a:t>
                      </a:r>
                      <a:endParaRPr lang="sk-SK" sz="1400" b="0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Slovensko – pracovný materiál</a:t>
                      </a:r>
                      <a:endParaRPr lang="sk-SK" sz="1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245753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89506"/>
              </p:ext>
            </p:extLst>
          </p:nvPr>
        </p:nvGraphicFramePr>
        <p:xfrm>
          <a:off x="268106" y="1177605"/>
          <a:ext cx="857390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906">
                  <a:extLst>
                    <a:ext uri="{9D8B030D-6E8A-4147-A177-3AD203B41FA5}">
                      <a16:colId xmlns:a16="http://schemas.microsoft.com/office/drawing/2014/main" val="3312854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Slovensko (2021 – 2027)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4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podpora prechodu na účinné systémy CZT prostredníctvom využívania OZE pri zásobovaní teplom a chladom, vrátane vyvedenia odpadového tepla a tepla z existujúcich bioplynových staníc pomocou výstavby tepelných rozvodov do miesta spotreby;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6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inštalácia vzdialeného zariadenia na kombinovanú výrobu elektriny a tepla (KVET) využívajúceho bioplyn z existujúcich bioplynových staníc za účelom dodávky využiteľného tepla v sústave zásobovania teplom;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9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rekonštrukcia a výstavba zdrojov tepla a zariadení KVET z biomasy (náhrada za nové, energeticky efektívnejšie, okrem zdrojov zaťažujúcich ovzdušie znečisťujúcimi látkami, najmä PM2,5 a PM10);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2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7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12285</TotalTime>
  <Words>849</Words>
  <Application>Microsoft Office PowerPoint</Application>
  <PresentationFormat>Prezentácia na obrazovke (4:3)</PresentationFormat>
  <Paragraphs>158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Wingdings</vt:lpstr>
      <vt:lpstr>Predvolený návrh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GIGABYTE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EG31MF-S2</dc:creator>
  <cp:lastModifiedBy>Kvetoslava Šoltésová</cp:lastModifiedBy>
  <cp:revision>1075</cp:revision>
  <cp:lastPrinted>2020-09-02T06:21:00Z</cp:lastPrinted>
  <dcterms:created xsi:type="dcterms:W3CDTF">2010-04-23T18:18:59Z</dcterms:created>
  <dcterms:modified xsi:type="dcterms:W3CDTF">2022-04-04T21:47:46Z</dcterms:modified>
</cp:coreProperties>
</file>