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256" r:id="rId5"/>
    <p:sldId id="317" r:id="rId6"/>
    <p:sldId id="285" r:id="rId7"/>
    <p:sldId id="261" r:id="rId8"/>
    <p:sldId id="316" r:id="rId9"/>
    <p:sldId id="314" r:id="rId10"/>
    <p:sldId id="315" r:id="rId11"/>
    <p:sldId id="263" r:id="rId12"/>
    <p:sldId id="258" r:id="rId13"/>
  </p:sldIdLst>
  <p:sldSz cx="12192000" cy="6858000"/>
  <p:notesSz cx="6888163" cy="100203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9E4EDC15-8CA8-4DFB-A00D-38391C04D511}">
          <p14:sldIdLst>
            <p14:sldId id="256"/>
            <p14:sldId id="317"/>
            <p14:sldId id="285"/>
            <p14:sldId id="261"/>
            <p14:sldId id="316"/>
            <p14:sldId id="314"/>
            <p14:sldId id="315"/>
            <p14:sldId id="263"/>
            <p14:sldId id="258"/>
          </p14:sldIdLst>
        </p14:section>
        <p14:section name="backup" id="{2F51B307-23D0-46D2-BAA1-466BF1965F7F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2271AA"/>
    <a:srgbClr val="1A3366"/>
    <a:srgbClr val="FFA7A7"/>
    <a:srgbClr val="4472C4"/>
    <a:srgbClr val="7DB75A"/>
    <a:srgbClr val="5FC673"/>
    <a:srgbClr val="60D1BF"/>
    <a:srgbClr val="66A2DB"/>
    <a:srgbClr val="63A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E68D9A-23E3-4951-8EA5-D8B0F8DD6858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5B82C523-69F3-4677-9D85-3A7087F1E7E8}">
      <dgm:prSet custT="1"/>
      <dgm:spPr/>
      <dgm:t>
        <a:bodyPr/>
        <a:lstStyle/>
        <a:p>
          <a:r>
            <a:rPr lang="cs-CZ" sz="3200" dirty="0"/>
            <a:t>DEKARBONIZACE</a:t>
          </a:r>
          <a:endParaRPr lang="cs-CZ" sz="3200" b="1" dirty="0">
            <a:solidFill>
              <a:schemeClr val="tx1"/>
            </a:solidFill>
            <a:sym typeface="Corbel"/>
          </a:endParaRPr>
        </a:p>
      </dgm:t>
    </dgm:pt>
    <dgm:pt modelId="{E805D807-32F8-4EE3-BC30-5FC91DCB969A}" type="sibTrans" cxnId="{32409D6C-CAD5-4CF1-8B5D-C8AF6567D90E}">
      <dgm:prSet/>
      <dgm:spPr/>
      <dgm:t>
        <a:bodyPr/>
        <a:lstStyle/>
        <a:p>
          <a:endParaRPr lang="cs-CZ"/>
        </a:p>
      </dgm:t>
    </dgm:pt>
    <dgm:pt modelId="{71003887-6BDE-4961-AA24-5155A81491B0}" type="parTrans" cxnId="{32409D6C-CAD5-4CF1-8B5D-C8AF6567D90E}">
      <dgm:prSet/>
      <dgm:spPr/>
      <dgm:t>
        <a:bodyPr/>
        <a:lstStyle/>
        <a:p>
          <a:endParaRPr lang="cs-CZ"/>
        </a:p>
      </dgm:t>
    </dgm:pt>
    <dgm:pt modelId="{3662A95F-EC32-4824-8366-C7EC11CC4AB3}">
      <dgm:prSet custT="1"/>
      <dgm:spPr/>
      <dgm:t>
        <a:bodyPr/>
        <a:lstStyle/>
        <a:p>
          <a:r>
            <a:rPr lang="cs-CZ" sz="3200" dirty="0"/>
            <a:t>DECENTRALIZACE</a:t>
          </a:r>
          <a:endParaRPr lang="cs-CZ" sz="3200" b="1" dirty="0">
            <a:solidFill>
              <a:schemeClr val="tx1"/>
            </a:solidFill>
            <a:sym typeface="Corbel"/>
          </a:endParaRPr>
        </a:p>
      </dgm:t>
    </dgm:pt>
    <dgm:pt modelId="{10028245-55B7-405A-B1D3-35EC0F58B59B}" type="sibTrans" cxnId="{BB7AAC6F-6E93-453A-A5D1-83EB4E2D43F0}">
      <dgm:prSet/>
      <dgm:spPr/>
      <dgm:t>
        <a:bodyPr/>
        <a:lstStyle/>
        <a:p>
          <a:endParaRPr lang="cs-CZ"/>
        </a:p>
      </dgm:t>
    </dgm:pt>
    <dgm:pt modelId="{E6989FE4-F768-47A2-91A9-7C98574FDB4A}" type="parTrans" cxnId="{BB7AAC6F-6E93-453A-A5D1-83EB4E2D43F0}">
      <dgm:prSet/>
      <dgm:spPr/>
      <dgm:t>
        <a:bodyPr/>
        <a:lstStyle/>
        <a:p>
          <a:endParaRPr lang="cs-CZ"/>
        </a:p>
      </dgm:t>
    </dgm:pt>
    <dgm:pt modelId="{D96E849C-D629-4CB2-877C-273831A04664}">
      <dgm:prSet custT="1"/>
      <dgm:spPr/>
      <dgm:t>
        <a:bodyPr/>
        <a:lstStyle/>
        <a:p>
          <a:r>
            <a:rPr lang="cs-CZ" sz="3200" dirty="0"/>
            <a:t>DEMOKRATIZACE</a:t>
          </a:r>
          <a:endParaRPr lang="cs-CZ" sz="3200" b="1" dirty="0">
            <a:solidFill>
              <a:schemeClr val="tx1"/>
            </a:solidFill>
            <a:sym typeface="Corbel"/>
          </a:endParaRPr>
        </a:p>
      </dgm:t>
    </dgm:pt>
    <dgm:pt modelId="{1E134DA2-F6B7-4BF7-84BB-7606F665681A}" type="sibTrans" cxnId="{C94DBBF5-8FAB-41D9-9FFB-A824035A1C60}">
      <dgm:prSet/>
      <dgm:spPr/>
      <dgm:t>
        <a:bodyPr/>
        <a:lstStyle/>
        <a:p>
          <a:endParaRPr lang="cs-CZ"/>
        </a:p>
      </dgm:t>
    </dgm:pt>
    <dgm:pt modelId="{8CA9F5A4-8E86-4133-A80E-B586954B0C0F}" type="parTrans" cxnId="{C94DBBF5-8FAB-41D9-9FFB-A824035A1C60}">
      <dgm:prSet/>
      <dgm:spPr/>
      <dgm:t>
        <a:bodyPr/>
        <a:lstStyle/>
        <a:p>
          <a:endParaRPr lang="cs-CZ"/>
        </a:p>
      </dgm:t>
    </dgm:pt>
    <dgm:pt modelId="{928D8A7D-9F2F-4320-B259-41DF25187EFF}">
      <dgm:prSet/>
      <dgm:spPr/>
      <dgm:t>
        <a:bodyPr/>
        <a:lstStyle/>
        <a:p>
          <a:endParaRPr lang="cs-CZ" dirty="0">
            <a:sym typeface="Corbel"/>
          </a:endParaRPr>
        </a:p>
      </dgm:t>
    </dgm:pt>
    <dgm:pt modelId="{25D3E734-45DE-4AD9-B25D-A7FFC51A0CCE}" type="parTrans" cxnId="{A2D47568-8B9B-4804-AA9F-891B5AB8AE31}">
      <dgm:prSet/>
      <dgm:spPr/>
      <dgm:t>
        <a:bodyPr/>
        <a:lstStyle/>
        <a:p>
          <a:endParaRPr lang="cs-CZ"/>
        </a:p>
      </dgm:t>
    </dgm:pt>
    <dgm:pt modelId="{36AE3D05-2355-4C45-A44F-6CF53DE3AF72}" type="sibTrans" cxnId="{A2D47568-8B9B-4804-AA9F-891B5AB8AE31}">
      <dgm:prSet/>
      <dgm:spPr/>
      <dgm:t>
        <a:bodyPr/>
        <a:lstStyle/>
        <a:p>
          <a:endParaRPr lang="cs-CZ"/>
        </a:p>
      </dgm:t>
    </dgm:pt>
    <dgm:pt modelId="{FF6EA45B-542A-4F08-9995-1040A05E713A}">
      <dgm:prSet custT="1"/>
      <dgm:spPr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175403" tIns="0" rIns="175403" bIns="0" numCol="1" spcCol="1270" anchor="ctr" anchorCtr="0"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DIGITALIZACE</a:t>
          </a:r>
        </a:p>
      </dgm:t>
    </dgm:pt>
    <dgm:pt modelId="{4A109928-8A10-46F8-81C2-7028AF183A14}" type="parTrans" cxnId="{002FC320-C9AF-4CE9-8C00-1AABADF978D8}">
      <dgm:prSet/>
      <dgm:spPr/>
      <dgm:t>
        <a:bodyPr/>
        <a:lstStyle/>
        <a:p>
          <a:endParaRPr lang="cs-CZ"/>
        </a:p>
      </dgm:t>
    </dgm:pt>
    <dgm:pt modelId="{13C5F063-34F3-486F-B2EC-0017D8202F8B}" type="sibTrans" cxnId="{002FC320-C9AF-4CE9-8C00-1AABADF978D8}">
      <dgm:prSet/>
      <dgm:spPr/>
      <dgm:t>
        <a:bodyPr/>
        <a:lstStyle/>
        <a:p>
          <a:endParaRPr lang="cs-CZ"/>
        </a:p>
      </dgm:t>
    </dgm:pt>
    <dgm:pt modelId="{87A5BD34-513B-47BE-949B-4B9AD479C326}" type="pres">
      <dgm:prSet presAssocID="{5FE68D9A-23E3-4951-8EA5-D8B0F8DD6858}" presName="linear" presStyleCnt="0">
        <dgm:presLayoutVars>
          <dgm:dir/>
          <dgm:animLvl val="lvl"/>
          <dgm:resizeHandles val="exact"/>
        </dgm:presLayoutVars>
      </dgm:prSet>
      <dgm:spPr/>
    </dgm:pt>
    <dgm:pt modelId="{D3A79C7F-5F46-4A8E-BB04-80C992F9C792}" type="pres">
      <dgm:prSet presAssocID="{5B82C523-69F3-4677-9D85-3A7087F1E7E8}" presName="parentLin" presStyleCnt="0"/>
      <dgm:spPr/>
    </dgm:pt>
    <dgm:pt modelId="{4518C4D2-2150-4327-9305-1EFF66E86550}" type="pres">
      <dgm:prSet presAssocID="{5B82C523-69F3-4677-9D85-3A7087F1E7E8}" presName="parentLeftMargin" presStyleLbl="node1" presStyleIdx="0" presStyleCnt="3"/>
      <dgm:spPr/>
    </dgm:pt>
    <dgm:pt modelId="{82EFB915-8DA0-45C1-BD71-65D5EB0D551A}" type="pres">
      <dgm:prSet presAssocID="{5B82C523-69F3-4677-9D85-3A7087F1E7E8}" presName="parentText" presStyleLbl="node1" presStyleIdx="0" presStyleCnt="3" custScaleX="118598" custScaleY="66199" custLinFactY="-10505" custLinFactNeighborX="27586" custLinFactNeighborY="-100000">
        <dgm:presLayoutVars>
          <dgm:chMax val="0"/>
          <dgm:bulletEnabled val="1"/>
        </dgm:presLayoutVars>
      </dgm:prSet>
      <dgm:spPr/>
    </dgm:pt>
    <dgm:pt modelId="{CE4C9FCD-97A0-4C0E-A8C8-C035B92CCB2E}" type="pres">
      <dgm:prSet presAssocID="{5B82C523-69F3-4677-9D85-3A7087F1E7E8}" presName="negativeSpace" presStyleCnt="0"/>
      <dgm:spPr/>
    </dgm:pt>
    <dgm:pt modelId="{2765CC7A-2817-492A-BDC3-570CEF69592C}" type="pres">
      <dgm:prSet presAssocID="{5B82C523-69F3-4677-9D85-3A7087F1E7E8}" presName="childText" presStyleLbl="conFgAcc1" presStyleIdx="0" presStyleCnt="3" custLinFactNeighborY="-95368">
        <dgm:presLayoutVars>
          <dgm:bulletEnabled val="1"/>
        </dgm:presLayoutVars>
      </dgm:prSet>
      <dgm:spPr/>
    </dgm:pt>
    <dgm:pt modelId="{EBAD3258-27CE-4B43-9EB8-46A18846B866}" type="pres">
      <dgm:prSet presAssocID="{E805D807-32F8-4EE3-BC30-5FC91DCB969A}" presName="spaceBetweenRectangles" presStyleCnt="0"/>
      <dgm:spPr/>
    </dgm:pt>
    <dgm:pt modelId="{5A948AE1-13F4-49E2-A1D5-171AA94625A0}" type="pres">
      <dgm:prSet presAssocID="{3662A95F-EC32-4824-8366-C7EC11CC4AB3}" presName="parentLin" presStyleCnt="0"/>
      <dgm:spPr/>
    </dgm:pt>
    <dgm:pt modelId="{F1E10D9B-284B-4765-9431-D19A4E861406}" type="pres">
      <dgm:prSet presAssocID="{3662A95F-EC32-4824-8366-C7EC11CC4AB3}" presName="parentLeftMargin" presStyleLbl="node1" presStyleIdx="0" presStyleCnt="3"/>
      <dgm:spPr/>
    </dgm:pt>
    <dgm:pt modelId="{BB71E0F9-457F-49DF-BE54-6231775605C8}" type="pres">
      <dgm:prSet presAssocID="{3662A95F-EC32-4824-8366-C7EC11CC4AB3}" presName="parentText" presStyleLbl="node1" presStyleIdx="1" presStyleCnt="3" custScaleX="123739" custScaleY="68669" custLinFactNeighborX="33952" custLinFactNeighborY="-35624">
        <dgm:presLayoutVars>
          <dgm:chMax val="0"/>
          <dgm:bulletEnabled val="1"/>
        </dgm:presLayoutVars>
      </dgm:prSet>
      <dgm:spPr/>
    </dgm:pt>
    <dgm:pt modelId="{CBA8935A-A40F-4DDA-83DA-2F4E4E771713}" type="pres">
      <dgm:prSet presAssocID="{3662A95F-EC32-4824-8366-C7EC11CC4AB3}" presName="negativeSpace" presStyleCnt="0"/>
      <dgm:spPr/>
    </dgm:pt>
    <dgm:pt modelId="{339CBC82-CFBA-4E31-B3BB-A7708702393C}" type="pres">
      <dgm:prSet presAssocID="{3662A95F-EC32-4824-8366-C7EC11CC4AB3}" presName="childText" presStyleLbl="conFgAcc1" presStyleIdx="1" presStyleCnt="3" custAng="0" custScaleX="89815" custScaleY="78430" custLinFactY="16876" custLinFactNeighborX="5941" custLinFactNeighborY="100000">
        <dgm:presLayoutVars>
          <dgm:bulletEnabled val="1"/>
        </dgm:presLayoutVars>
      </dgm:prSet>
      <dgm:spPr>
        <a:xfrm>
          <a:off x="393852" y="2545684"/>
          <a:ext cx="5954195" cy="988218"/>
        </a:xfrm>
        <a:prstGeom prst="roundRect">
          <a:avLst/>
        </a:prstGeom>
      </dgm:spPr>
    </dgm:pt>
    <dgm:pt modelId="{41CBC06F-C5EE-43DC-986A-2CF02CE8CDD0}" type="pres">
      <dgm:prSet presAssocID="{10028245-55B7-405A-B1D3-35EC0F58B59B}" presName="spaceBetweenRectangles" presStyleCnt="0"/>
      <dgm:spPr/>
    </dgm:pt>
    <dgm:pt modelId="{2931EA76-9DCD-4642-BE5B-16CDD80942C3}" type="pres">
      <dgm:prSet presAssocID="{D96E849C-D629-4CB2-877C-273831A04664}" presName="parentLin" presStyleCnt="0"/>
      <dgm:spPr/>
    </dgm:pt>
    <dgm:pt modelId="{1FD5ED20-4B1F-4620-A9BF-AF14499E5240}" type="pres">
      <dgm:prSet presAssocID="{D96E849C-D629-4CB2-877C-273831A04664}" presName="parentLeftMargin" presStyleLbl="node1" presStyleIdx="1" presStyleCnt="3"/>
      <dgm:spPr/>
    </dgm:pt>
    <dgm:pt modelId="{700BD035-9236-495F-B102-16F2B216B6FB}" type="pres">
      <dgm:prSet presAssocID="{D96E849C-D629-4CB2-877C-273831A04664}" presName="parentText" presStyleLbl="node1" presStyleIdx="2" presStyleCnt="3" custScaleX="130246" custScaleY="78453" custLinFactNeighborX="12213" custLinFactNeighborY="39632">
        <dgm:presLayoutVars>
          <dgm:chMax val="0"/>
          <dgm:bulletEnabled val="1"/>
        </dgm:presLayoutVars>
      </dgm:prSet>
      <dgm:spPr/>
    </dgm:pt>
    <dgm:pt modelId="{558D850A-FC4F-4BAB-B47E-73C6EACE6890}" type="pres">
      <dgm:prSet presAssocID="{D96E849C-D629-4CB2-877C-273831A04664}" presName="negativeSpace" presStyleCnt="0"/>
      <dgm:spPr/>
    </dgm:pt>
    <dgm:pt modelId="{332E8418-5A90-43E6-B915-9B1F3368F0CE}" type="pres">
      <dgm:prSet presAssocID="{D96E849C-D629-4CB2-877C-273831A0466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E311903-1BBA-4885-8106-89C3FA571EB2}" type="presOf" srcId="{3662A95F-EC32-4824-8366-C7EC11CC4AB3}" destId="{BB71E0F9-457F-49DF-BE54-6231775605C8}" srcOrd="1" destOrd="0" presId="urn:microsoft.com/office/officeart/2005/8/layout/list1"/>
    <dgm:cxn modelId="{1A4D1C04-859D-4EE3-98E9-318816685D82}" type="presOf" srcId="{5FE68D9A-23E3-4951-8EA5-D8B0F8DD6858}" destId="{87A5BD34-513B-47BE-949B-4B9AD479C326}" srcOrd="0" destOrd="0" presId="urn:microsoft.com/office/officeart/2005/8/layout/list1"/>
    <dgm:cxn modelId="{002FC320-C9AF-4CE9-8C00-1AABADF978D8}" srcId="{3662A95F-EC32-4824-8366-C7EC11CC4AB3}" destId="{FF6EA45B-542A-4F08-9995-1040A05E713A}" srcOrd="0" destOrd="0" parTransId="{4A109928-8A10-46F8-81C2-7028AF183A14}" sibTransId="{13C5F063-34F3-486F-B2EC-0017D8202F8B}"/>
    <dgm:cxn modelId="{A2D47568-8B9B-4804-AA9F-891B5AB8AE31}" srcId="{D96E849C-D629-4CB2-877C-273831A04664}" destId="{928D8A7D-9F2F-4320-B259-41DF25187EFF}" srcOrd="0" destOrd="0" parTransId="{25D3E734-45DE-4AD9-B25D-A7FFC51A0CCE}" sibTransId="{36AE3D05-2355-4C45-A44F-6CF53DE3AF72}"/>
    <dgm:cxn modelId="{8EC0F66A-14F2-4480-B0C4-575EE5A25244}" type="presOf" srcId="{3662A95F-EC32-4824-8366-C7EC11CC4AB3}" destId="{F1E10D9B-284B-4765-9431-D19A4E861406}" srcOrd="0" destOrd="0" presId="urn:microsoft.com/office/officeart/2005/8/layout/list1"/>
    <dgm:cxn modelId="{32409D6C-CAD5-4CF1-8B5D-C8AF6567D90E}" srcId="{5FE68D9A-23E3-4951-8EA5-D8B0F8DD6858}" destId="{5B82C523-69F3-4677-9D85-3A7087F1E7E8}" srcOrd="0" destOrd="0" parTransId="{71003887-6BDE-4961-AA24-5155A81491B0}" sibTransId="{E805D807-32F8-4EE3-BC30-5FC91DCB969A}"/>
    <dgm:cxn modelId="{BB7AAC6F-6E93-453A-A5D1-83EB4E2D43F0}" srcId="{5FE68D9A-23E3-4951-8EA5-D8B0F8DD6858}" destId="{3662A95F-EC32-4824-8366-C7EC11CC4AB3}" srcOrd="1" destOrd="0" parTransId="{E6989FE4-F768-47A2-91A9-7C98574FDB4A}" sibTransId="{10028245-55B7-405A-B1D3-35EC0F58B59B}"/>
    <dgm:cxn modelId="{94843784-FB3B-4D45-8CC6-8FCA6C714546}" type="presOf" srcId="{5B82C523-69F3-4677-9D85-3A7087F1E7E8}" destId="{82EFB915-8DA0-45C1-BD71-65D5EB0D551A}" srcOrd="1" destOrd="0" presId="urn:microsoft.com/office/officeart/2005/8/layout/list1"/>
    <dgm:cxn modelId="{F0085E9B-4661-4DF1-8EBB-87D00358AF9F}" type="presOf" srcId="{928D8A7D-9F2F-4320-B259-41DF25187EFF}" destId="{332E8418-5A90-43E6-B915-9B1F3368F0CE}" srcOrd="0" destOrd="0" presId="urn:microsoft.com/office/officeart/2005/8/layout/list1"/>
    <dgm:cxn modelId="{DB4EE89E-3B49-4842-B70F-BCE8B6971891}" type="presOf" srcId="{D96E849C-D629-4CB2-877C-273831A04664}" destId="{1FD5ED20-4B1F-4620-A9BF-AF14499E5240}" srcOrd="0" destOrd="0" presId="urn:microsoft.com/office/officeart/2005/8/layout/list1"/>
    <dgm:cxn modelId="{5D6A3EAD-0A81-4219-A2F7-208376FD03B4}" type="presOf" srcId="{5B82C523-69F3-4677-9D85-3A7087F1E7E8}" destId="{4518C4D2-2150-4327-9305-1EFF66E86550}" srcOrd="0" destOrd="0" presId="urn:microsoft.com/office/officeart/2005/8/layout/list1"/>
    <dgm:cxn modelId="{85AB75DF-8992-476B-9A28-D8FDC1441C5D}" type="presOf" srcId="{FF6EA45B-542A-4F08-9995-1040A05E713A}" destId="{339CBC82-CFBA-4E31-B3BB-A7708702393C}" srcOrd="0" destOrd="0" presId="urn:microsoft.com/office/officeart/2005/8/layout/list1"/>
    <dgm:cxn modelId="{C36140E0-4BEE-465C-A491-FF7745D88722}" type="presOf" srcId="{D96E849C-D629-4CB2-877C-273831A04664}" destId="{700BD035-9236-495F-B102-16F2B216B6FB}" srcOrd="1" destOrd="0" presId="urn:microsoft.com/office/officeart/2005/8/layout/list1"/>
    <dgm:cxn modelId="{C94DBBF5-8FAB-41D9-9FFB-A824035A1C60}" srcId="{5FE68D9A-23E3-4951-8EA5-D8B0F8DD6858}" destId="{D96E849C-D629-4CB2-877C-273831A04664}" srcOrd="2" destOrd="0" parTransId="{8CA9F5A4-8E86-4133-A80E-B586954B0C0F}" sibTransId="{1E134DA2-F6B7-4BF7-84BB-7606F665681A}"/>
    <dgm:cxn modelId="{3CEEB020-4CBF-4C9B-9464-F7DFDE7EB8A2}" type="presParOf" srcId="{87A5BD34-513B-47BE-949B-4B9AD479C326}" destId="{D3A79C7F-5F46-4A8E-BB04-80C992F9C792}" srcOrd="0" destOrd="0" presId="urn:microsoft.com/office/officeart/2005/8/layout/list1"/>
    <dgm:cxn modelId="{308B1A9B-31A7-4B5C-BE31-180FA6E539BE}" type="presParOf" srcId="{D3A79C7F-5F46-4A8E-BB04-80C992F9C792}" destId="{4518C4D2-2150-4327-9305-1EFF66E86550}" srcOrd="0" destOrd="0" presId="urn:microsoft.com/office/officeart/2005/8/layout/list1"/>
    <dgm:cxn modelId="{85AE8F35-50D7-4028-85AA-8D0AF3AD774B}" type="presParOf" srcId="{D3A79C7F-5F46-4A8E-BB04-80C992F9C792}" destId="{82EFB915-8DA0-45C1-BD71-65D5EB0D551A}" srcOrd="1" destOrd="0" presId="urn:microsoft.com/office/officeart/2005/8/layout/list1"/>
    <dgm:cxn modelId="{BA394C1F-AFF7-420C-A490-D4D4795BB693}" type="presParOf" srcId="{87A5BD34-513B-47BE-949B-4B9AD479C326}" destId="{CE4C9FCD-97A0-4C0E-A8C8-C035B92CCB2E}" srcOrd="1" destOrd="0" presId="urn:microsoft.com/office/officeart/2005/8/layout/list1"/>
    <dgm:cxn modelId="{CB37E864-1E31-420D-BC23-AAB6EDC9C72A}" type="presParOf" srcId="{87A5BD34-513B-47BE-949B-4B9AD479C326}" destId="{2765CC7A-2817-492A-BDC3-570CEF69592C}" srcOrd="2" destOrd="0" presId="urn:microsoft.com/office/officeart/2005/8/layout/list1"/>
    <dgm:cxn modelId="{25D24FC5-A4E2-484E-9715-53E12DA43708}" type="presParOf" srcId="{87A5BD34-513B-47BE-949B-4B9AD479C326}" destId="{EBAD3258-27CE-4B43-9EB8-46A18846B866}" srcOrd="3" destOrd="0" presId="urn:microsoft.com/office/officeart/2005/8/layout/list1"/>
    <dgm:cxn modelId="{BD2444DC-B82E-420C-9CC9-07C0A3FD4D78}" type="presParOf" srcId="{87A5BD34-513B-47BE-949B-4B9AD479C326}" destId="{5A948AE1-13F4-49E2-A1D5-171AA94625A0}" srcOrd="4" destOrd="0" presId="urn:microsoft.com/office/officeart/2005/8/layout/list1"/>
    <dgm:cxn modelId="{B9D90639-D641-483B-88EF-2046E6C877A4}" type="presParOf" srcId="{5A948AE1-13F4-49E2-A1D5-171AA94625A0}" destId="{F1E10D9B-284B-4765-9431-D19A4E861406}" srcOrd="0" destOrd="0" presId="urn:microsoft.com/office/officeart/2005/8/layout/list1"/>
    <dgm:cxn modelId="{7DD067BB-19DC-4696-B993-F4AA0F25BA1B}" type="presParOf" srcId="{5A948AE1-13F4-49E2-A1D5-171AA94625A0}" destId="{BB71E0F9-457F-49DF-BE54-6231775605C8}" srcOrd="1" destOrd="0" presId="urn:microsoft.com/office/officeart/2005/8/layout/list1"/>
    <dgm:cxn modelId="{E6BBB22A-BDFF-421C-836C-4E396FB48FC1}" type="presParOf" srcId="{87A5BD34-513B-47BE-949B-4B9AD479C326}" destId="{CBA8935A-A40F-4DDA-83DA-2F4E4E771713}" srcOrd="5" destOrd="0" presId="urn:microsoft.com/office/officeart/2005/8/layout/list1"/>
    <dgm:cxn modelId="{805EAD7A-3813-4784-9AF8-3664852323E9}" type="presParOf" srcId="{87A5BD34-513B-47BE-949B-4B9AD479C326}" destId="{339CBC82-CFBA-4E31-B3BB-A7708702393C}" srcOrd="6" destOrd="0" presId="urn:microsoft.com/office/officeart/2005/8/layout/list1"/>
    <dgm:cxn modelId="{4B559A73-D78D-4B9A-A28D-5A711E2E7509}" type="presParOf" srcId="{87A5BD34-513B-47BE-949B-4B9AD479C326}" destId="{41CBC06F-C5EE-43DC-986A-2CF02CE8CDD0}" srcOrd="7" destOrd="0" presId="urn:microsoft.com/office/officeart/2005/8/layout/list1"/>
    <dgm:cxn modelId="{9A357DC9-D5A4-4D23-9683-69ACFCE53DF6}" type="presParOf" srcId="{87A5BD34-513B-47BE-949B-4B9AD479C326}" destId="{2931EA76-9DCD-4642-BE5B-16CDD80942C3}" srcOrd="8" destOrd="0" presId="urn:microsoft.com/office/officeart/2005/8/layout/list1"/>
    <dgm:cxn modelId="{30D05572-81F0-48AE-A5E4-74D4974367F4}" type="presParOf" srcId="{2931EA76-9DCD-4642-BE5B-16CDD80942C3}" destId="{1FD5ED20-4B1F-4620-A9BF-AF14499E5240}" srcOrd="0" destOrd="0" presId="urn:microsoft.com/office/officeart/2005/8/layout/list1"/>
    <dgm:cxn modelId="{4EDCD095-05AA-4EF2-9D53-1B5061CFA787}" type="presParOf" srcId="{2931EA76-9DCD-4642-BE5B-16CDD80942C3}" destId="{700BD035-9236-495F-B102-16F2B216B6FB}" srcOrd="1" destOrd="0" presId="urn:microsoft.com/office/officeart/2005/8/layout/list1"/>
    <dgm:cxn modelId="{E2E4BE0E-BD68-4EEE-B0C4-61E5E83348E3}" type="presParOf" srcId="{87A5BD34-513B-47BE-949B-4B9AD479C326}" destId="{558D850A-FC4F-4BAB-B47E-73C6EACE6890}" srcOrd="9" destOrd="0" presId="urn:microsoft.com/office/officeart/2005/8/layout/list1"/>
    <dgm:cxn modelId="{3074492F-C401-410C-B985-DD397AFC6C44}" type="presParOf" srcId="{87A5BD34-513B-47BE-949B-4B9AD479C326}" destId="{332E8418-5A90-43E6-B915-9B1F3368F0C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5CC7A-2817-492A-BDC3-570CEF69592C}">
      <dsp:nvSpPr>
        <dsp:cNvPr id="0" name=""/>
        <dsp:cNvSpPr/>
      </dsp:nvSpPr>
      <dsp:spPr>
        <a:xfrm>
          <a:off x="0" y="0"/>
          <a:ext cx="6629400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EFB915-8DA0-45C1-BD71-65D5EB0D551A}">
      <dsp:nvSpPr>
        <dsp:cNvPr id="0" name=""/>
        <dsp:cNvSpPr/>
      </dsp:nvSpPr>
      <dsp:spPr>
        <a:xfrm>
          <a:off x="422909" y="0"/>
          <a:ext cx="5503635" cy="95755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403" tIns="0" rIns="17540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DEKARBONIZACE</a:t>
          </a:r>
          <a:endParaRPr lang="cs-CZ" sz="3200" b="1" kern="1200" dirty="0">
            <a:solidFill>
              <a:schemeClr val="tx1"/>
            </a:solidFill>
            <a:sym typeface="Corbel"/>
          </a:endParaRPr>
        </a:p>
      </dsp:txBody>
      <dsp:txXfrm>
        <a:off x="469653" y="46744"/>
        <a:ext cx="5410147" cy="864067"/>
      </dsp:txXfrm>
    </dsp:sp>
    <dsp:sp modelId="{339CBC82-CFBA-4E31-B3BB-A7708702393C}">
      <dsp:nvSpPr>
        <dsp:cNvPr id="0" name=""/>
        <dsp:cNvSpPr/>
      </dsp:nvSpPr>
      <dsp:spPr>
        <a:xfrm>
          <a:off x="393852" y="2489864"/>
          <a:ext cx="5954195" cy="968453"/>
        </a:xfrm>
        <a:prstGeom prst="roundRect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5403" tIns="0" rIns="17540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DIGITALIZACE</a:t>
          </a:r>
        </a:p>
      </dsp:txBody>
      <dsp:txXfrm>
        <a:off x="441128" y="2537140"/>
        <a:ext cx="5859643" cy="873901"/>
      </dsp:txXfrm>
    </dsp:sp>
    <dsp:sp modelId="{BB71E0F9-457F-49DF-BE54-6231775605C8}">
      <dsp:nvSpPr>
        <dsp:cNvPr id="0" name=""/>
        <dsp:cNvSpPr/>
      </dsp:nvSpPr>
      <dsp:spPr>
        <a:xfrm>
          <a:off x="444010" y="1231542"/>
          <a:ext cx="5742207" cy="993283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403" tIns="0" rIns="17540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DECENTRALIZACE</a:t>
          </a:r>
          <a:endParaRPr lang="cs-CZ" sz="3200" b="1" kern="1200" dirty="0">
            <a:solidFill>
              <a:schemeClr val="tx1"/>
            </a:solidFill>
            <a:sym typeface="Corbel"/>
          </a:endParaRPr>
        </a:p>
      </dsp:txBody>
      <dsp:txXfrm>
        <a:off x="492498" y="1280030"/>
        <a:ext cx="5645231" cy="896307"/>
      </dsp:txXfrm>
    </dsp:sp>
    <dsp:sp modelId="{332E8418-5A90-43E6-B915-9B1F3368F0CE}">
      <dsp:nvSpPr>
        <dsp:cNvPr id="0" name=""/>
        <dsp:cNvSpPr/>
      </dsp:nvSpPr>
      <dsp:spPr>
        <a:xfrm>
          <a:off x="0" y="3661500"/>
          <a:ext cx="6629400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14515" tIns="1020572" rIns="514515" bIns="348488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4900" kern="1200" dirty="0">
            <a:sym typeface="Corbel"/>
          </a:endParaRPr>
        </a:p>
      </dsp:txBody>
      <dsp:txXfrm>
        <a:off x="0" y="3661500"/>
        <a:ext cx="6629400" cy="1234800"/>
      </dsp:txXfrm>
    </dsp:sp>
    <dsp:sp modelId="{700BD035-9236-495F-B102-16F2B216B6FB}">
      <dsp:nvSpPr>
        <dsp:cNvPr id="0" name=""/>
        <dsp:cNvSpPr/>
      </dsp:nvSpPr>
      <dsp:spPr>
        <a:xfrm>
          <a:off x="371952" y="3774614"/>
          <a:ext cx="6044169" cy="1134806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403" tIns="0" rIns="17540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DEMOKRATIZACE</a:t>
          </a:r>
          <a:endParaRPr lang="cs-CZ" sz="3200" b="1" kern="1200" dirty="0">
            <a:solidFill>
              <a:schemeClr val="tx1"/>
            </a:solidFill>
            <a:sym typeface="Corbel"/>
          </a:endParaRPr>
        </a:p>
      </dsp:txBody>
      <dsp:txXfrm>
        <a:off x="427349" y="3830011"/>
        <a:ext cx="5933375" cy="102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07" tIns="48303" rIns="96607" bIns="48303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2755"/>
          </a:xfrm>
          <a:prstGeom prst="rect">
            <a:avLst/>
          </a:prstGeom>
        </p:spPr>
        <p:txBody>
          <a:bodyPr vert="horz" lIns="96607" tIns="48303" rIns="96607" bIns="48303" rtlCol="0"/>
          <a:lstStyle>
            <a:lvl1pPr algn="r">
              <a:defRPr sz="1300"/>
            </a:lvl1pPr>
          </a:lstStyle>
          <a:p>
            <a:fld id="{E23DB9E1-09B3-419A-91B2-E30B754AF368}" type="datetimeFigureOut">
              <a:rPr lang="cs-CZ" smtClean="0"/>
              <a:t>23.02.2021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7" tIns="48303" rIns="96607" bIns="48303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6607" tIns="48303" rIns="96607" bIns="48303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07" tIns="48303" rIns="96607" bIns="48303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1" cy="502754"/>
          </a:xfrm>
          <a:prstGeom prst="rect">
            <a:avLst/>
          </a:prstGeom>
        </p:spPr>
        <p:txBody>
          <a:bodyPr vert="horz" lIns="96607" tIns="48303" rIns="96607" bIns="48303" rtlCol="0" anchor="b"/>
          <a:lstStyle>
            <a:lvl1pPr algn="r">
              <a:defRPr sz="1300"/>
            </a:lvl1pPr>
          </a:lstStyle>
          <a:p>
            <a:fld id="{548D9AA5-8AAF-4EB0-9C4D-05D89454B9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45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058"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D9AA5-8AAF-4EB0-9C4D-05D89454B99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505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D9AA5-8AAF-4EB0-9C4D-05D89454B99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043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2:notes"/>
          <p:cNvSpPr txBox="1">
            <a:spLocks noGrp="1"/>
          </p:cNvSpPr>
          <p:nvPr>
            <p:ph type="body" idx="1"/>
          </p:nvPr>
        </p:nvSpPr>
        <p:spPr>
          <a:xfrm>
            <a:off x="688817" y="4822271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1" tIns="45538" rIns="91101" bIns="45538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549" name="Google Shape;54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D9AA5-8AAF-4EB0-9C4D-05D89454B99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700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D9AA5-8AAF-4EB0-9C4D-05D89454B99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462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D9AA5-8AAF-4EB0-9C4D-05D89454B99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280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64:notes"/>
          <p:cNvSpPr txBox="1">
            <a:spLocks noGrp="1"/>
          </p:cNvSpPr>
          <p:nvPr>
            <p:ph type="body" idx="1"/>
          </p:nvPr>
        </p:nvSpPr>
        <p:spPr>
          <a:xfrm>
            <a:off x="688817" y="4822271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01" tIns="45538" rIns="91101" bIns="45538" anchor="t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574" name="Google Shape;574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6CDC4CF-342F-470C-8C72-3CF8C2E91D5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56105" y="5704952"/>
            <a:ext cx="4901141" cy="328295"/>
          </a:xfrm>
          <a:noFill/>
          <a:ln>
            <a:noFill/>
          </a:ln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cs-CZ" dirty="0"/>
              <a:t>Jméno a příjmení, pozice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17BAD813-A384-40D9-933E-61FCD221EB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6105" y="6033247"/>
            <a:ext cx="4901142" cy="328295"/>
          </a:xfrm>
          <a:noFill/>
          <a:ln>
            <a:noFill/>
          </a:ln>
        </p:spPr>
        <p:txBody>
          <a:bodyPr/>
          <a:lstStyle>
            <a:lvl1pPr marL="0" indent="0" algn="l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Datum a místo konání akce</a:t>
            </a:r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42C3C073-F195-4B8F-8FE0-7E7664F1AA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1153" y="2080009"/>
            <a:ext cx="7189694" cy="1861183"/>
          </a:xfrm>
          <a:prstGeom prst="rect">
            <a:avLst/>
          </a:prstGeom>
          <a:gradFill>
            <a:gsLst>
              <a:gs pos="0">
                <a:srgbClr val="2271AA">
                  <a:shade val="30000"/>
                  <a:satMod val="115000"/>
                </a:srgbClr>
              </a:gs>
              <a:gs pos="50000">
                <a:srgbClr val="2271AA">
                  <a:shade val="67500"/>
                  <a:satMod val="115000"/>
                </a:srgbClr>
              </a:gs>
              <a:gs pos="100000">
                <a:srgbClr val="2271AA">
                  <a:shade val="100000"/>
                  <a:satMod val="115000"/>
                </a:srgbClr>
              </a:gs>
            </a:gsLst>
            <a:lin ang="13500000" scaled="1"/>
          </a:gradFill>
        </p:spPr>
        <p:txBody>
          <a:bodyPr anchor="ctr">
            <a:normAutofit/>
          </a:bodyPr>
          <a:lstStyle>
            <a:lvl1pPr algn="ctr">
              <a:defRPr sz="4500" b="1">
                <a:solidFill>
                  <a:srgbClr val="FBFCFE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51645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815791-7320-4BBE-B136-22A0C29F0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8141"/>
            <a:ext cx="10515600" cy="4414972"/>
          </a:xfrm>
          <a:prstGeom prst="rect">
            <a:avLst/>
          </a:prstGeom>
        </p:spPr>
        <p:txBody>
          <a:bodyPr/>
          <a:lstStyle>
            <a:lvl3pPr>
              <a:defRPr/>
            </a:lvl3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endParaRPr lang="cs-CZ" dirty="0"/>
          </a:p>
        </p:txBody>
      </p:sp>
      <p:sp>
        <p:nvSpPr>
          <p:cNvPr id="8" name="Zástupný nadpis 1">
            <a:extLst>
              <a:ext uri="{FF2B5EF4-FFF2-40B4-BE49-F238E27FC236}">
                <a16:creationId xmlns:a16="http://schemas.microsoft.com/office/drawing/2014/main" id="{619B37B0-B6D2-4C10-A56A-4FAC3603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069"/>
          </a:xfrm>
          <a:prstGeom prst="rect">
            <a:avLst/>
          </a:prstGeom>
          <a:solidFill>
            <a:schemeClr val="bg1"/>
          </a:solidFill>
          <a:ln w="19050">
            <a:solidFill>
              <a:srgbClr val="2271AA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C4664991-F406-422F-9A7B-A482A9B2B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1593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A3366"/>
                </a:solidFill>
              </a:defRPr>
            </a:lvl1pPr>
          </a:lstStyle>
          <a:p>
            <a:fld id="{2512D61F-7ACA-448B-919F-6124651DE6A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178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93BDFC-6DEC-4E37-99F5-329D2D27DF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477244"/>
            <a:ext cx="5022668" cy="4413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1DCB793-A57D-4E9B-8E5A-FC25D9E99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133" y="1477245"/>
            <a:ext cx="5022668" cy="4413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nadpis 1">
            <a:extLst>
              <a:ext uri="{FF2B5EF4-FFF2-40B4-BE49-F238E27FC236}">
                <a16:creationId xmlns:a16="http://schemas.microsoft.com/office/drawing/2014/main" id="{3FA5A0D3-AC68-49C3-98B4-C9CB4742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069"/>
          </a:xfrm>
          <a:prstGeom prst="rect">
            <a:avLst/>
          </a:prstGeom>
          <a:solidFill>
            <a:schemeClr val="bg1"/>
          </a:solidFill>
          <a:ln w="19050">
            <a:solidFill>
              <a:srgbClr val="2271AA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B2F5A49D-4CAC-4211-B9DF-7211F40529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1593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A3366"/>
                </a:solidFill>
              </a:defRPr>
            </a:lvl1pPr>
          </a:lstStyle>
          <a:p>
            <a:fld id="{2512D61F-7ACA-448B-919F-6124651DE6A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697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E77D77D-971A-4445-B689-DC190CC73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12594"/>
            <a:ext cx="5157787" cy="4587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0572A3D-AA21-45AB-8152-B69A2A98A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05780"/>
            <a:ext cx="5157787" cy="38929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C163DF2-2C34-483B-9291-AF1AA7A6F4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412594"/>
            <a:ext cx="5183188" cy="4587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08B0A5A-D289-43A2-BF79-87327A4E82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05781"/>
            <a:ext cx="5183188" cy="38929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nadpis 1">
            <a:extLst>
              <a:ext uri="{FF2B5EF4-FFF2-40B4-BE49-F238E27FC236}">
                <a16:creationId xmlns:a16="http://schemas.microsoft.com/office/drawing/2014/main" id="{E7C79D78-14B2-46DC-8BDD-6F11B2C4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069"/>
          </a:xfrm>
          <a:prstGeom prst="rect">
            <a:avLst/>
          </a:prstGeom>
          <a:solidFill>
            <a:schemeClr val="bg1"/>
          </a:solidFill>
          <a:ln w="19050">
            <a:solidFill>
              <a:srgbClr val="2271AA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8" name="Zástupný symbol pro číslo snímku 3">
            <a:extLst>
              <a:ext uri="{FF2B5EF4-FFF2-40B4-BE49-F238E27FC236}">
                <a16:creationId xmlns:a16="http://schemas.microsoft.com/office/drawing/2014/main" id="{EC435419-8BF1-4573-934A-A2FA3BE42A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24400" y="61593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A3366"/>
                </a:solidFill>
              </a:defRPr>
            </a:lvl1pPr>
          </a:lstStyle>
          <a:p>
            <a:fld id="{2512D61F-7ACA-448B-919F-6124651DE6A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436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E67EFC-7C89-4FED-90C6-C7E5CA9F9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46647"/>
            <a:ext cx="3932237" cy="1084729"/>
          </a:xfrm>
          <a:prstGeom prst="rect">
            <a:avLst/>
          </a:prstGeom>
        </p:spPr>
        <p:txBody>
          <a:bodyPr anchor="b"/>
          <a:lstStyle>
            <a:lvl1pPr>
              <a:defRPr sz="3200" b="0"/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C4F2BA-32D4-4FA6-973F-6F0644607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446647"/>
            <a:ext cx="6169024" cy="5400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FAF12A8-9180-4590-8811-2A4E1DF88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708221"/>
            <a:ext cx="3932237" cy="41546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DD3B8D8F-A776-42AF-A01B-990867209D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1593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A3366"/>
                </a:solidFill>
              </a:defRPr>
            </a:lvl1pPr>
          </a:lstStyle>
          <a:p>
            <a:fld id="{2512D61F-7ACA-448B-919F-6124651DE6A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561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4BCEE7A-1D19-4C76-901F-42115DBF1C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199"/>
            <a:ext cx="6169024" cy="54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6E245B2D-B80C-41C3-A37F-0578F5E7F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1593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A3366"/>
                </a:solidFill>
              </a:defRPr>
            </a:lvl1pPr>
          </a:lstStyle>
          <a:p>
            <a:fld id="{2512D61F-7ACA-448B-919F-6124651DE6A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3">
            <a:extLst>
              <a:ext uri="{FF2B5EF4-FFF2-40B4-BE49-F238E27FC236}">
                <a16:creationId xmlns:a16="http://schemas.microsoft.com/office/drawing/2014/main" id="{5821E988-49D6-4ED2-990A-73243C32B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708221"/>
            <a:ext cx="3932237" cy="41546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100F3A8A-1B53-44C8-9F01-0401D952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46647"/>
            <a:ext cx="3932237" cy="1084729"/>
          </a:xfrm>
          <a:prstGeom prst="rect">
            <a:avLst/>
          </a:prstGeom>
        </p:spPr>
        <p:txBody>
          <a:bodyPr anchor="b"/>
          <a:lstStyle>
            <a:lvl1pPr>
              <a:defRPr sz="3200" b="0"/>
            </a:lvl1pPr>
          </a:lstStyle>
          <a:p>
            <a:r>
              <a:rPr lang="cs-CZ" dirty="0"/>
              <a:t>Kliknutím lze upravit styl</a:t>
            </a:r>
          </a:p>
        </p:txBody>
      </p:sp>
    </p:spTree>
    <p:extLst>
      <p:ext uri="{BB962C8B-B14F-4D97-AF65-F5344CB8AC3E}">
        <p14:creationId xmlns:p14="http://schemas.microsoft.com/office/powerpoint/2010/main" val="249831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nadpis 1">
            <a:extLst>
              <a:ext uri="{FF2B5EF4-FFF2-40B4-BE49-F238E27FC236}">
                <a16:creationId xmlns:a16="http://schemas.microsoft.com/office/drawing/2014/main" id="{D7A1C35A-FC14-4A9D-A030-853CC6A97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069"/>
          </a:xfrm>
          <a:prstGeom prst="rect">
            <a:avLst/>
          </a:prstGeom>
          <a:solidFill>
            <a:schemeClr val="bg1"/>
          </a:solidFill>
          <a:ln w="19050">
            <a:solidFill>
              <a:srgbClr val="2271AA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3" name="Zástupný symbol pro tabulku 2">
            <a:extLst>
              <a:ext uri="{FF2B5EF4-FFF2-40B4-BE49-F238E27FC236}">
                <a16:creationId xmlns:a16="http://schemas.microsoft.com/office/drawing/2014/main" id="{B0D67DC7-00AD-41B6-BDAD-98C8679F9A6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1488140"/>
            <a:ext cx="10515600" cy="44136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3">
            <a:extLst>
              <a:ext uri="{FF2B5EF4-FFF2-40B4-BE49-F238E27FC236}">
                <a16:creationId xmlns:a16="http://schemas.microsoft.com/office/drawing/2014/main" id="{F9855FAB-0F91-4AA0-821F-52D612DC7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1593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A3366"/>
                </a:solidFill>
              </a:defRPr>
            </a:lvl1pPr>
          </a:lstStyle>
          <a:p>
            <a:fld id="{2512D61F-7ACA-448B-919F-6124651DE6A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876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8E4D808-E250-42CE-9F24-D0A5F5DE97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050" y="2120202"/>
            <a:ext cx="5495900" cy="186839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/>
            </a:lvl1pPr>
          </a:lstStyle>
          <a:p>
            <a:r>
              <a:rPr lang="cs-CZ" dirty="0"/>
              <a:t>Děkuji za pozornost</a:t>
            </a:r>
          </a:p>
        </p:txBody>
      </p:sp>
      <p:sp>
        <p:nvSpPr>
          <p:cNvPr id="12" name="Zástupný symbol pro obsah 5">
            <a:extLst>
              <a:ext uri="{FF2B5EF4-FFF2-40B4-BE49-F238E27FC236}">
                <a16:creationId xmlns:a16="http://schemas.microsoft.com/office/drawing/2014/main" id="{14099A82-5B15-4886-BA69-21AFCFBAFFB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656105" y="5704952"/>
            <a:ext cx="4901141" cy="328295"/>
          </a:xfrm>
          <a:noFill/>
          <a:ln>
            <a:noFill/>
          </a:ln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cs-CZ" dirty="0"/>
              <a:t>Jméno a příjmení, pozice</a:t>
            </a:r>
          </a:p>
        </p:txBody>
      </p:sp>
      <p:sp>
        <p:nvSpPr>
          <p:cNvPr id="13" name="Zástupný symbol pro text 9">
            <a:extLst>
              <a:ext uri="{FF2B5EF4-FFF2-40B4-BE49-F238E27FC236}">
                <a16:creationId xmlns:a16="http://schemas.microsoft.com/office/drawing/2014/main" id="{CF4853D6-4791-48C9-95A9-B6083BA4F5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56105" y="6033247"/>
            <a:ext cx="4901142" cy="328295"/>
          </a:xfrm>
          <a:noFill/>
          <a:ln>
            <a:noFill/>
          </a:ln>
        </p:spPr>
        <p:txBody>
          <a:bodyPr/>
          <a:lstStyle>
            <a:lvl1pPr marL="0" indent="0" algn="l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Datum a místo konání akce</a:t>
            </a:r>
          </a:p>
        </p:txBody>
      </p:sp>
    </p:spTree>
    <p:extLst>
      <p:ext uri="{BB962C8B-B14F-4D97-AF65-F5344CB8AC3E}">
        <p14:creationId xmlns:p14="http://schemas.microsoft.com/office/powerpoint/2010/main" val="74950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1_Nadpis a obsah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20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F092CE3-8E60-4D76-B7AB-80C17EFD2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069"/>
          </a:xfrm>
          <a:prstGeom prst="rect">
            <a:avLst/>
          </a:prstGeom>
          <a:solidFill>
            <a:schemeClr val="bg1"/>
          </a:solidFill>
          <a:ln w="19050">
            <a:solidFill>
              <a:srgbClr val="2271AA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D471FD9-9A65-4110-B268-096B424B8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3804"/>
            <a:ext cx="10515600" cy="4413600"/>
          </a:xfrm>
          <a:prstGeom prst="rect">
            <a:avLst/>
          </a:prstGeom>
          <a:solidFill>
            <a:schemeClr val="bg1"/>
          </a:solidFill>
          <a:ln w="19050">
            <a:solidFill>
              <a:srgbClr val="2271AA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 algn="just">
              <a:buClr>
                <a:srgbClr val="2271AA"/>
              </a:buClr>
              <a:buSzPct val="120000"/>
            </a:pPr>
            <a:r>
              <a:rPr lang="cs-CZ" dirty="0"/>
              <a:t>Druhá úroveň</a:t>
            </a:r>
          </a:p>
          <a:p>
            <a:pPr lvl="2">
              <a:buClr>
                <a:srgbClr val="3366CC"/>
              </a:buClr>
              <a:buSzPct val="110000"/>
            </a:pPr>
            <a:r>
              <a:rPr lang="cs-CZ" dirty="0"/>
              <a:t>Třetí úroveň</a:t>
            </a:r>
          </a:p>
          <a:p>
            <a:pPr lvl="3">
              <a:buClr>
                <a:srgbClr val="3366CC"/>
              </a:buClr>
              <a:buSzPct val="110000"/>
            </a:pPr>
            <a:r>
              <a:rPr lang="cs-CZ" dirty="0"/>
              <a:t>Čtvrtá úroveň</a:t>
            </a:r>
          </a:p>
          <a:p>
            <a:pPr lvl="4">
              <a:buClr>
                <a:srgbClr val="3366CC"/>
              </a:buClr>
              <a:buSzPct val="110000"/>
            </a:pPr>
            <a:r>
              <a:rPr lang="cs-CZ" dirty="0"/>
              <a:t>Pátá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8CA3376-B92B-4ED9-B736-C873BA6CE0E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79" y="6013969"/>
            <a:ext cx="1269326" cy="655819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8E184F2-240F-4F90-8C9A-7CA98F78D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1593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1A3366"/>
                </a:solidFill>
              </a:defRPr>
            </a:lvl1pPr>
          </a:lstStyle>
          <a:p>
            <a:fld id="{2512D61F-7ACA-448B-919F-6124651DE6A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934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cs-CZ" sz="4000" b="0" kern="1200" dirty="0">
          <a:solidFill>
            <a:srgbClr val="1A3366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600"/>
        </a:spcBef>
        <a:buClr>
          <a:srgbClr val="1A3366"/>
        </a:buClr>
        <a:buSzPct val="130000"/>
        <a:buFont typeface="Arial" panose="020B0604020202020204" pitchFamily="34" charset="0"/>
        <a:buChar char="•"/>
        <a:defRPr lang="cs-CZ" sz="2400" kern="1200" dirty="0">
          <a:solidFill>
            <a:srgbClr val="1A3366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cs-CZ" sz="2400" kern="1200" dirty="0">
          <a:solidFill>
            <a:srgbClr val="1A3366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cs-CZ" sz="2000" kern="1200" dirty="0">
          <a:solidFill>
            <a:srgbClr val="1A3366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3366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A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artina.krcova@eru.cz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953DBFA-0610-45B9-BDEE-25DA991304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56105" y="5201920"/>
            <a:ext cx="4901141" cy="831328"/>
          </a:xfrm>
        </p:spPr>
        <p:txBody>
          <a:bodyPr>
            <a:noAutofit/>
          </a:bodyPr>
          <a:lstStyle/>
          <a:p>
            <a:r>
              <a:rPr lang="cs-CZ" sz="2800" b="1" dirty="0"/>
              <a:t>Ing. Martina Krčová, MBA</a:t>
            </a:r>
          </a:p>
          <a:p>
            <a:r>
              <a:rPr lang="cs-CZ" sz="2800" dirty="0"/>
              <a:t>členka Rady ERÚ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CE3F48A-04BC-46A6-A296-8875E6C577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86560" y="6256767"/>
            <a:ext cx="8656320" cy="601233"/>
          </a:xfrm>
        </p:spPr>
        <p:txBody>
          <a:bodyPr>
            <a:noAutofit/>
          </a:bodyPr>
          <a:lstStyle/>
          <a:p>
            <a:r>
              <a:rPr lang="cs-CZ" sz="2800" dirty="0"/>
              <a:t>23. 2. 2021 -Obnovitelná energie v ČR – příležitosti a výzvy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E7D3053-D7D1-45E2-AA39-C88BA1DB8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Podpora a implementace energetických komunit v ČR</a:t>
            </a:r>
          </a:p>
        </p:txBody>
      </p:sp>
    </p:spTree>
    <p:extLst>
      <p:ext uri="{BB962C8B-B14F-4D97-AF65-F5344CB8AC3E}">
        <p14:creationId xmlns:p14="http://schemas.microsoft.com/office/powerpoint/2010/main" val="4738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68459FCE-4742-4732-8AD6-EF4131AF79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850363"/>
              </p:ext>
            </p:extLst>
          </p:nvPr>
        </p:nvGraphicFramePr>
        <p:xfrm>
          <a:off x="4724400" y="1139687"/>
          <a:ext cx="6629400" cy="490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286F5DEA-1CF5-449C-93BC-04BBD3B92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9687"/>
            <a:ext cx="3886200" cy="5019627"/>
          </a:xfrm>
          <a:solidFill>
            <a:srgbClr val="FF5050"/>
          </a:solidFill>
        </p:spPr>
        <p:txBody>
          <a:bodyPr>
            <a:normAutofit/>
          </a:bodyPr>
          <a:lstStyle/>
          <a:p>
            <a:pPr algn="ctr"/>
            <a:r>
              <a:rPr lang="cs-CZ" b="1" dirty="0"/>
              <a:t>TRANSFORMACE ENERGETIKY</a:t>
            </a:r>
            <a:br>
              <a:rPr lang="cs-CZ" b="1" dirty="0"/>
            </a:br>
            <a:r>
              <a:rPr lang="cs-CZ" b="1" dirty="0"/>
              <a:t>4D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0655CC-4B6A-4A77-958A-E363A28FE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2D61F-7ACA-448B-919F-6124651DE6A5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21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8A83AD3-2B80-4BAF-A2D0-1373D8EE2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26" y="1312862"/>
            <a:ext cx="11362545" cy="4780220"/>
          </a:xfrm>
        </p:spPr>
        <p:txBody>
          <a:bodyPr>
            <a:normAutofit lnSpcReduction="10000"/>
          </a:bodyPr>
          <a:lstStyle/>
          <a:p>
            <a:endParaRPr lang="cs-CZ" sz="1600" dirty="0"/>
          </a:p>
          <a:p>
            <a:r>
              <a:rPr lang="cs-CZ" dirty="0"/>
              <a:t>Zvláštní důraz v budoucí energetice bude kladen na </a:t>
            </a:r>
            <a:r>
              <a:rPr lang="cs-CZ" b="1" dirty="0"/>
              <a:t>komunitní energetiku</a:t>
            </a:r>
            <a:r>
              <a:rPr lang="cs-CZ" dirty="0"/>
              <a:t>, která stojí za </a:t>
            </a:r>
            <a:r>
              <a:rPr lang="cs-CZ" i="1" dirty="0"/>
              <a:t>ekonomickými</a:t>
            </a:r>
            <a:r>
              <a:rPr lang="cs-CZ" dirty="0"/>
              <a:t>, </a:t>
            </a:r>
            <a:r>
              <a:rPr lang="cs-CZ" i="1" dirty="0"/>
              <a:t>environmentálními</a:t>
            </a:r>
            <a:r>
              <a:rPr lang="cs-CZ" dirty="0"/>
              <a:t> a </a:t>
            </a:r>
            <a:r>
              <a:rPr lang="cs-CZ" i="1" dirty="0"/>
              <a:t>sociálními</a:t>
            </a:r>
            <a:r>
              <a:rPr lang="cs-CZ" dirty="0"/>
              <a:t> benefity v </a:t>
            </a:r>
            <a:r>
              <a:rPr lang="cs-CZ" b="1" dirty="0"/>
              <a:t>lokálním</a:t>
            </a:r>
            <a:r>
              <a:rPr lang="cs-CZ" dirty="0"/>
              <a:t> i </a:t>
            </a:r>
            <a:r>
              <a:rPr lang="cs-CZ" b="1" dirty="0"/>
              <a:t>národním</a:t>
            </a:r>
            <a:r>
              <a:rPr lang="cs-CZ" dirty="0"/>
              <a:t> měřítku. </a:t>
            </a:r>
          </a:p>
          <a:p>
            <a:r>
              <a:rPr lang="cs-CZ" dirty="0"/>
              <a:t>Účast občanů, malých/ středních firem a místních orgánů (krajů, měst a obcí) v projektech komunitní energetiky vytváří významnou přidanou hodnotu, pokud jde o </a:t>
            </a:r>
            <a:r>
              <a:rPr lang="cs-CZ" b="1" dirty="0"/>
              <a:t>akceptování obnovitelných zdrojů energie na místní úrovni </a:t>
            </a:r>
            <a:r>
              <a:rPr lang="cs-CZ" dirty="0"/>
              <a:t>a přístupu k soukromému kapitálu. </a:t>
            </a:r>
          </a:p>
          <a:p>
            <a:r>
              <a:rPr lang="cs-CZ" b="1" dirty="0"/>
              <a:t>Vznikají synergie</a:t>
            </a:r>
            <a:r>
              <a:rPr lang="cs-CZ" dirty="0"/>
              <a:t> s dalšími odvětvími (energetika součástí rozsáhlého strategického fungování místních komunit – dle pilířů </a:t>
            </a:r>
            <a:r>
              <a:rPr lang="cs-CZ" b="1" dirty="0" err="1"/>
              <a:t>European</a:t>
            </a:r>
            <a:r>
              <a:rPr lang="cs-CZ" b="1" dirty="0"/>
              <a:t> Green </a:t>
            </a:r>
            <a:r>
              <a:rPr lang="cs-CZ" b="1" dirty="0" err="1"/>
              <a:t>Deal</a:t>
            </a:r>
            <a:r>
              <a:rPr lang="cs-CZ" dirty="0"/>
              <a:t>)</a:t>
            </a:r>
          </a:p>
          <a:p>
            <a:r>
              <a:rPr lang="cs-CZ" dirty="0"/>
              <a:t>Její rozvoj je doprovázen </a:t>
            </a:r>
            <a:r>
              <a:rPr lang="cs-CZ" b="1" dirty="0"/>
              <a:t>lokálními investicemi </a:t>
            </a:r>
            <a:r>
              <a:rPr lang="cs-CZ" dirty="0"/>
              <a:t>a zvýšenou účastí občanů na energetické transformaci. </a:t>
            </a:r>
          </a:p>
          <a:p>
            <a:r>
              <a:rPr lang="cs-CZ" dirty="0"/>
              <a:t>Komunitní a lokální energetika se tak může stát významným prvkem pro plnění cílů ČR v jednotlivých energeticko-klimatických oblastech prostřednictvím vzniku a rozvoje </a:t>
            </a:r>
            <a:r>
              <a:rPr lang="cs-CZ" b="1" dirty="0"/>
              <a:t>energetických společenství či společenství pro obnovitelné zdroje</a:t>
            </a:r>
            <a:r>
              <a:rPr lang="cs-CZ" dirty="0"/>
              <a:t>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0D8A445-BA23-4F6E-A372-E1074670E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27" y="333560"/>
            <a:ext cx="11362545" cy="913069"/>
          </a:xfrm>
        </p:spPr>
        <p:txBody>
          <a:bodyPr/>
          <a:lstStyle/>
          <a:p>
            <a:r>
              <a:rPr lang="cs-CZ" b="1" dirty="0"/>
              <a:t>Komunitní (komunální) a lokální energetika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DB6BE2-818D-415B-A1E5-EBC81F2ED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2D61F-7ACA-448B-919F-6124651DE6A5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870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76"/>
          <p:cNvSpPr txBox="1"/>
          <p:nvPr/>
        </p:nvSpPr>
        <p:spPr>
          <a:xfrm>
            <a:off x="229110" y="40295"/>
            <a:ext cx="11609963" cy="699868"/>
          </a:xfrm>
          <a:prstGeom prst="rect">
            <a:avLst/>
          </a:prstGeom>
          <a:solidFill>
            <a:schemeClr val="bg1"/>
          </a:solidFill>
          <a:ln>
            <a:solidFill>
              <a:srgbClr val="2271AA"/>
            </a:solidFill>
          </a:ln>
        </p:spPr>
        <p:txBody>
          <a:bodyPr spcFirstLastPara="1" wrap="square" lIns="91400" tIns="45675" rIns="91400" bIns="45675" anchor="b" anchorCtr="0">
            <a:no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6000"/>
            </a:pPr>
            <a:r>
              <a:rPr lang="cs-CZ" sz="3600" b="1" dirty="0">
                <a:solidFill>
                  <a:srgbClr val="1A3366"/>
                </a:solidFill>
                <a:ea typeface="+mj-ea"/>
                <a:cs typeface="Arial" panose="020B0604020202020204" pitchFamily="34" charset="0"/>
                <a:sym typeface="Corbel"/>
              </a:rPr>
              <a:t>Národní energetické a klimatické koncepce a akční plány</a:t>
            </a:r>
          </a:p>
        </p:txBody>
      </p:sp>
      <p:sp>
        <p:nvSpPr>
          <p:cNvPr id="556" name="Google Shape;556;p76"/>
          <p:cNvSpPr txBox="1"/>
          <p:nvPr/>
        </p:nvSpPr>
        <p:spPr>
          <a:xfrm>
            <a:off x="229109" y="796121"/>
            <a:ext cx="11609964" cy="6021584"/>
          </a:xfrm>
          <a:prstGeom prst="rect">
            <a:avLst/>
          </a:prstGeom>
          <a:solidFill>
            <a:schemeClr val="bg1"/>
          </a:solidFill>
          <a:ln>
            <a:solidFill>
              <a:srgbClr val="2271AA"/>
            </a:solidFill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457200" indent="-3810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ts val="2400"/>
              <a:buFont typeface="Corbel"/>
              <a:buChar char="•"/>
            </a:pPr>
            <a:r>
              <a:rPr lang="cs-CZ" sz="2800" dirty="0">
                <a:solidFill>
                  <a:srgbClr val="1A3366"/>
                </a:solidFill>
                <a:cs typeface="Arial" panose="020B0604020202020204" pitchFamily="34" charset="0"/>
                <a:sym typeface="Corbel"/>
              </a:rPr>
              <a:t>Státní energetická koncepce – SEK </a:t>
            </a:r>
          </a:p>
          <a:p>
            <a:pPr marL="457200" indent="-38100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Font typeface="Corbel"/>
              <a:buChar char="•"/>
            </a:pP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Schválena vládou 16. května 2015, má horizont do roku 2040.</a:t>
            </a:r>
            <a:endParaRPr sz="200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orbel"/>
              <a:cs typeface="Calibri" panose="020F0502020204030204" pitchFamily="34" charset="0"/>
              <a:sym typeface="Corbe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Char char="•"/>
            </a:pPr>
            <a:r>
              <a:rPr lang="cs-CZ" sz="200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orbel"/>
                <a:cs typeface="Calibri" panose="020F0502020204030204" pitchFamily="34" charset="0"/>
                <a:sym typeface="Corbel"/>
              </a:rPr>
              <a:t>MPO ji vyhodnocuje nejméně jedenkrát za 5 let a o vyhodnocení informuje vládu, v současnosti po MPŘ a plánuje se její aktualizace.</a:t>
            </a:r>
            <a:endParaRPr lang="cs-CZ" sz="2000" dirty="0">
              <a:latin typeface="Calibri" panose="020F0502020204030204" pitchFamily="34" charset="0"/>
              <a:ea typeface="Corbel"/>
              <a:cs typeface="Calibri" panose="020F0502020204030204" pitchFamily="34" charset="0"/>
              <a:sym typeface="Corbel"/>
            </a:endParaRPr>
          </a:p>
          <a:p>
            <a:pPr marL="457200" indent="-3810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ts val="2400"/>
              <a:buFont typeface="Corbel"/>
              <a:buChar char="•"/>
            </a:pPr>
            <a:r>
              <a:rPr lang="cs-CZ" sz="2800" dirty="0">
                <a:solidFill>
                  <a:srgbClr val="1A3366"/>
                </a:solidFill>
                <a:cs typeface="Arial" panose="020B0604020202020204" pitchFamily="34" charset="0"/>
                <a:sym typeface="Corbel"/>
              </a:rPr>
              <a:t>Politika ochrany klimatu</a:t>
            </a:r>
          </a:p>
          <a:p>
            <a:pPr marL="457200" indent="-38100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Font typeface="Corbel"/>
              <a:buChar char="•"/>
            </a:pP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rbel"/>
              </a:rPr>
              <a:t>Politika ochrany klimatu představuje strategii do roku 2030 a zároveň plán rozvoje </a:t>
            </a:r>
            <a:r>
              <a:rPr lang="cs-CZ" sz="20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rbel"/>
              </a:rPr>
              <a:t>nízkoemisního</a:t>
            </a: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rbel"/>
              </a:rPr>
              <a:t> hospodářství do roku 2050. Zaměřuje se na opatření ke snižování emisí skleníkových plynů. (schválena vládou v březnu 2017)</a:t>
            </a:r>
          </a:p>
          <a:p>
            <a:pPr marL="457200" lvl="0" indent="-381000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ts val="2400"/>
              <a:buFont typeface="Corbel"/>
              <a:buChar char="•"/>
            </a:pPr>
            <a:r>
              <a:rPr lang="cs-CZ" sz="2800" dirty="0">
                <a:solidFill>
                  <a:srgbClr val="1A3366"/>
                </a:solidFill>
                <a:cs typeface="Arial" panose="020B0604020202020204" pitchFamily="34" charset="0"/>
              </a:rPr>
              <a:t>Vnitrostátní plán v oblasti energetiky a klimatu</a:t>
            </a:r>
          </a:p>
          <a:p>
            <a:pPr marL="457200" indent="-38100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Font typeface="Corbel"/>
              <a:buChar char="•"/>
            </a:pP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rbel"/>
              </a:rPr>
              <a:t>Vnitrostátní plán ČR v oblasti energetiky, tímto dokumentem mají členské státy povinnost informovat Evropskou komisi o vnitrostátním příspěvku ke schváleným evropským cílům v oblasti emise skleníkových plynů, obnovitelných zdrojů energie, energetické účinnosti a </a:t>
            </a:r>
            <a:r>
              <a:rPr lang="cs-CZ" sz="20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rbel"/>
              </a:rPr>
              <a:t>interkonektivity</a:t>
            </a: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rbel"/>
              </a:rPr>
              <a:t> elektrizační respektive přenosové soustavy. (schválen vládou 13. ledna 2020 )</a:t>
            </a:r>
          </a:p>
          <a:p>
            <a:pPr marL="457200" marR="0" indent="-3810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Corbel"/>
              <a:buChar char="•"/>
            </a:pPr>
            <a:r>
              <a:rPr lang="cs-CZ" sz="2800" dirty="0">
                <a:solidFill>
                  <a:srgbClr val="1A3366"/>
                </a:solidFill>
                <a:cs typeface="Arial" panose="020B0604020202020204" pitchFamily="34" charset="0"/>
                <a:sym typeface="Corbel"/>
              </a:rPr>
              <a:t>Národní akční plán SG</a:t>
            </a:r>
          </a:p>
          <a:p>
            <a:pPr marL="457200" lvl="0" indent="-381000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ts val="2400"/>
              <a:buFont typeface="Corbel"/>
              <a:buChar char="•"/>
            </a:pP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rbel"/>
              </a:rPr>
              <a:t>NAP SG je klíčovým strategickým a plánovacím dokumentem, který obsahuje opatření ke zvýšení flexibility energetického systému. (schválen vládou aktualizace září 2019)</a:t>
            </a:r>
          </a:p>
          <a:p>
            <a:pPr marL="457200" marR="0" lvl="0" indent="-3810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Char char="•"/>
            </a:pPr>
            <a:endParaRPr sz="2800" dirty="0">
              <a:solidFill>
                <a:srgbClr val="1A3366"/>
              </a:solidFill>
              <a:cs typeface="Arial" panose="020B0604020202020204" pitchFamily="34" charset="0"/>
              <a:sym typeface="Corbel"/>
            </a:endParaRPr>
          </a:p>
        </p:txBody>
      </p:sp>
      <p:sp>
        <p:nvSpPr>
          <p:cNvPr id="558" name="Google Shape;558;p7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8A83AD3-2B80-4BAF-A2D0-1373D8EE2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3" y="994612"/>
            <a:ext cx="11309684" cy="5727030"/>
          </a:xfrm>
        </p:spPr>
        <p:txBody>
          <a:bodyPr>
            <a:normAutofit fontScale="25000" lnSpcReduction="20000"/>
          </a:bodyPr>
          <a:lstStyle/>
          <a:p>
            <a:endParaRPr lang="cs-CZ" sz="1600" dirty="0"/>
          </a:p>
          <a:p>
            <a:r>
              <a:rPr lang="cs-CZ" sz="11200" dirty="0"/>
              <a:t>Akční plán Strategie regionálního rozvoje 2021‐22</a:t>
            </a:r>
            <a:r>
              <a:rPr lang="cs-CZ" sz="11200" b="1" dirty="0"/>
              <a:t> </a:t>
            </a:r>
            <a:r>
              <a:rPr lang="cs-CZ" sz="11200" dirty="0"/>
              <a:t>(ve vládě 11.1.2021 )</a:t>
            </a:r>
          </a:p>
          <a:p>
            <a:pPr marL="457200" indent="-381000" algn="l">
              <a:lnSpc>
                <a:spcPct val="110000"/>
              </a:lnSpc>
              <a:spcBef>
                <a:spcPts val="1800"/>
              </a:spcBef>
              <a:buClr>
                <a:schemeClr val="dk1"/>
              </a:buClr>
              <a:buSzPts val="2400"/>
              <a:buFont typeface="Corbel"/>
              <a:buChar char="•"/>
            </a:pPr>
            <a:r>
              <a:rPr lang="cs-CZ" sz="9600" dirty="0">
                <a:solidFill>
                  <a:schemeClr val="dk1"/>
                </a:solidFill>
              </a:rPr>
              <a:t>Aktivita 3.5.2 Komunitní energetika</a:t>
            </a:r>
          </a:p>
          <a:p>
            <a:pPr marL="457200" indent="-381000" algn="l">
              <a:lnSpc>
                <a:spcPct val="110000"/>
              </a:lnSpc>
              <a:spcBef>
                <a:spcPts val="1800"/>
              </a:spcBef>
              <a:buClr>
                <a:schemeClr val="dk1"/>
              </a:buClr>
              <a:buSzPts val="2400"/>
              <a:buFont typeface="Corbel"/>
              <a:buChar char="•"/>
            </a:pPr>
            <a:r>
              <a:rPr lang="cs-CZ" sz="9600" dirty="0">
                <a:solidFill>
                  <a:schemeClr val="dk1"/>
                </a:solidFill>
              </a:rPr>
              <a:t>Aktivita 6.5.2 Podpora tvorby místních energetických koncepcí</a:t>
            </a:r>
          </a:p>
          <a:p>
            <a:endParaRPr lang="cs-CZ" sz="3400" b="1" dirty="0"/>
          </a:p>
          <a:p>
            <a:pPr>
              <a:spcBef>
                <a:spcPts val="1800"/>
              </a:spcBef>
            </a:pPr>
            <a:r>
              <a:rPr lang="cs-CZ" sz="11200" dirty="0"/>
              <a:t>Koncepce SMART - odolnost  prostřednictvím SMART řešení pro obce, města a regiony (v průběhu MPŘ)</a:t>
            </a:r>
          </a:p>
          <a:p>
            <a:pPr marL="457200" indent="-381000" algn="l">
              <a:lnSpc>
                <a:spcPct val="110000"/>
              </a:lnSpc>
              <a:spcBef>
                <a:spcPts val="1800"/>
              </a:spcBef>
              <a:buClr>
                <a:schemeClr val="dk1"/>
              </a:buClr>
              <a:buSzPts val="2400"/>
              <a:buFont typeface="Corbel"/>
              <a:buChar char="•"/>
            </a:pPr>
            <a:r>
              <a:rPr lang="cs-CZ" sz="9600" dirty="0">
                <a:solidFill>
                  <a:schemeClr val="dk1"/>
                </a:solidFill>
              </a:rPr>
              <a:t>Zvýšení míry soběstačnosti území v zásobování energií</a:t>
            </a:r>
          </a:p>
          <a:p>
            <a:pPr marL="457200" indent="-381000" algn="l">
              <a:lnSpc>
                <a:spcPct val="110000"/>
              </a:lnSpc>
              <a:spcBef>
                <a:spcPts val="1800"/>
              </a:spcBef>
              <a:buClr>
                <a:schemeClr val="dk1"/>
              </a:buClr>
              <a:buSzPts val="2400"/>
              <a:buFont typeface="Corbel"/>
              <a:buChar char="•"/>
            </a:pPr>
            <a:r>
              <a:rPr lang="cs-CZ" sz="9600" dirty="0">
                <a:solidFill>
                  <a:schemeClr val="dk1"/>
                </a:solidFill>
              </a:rPr>
              <a:t>Energetické hospodářství v území regionu je optimalizováno s ohledem na efektivní využití zdrojů a dosahování úspor</a:t>
            </a:r>
          </a:p>
          <a:p>
            <a:pPr marL="457200" indent="-381000" algn="l">
              <a:lnSpc>
                <a:spcPct val="110000"/>
              </a:lnSpc>
              <a:spcBef>
                <a:spcPts val="1800"/>
              </a:spcBef>
              <a:buClr>
                <a:schemeClr val="dk1"/>
              </a:buClr>
              <a:buSzPts val="2400"/>
              <a:buFont typeface="Corbel"/>
              <a:buChar char="•"/>
            </a:pPr>
            <a:r>
              <a:rPr lang="cs-CZ" sz="9600" dirty="0">
                <a:solidFill>
                  <a:schemeClr val="dk1"/>
                </a:solidFill>
              </a:rPr>
              <a:t>Energetická infrastruktura v území umožňuje bezpečné a spolehlivé zásobování energií, dochází ke snížení míry závislosti na externích zdrojích a k optimálnímu poměru dodávek ze zdrojů centrálních a decentralizovaných zdrojů</a:t>
            </a:r>
          </a:p>
          <a:p>
            <a:endParaRPr lang="cs-CZ" sz="16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0D8A445-BA23-4F6E-A372-E1074670E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" y="133036"/>
            <a:ext cx="11309684" cy="701154"/>
          </a:xfrm>
        </p:spPr>
        <p:txBody>
          <a:bodyPr/>
          <a:lstStyle/>
          <a:p>
            <a:r>
              <a:rPr lang="cs-CZ" b="1" dirty="0"/>
              <a:t>Regionální strategie – zásadní změna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DB6BE2-818D-415B-A1E5-EBC81F2ED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2D61F-7ACA-448B-919F-6124651DE6A5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07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8A83AD3-2B80-4BAF-A2D0-1373D8EE2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4" y="1488140"/>
            <a:ext cx="11626166" cy="521745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dirty="0"/>
              <a:t>Společný projekt řízený ERÚ a MPO</a:t>
            </a:r>
          </a:p>
          <a:p>
            <a:pPr>
              <a:lnSpc>
                <a:spcPct val="120000"/>
              </a:lnSpc>
            </a:pPr>
            <a:r>
              <a:rPr lang="cs-CZ" b="1" dirty="0"/>
              <a:t>Trvání projektu</a:t>
            </a:r>
            <a:r>
              <a:rPr lang="cs-CZ" dirty="0"/>
              <a:t>: 10/2020 – 07/2021</a:t>
            </a:r>
          </a:p>
          <a:p>
            <a:pPr>
              <a:lnSpc>
                <a:spcPct val="120000"/>
              </a:lnSpc>
            </a:pPr>
            <a:r>
              <a:rPr lang="cs-CZ" b="1" dirty="0"/>
              <a:t>Cíle projektu: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Horizontální propojení </a:t>
            </a:r>
            <a:r>
              <a:rPr lang="cs-CZ" dirty="0" err="1"/>
              <a:t>ústřed</a:t>
            </a:r>
            <a:r>
              <a:rPr lang="cs-CZ" dirty="0"/>
              <a:t>. orgánů státní správy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Zefektivnění práce na rozvoji KLE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Prozkoumání jednotlivých rolí a subjektů</a:t>
            </a:r>
          </a:p>
          <a:p>
            <a:pPr>
              <a:lnSpc>
                <a:spcPct val="120000"/>
              </a:lnSpc>
            </a:pPr>
            <a:r>
              <a:rPr lang="cs-CZ" b="1" dirty="0"/>
              <a:t>Pracovní skupiny: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PS1: Legislativní </a:t>
            </a:r>
            <a:r>
              <a:rPr lang="cs-CZ" dirty="0" err="1"/>
              <a:t>Think</a:t>
            </a:r>
            <a:r>
              <a:rPr lang="cs-CZ" dirty="0"/>
              <a:t> tank (zastřešuje MPO)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PS2: Síťová (zastřešuje ERÚ)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PS3: Datová (zastřešuje ERÚ spolu s MPO)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PS4: Finanční (zastřešuje MŽP spolu s MPO)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dirty="0"/>
              <a:t>PS5: Regionální (zastřešuje MMR)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0D8A445-BA23-4F6E-A372-E1074670E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4" y="365125"/>
            <a:ext cx="11626166" cy="913069"/>
          </a:xfrm>
        </p:spPr>
        <p:txBody>
          <a:bodyPr>
            <a:normAutofit/>
          </a:bodyPr>
          <a:lstStyle/>
          <a:p>
            <a:r>
              <a:rPr lang="cs-CZ" b="1" dirty="0"/>
              <a:t>Projekt Komunitní a lokální energetika (KLE) 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DB6BE2-818D-415B-A1E5-EBC81F2ED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2D61F-7ACA-448B-919F-6124651DE6A5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9E1F358-9237-4409-95F0-15F53487B0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0" r="16152"/>
          <a:stretch/>
        </p:blipFill>
        <p:spPr>
          <a:xfrm>
            <a:off x="7222855" y="1488141"/>
            <a:ext cx="4130944" cy="4414972"/>
          </a:xfrm>
          <a:prstGeom prst="rect">
            <a:avLst/>
          </a:prstGeom>
          <a:ln w="19050">
            <a:solidFill>
              <a:srgbClr val="2271AA"/>
            </a:solidFill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A5E5BAF-91E7-4D5B-B28F-AD81CB108496}"/>
              </a:ext>
            </a:extLst>
          </p:cNvPr>
          <p:cNvSpPr txBox="1"/>
          <p:nvPr/>
        </p:nvSpPr>
        <p:spPr>
          <a:xfrm>
            <a:off x="7222856" y="5943871"/>
            <a:ext cx="3096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chemeClr val="bg1">
                    <a:lumMod val="65000"/>
                  </a:schemeClr>
                </a:solidFill>
              </a:rPr>
              <a:t>Zdroj obrázku: COMMUNITY HOUSING WORKS, online z: https://www.kpbs.org/news/2014/may/09/san-diego-affordable-housing-company-honored-effor/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cs-CZ" sz="800" dirty="0">
                <a:solidFill>
                  <a:schemeClr val="bg1">
                    <a:lumMod val="65000"/>
                  </a:schemeClr>
                </a:solidFill>
              </a:rPr>
              <a:t>cit.: 2020-09-02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]</a:t>
            </a:r>
            <a:endParaRPr lang="cs-CZ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3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8A83AD3-2B80-4BAF-A2D0-1373D8EE2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64" y="1488140"/>
            <a:ext cx="5590326" cy="53698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/>
              <a:t>Zadávací list realizačního projektu č.21: </a:t>
            </a:r>
            <a:r>
              <a:rPr lang="cs-CZ" b="1" dirty="0"/>
              <a:t>Energetická společenství</a:t>
            </a:r>
          </a:p>
          <a:p>
            <a:pPr>
              <a:lnSpc>
                <a:spcPct val="100000"/>
              </a:lnSpc>
            </a:pPr>
            <a:r>
              <a:rPr lang="cs-CZ" dirty="0"/>
              <a:t>Zadávací list byl schválen řídícím výborem NAP SG </a:t>
            </a:r>
            <a:r>
              <a:rPr lang="cs-CZ" b="1" dirty="0"/>
              <a:t>dne 3. 12. 2020</a:t>
            </a:r>
          </a:p>
          <a:p>
            <a:pPr>
              <a:lnSpc>
                <a:spcPct val="100000"/>
              </a:lnSpc>
            </a:pPr>
            <a:r>
              <a:rPr lang="cs-CZ" dirty="0"/>
              <a:t>Organizátorem projektu byl určen ERÚ za účasti dalších subjektů z řad energetických společností, státní správy a samosprávy, asociací </a:t>
            </a:r>
          </a:p>
          <a:p>
            <a:pPr lvl="0"/>
            <a:r>
              <a:rPr lang="cs-CZ" dirty="0"/>
              <a:t>Analýza variant využití distribuční sítě (vlastnické, technické a ekonomické hledisko) včetně dopadů na bezpečnost a spolehlivost sítě</a:t>
            </a:r>
          </a:p>
          <a:p>
            <a:r>
              <a:rPr lang="cs-CZ" dirty="0"/>
              <a:t>Zkušenosti jak ze současných či budoucích realizovaných pilotních projektů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0D8A445-BA23-4F6E-A372-E1074670E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64" y="365125"/>
            <a:ext cx="10994036" cy="913069"/>
          </a:xfrm>
        </p:spPr>
        <p:txBody>
          <a:bodyPr/>
          <a:lstStyle/>
          <a:p>
            <a:r>
              <a:rPr lang="cs-CZ" b="1" dirty="0"/>
              <a:t>NAP SG ZL21 – Energetické společenství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DB6BE2-818D-415B-A1E5-EBC81F2ED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2D61F-7ACA-448B-919F-6124651DE6A5}" type="slidenum">
              <a:rPr lang="cs-CZ" smtClean="0"/>
              <a:pPr/>
              <a:t>7</a:t>
            </a:fld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6CACB11-8F99-4CE2-91D7-D26E2FE0C8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" t="6034"/>
          <a:stretch/>
        </p:blipFill>
        <p:spPr>
          <a:xfrm>
            <a:off x="6241911" y="2392542"/>
            <a:ext cx="5736236" cy="216388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86AC75B0-6A32-48D1-BA42-043DBA305D96}"/>
              </a:ext>
            </a:extLst>
          </p:cNvPr>
          <p:cNvSpPr txBox="1"/>
          <p:nvPr/>
        </p:nvSpPr>
        <p:spPr>
          <a:xfrm>
            <a:off x="6385301" y="4778879"/>
            <a:ext cx="422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chemeClr val="bg1">
                    <a:lumMod val="65000"/>
                  </a:schemeClr>
                </a:solidFill>
              </a:rPr>
              <a:t>Zdroj obrázku: 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Local Energy Communities: driver of the 2050 low-carbon agenda?</a:t>
            </a:r>
            <a:r>
              <a:rPr lang="cs-CZ" sz="800" dirty="0">
                <a:solidFill>
                  <a:schemeClr val="bg1">
                    <a:lumMod val="65000"/>
                  </a:schemeClr>
                </a:solidFill>
              </a:rPr>
              <a:t> online z: </a:t>
            </a:r>
          </a:p>
          <a:p>
            <a:r>
              <a:rPr lang="cs-CZ" sz="800" dirty="0">
                <a:solidFill>
                  <a:schemeClr val="bg1">
                    <a:lumMod val="65000"/>
                  </a:schemeClr>
                </a:solidFill>
              </a:rPr>
              <a:t>https://www.youtube.com/watch?v=cEHssopqWYg/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cs-CZ" sz="800" dirty="0">
                <a:solidFill>
                  <a:schemeClr val="bg1">
                    <a:lumMod val="65000"/>
                  </a:schemeClr>
                </a:solidFill>
              </a:rPr>
              <a:t>cit.: 2021-01-09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]</a:t>
            </a:r>
            <a:endParaRPr lang="cs-CZ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9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8"/>
          <p:cNvSpPr txBox="1"/>
          <p:nvPr/>
        </p:nvSpPr>
        <p:spPr>
          <a:xfrm>
            <a:off x="838200" y="1077787"/>
            <a:ext cx="105156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b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 sz="4000" i="0" u="none" strike="noStrike" cap="none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81" name="Google Shape;581;p78"/>
          <p:cNvSpPr txBox="1"/>
          <p:nvPr/>
        </p:nvSpPr>
        <p:spPr>
          <a:xfrm>
            <a:off x="180499" y="1166590"/>
            <a:ext cx="11766662" cy="555486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spcFirstLastPara="1" wrap="square" lIns="91400" tIns="45675" rIns="91400" bIns="45675" anchor="t" anchorCtr="0">
            <a:noAutofit/>
          </a:bodyPr>
          <a:lstStyle/>
          <a:p>
            <a:pPr marL="457200" indent="-38100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ts val="2400"/>
              <a:buFont typeface="Corbel"/>
              <a:buChar char="•"/>
            </a:pP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Corbel"/>
              </a:rPr>
              <a:t>Dotační tituly MPO EFEKT</a:t>
            </a:r>
          </a:p>
          <a:p>
            <a:pPr marL="762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rbel"/>
              </a:rPr>
              <a:t>Územní energetické koncepce</a:t>
            </a:r>
          </a:p>
          <a:p>
            <a:pPr marL="7620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rbel"/>
              </a:rPr>
              <a:t>Místní energetické koncepce</a:t>
            </a:r>
          </a:p>
          <a:p>
            <a:pPr marL="7620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rbel"/>
              </a:rPr>
              <a:t>Energetický management</a:t>
            </a:r>
          </a:p>
          <a:p>
            <a:pPr marL="7620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rbel"/>
              </a:rPr>
              <a:t>Projekty řešené metodou EPC</a:t>
            </a:r>
          </a:p>
          <a:p>
            <a:pPr marL="7620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rbel"/>
              </a:rPr>
              <a:t>Příprava a realizace energeticky úsporných projektů</a:t>
            </a:r>
          </a:p>
          <a:p>
            <a:pPr marL="457200" indent="-38100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ts val="2400"/>
              <a:buFont typeface="Corbel"/>
              <a:buChar char="•"/>
            </a:pP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Corbel"/>
              </a:rPr>
              <a:t>OP ŽP - </a:t>
            </a: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146. výzva</a:t>
            </a:r>
            <a:endParaRPr lang="cs-CZ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Corbel"/>
            </a:endParaRPr>
          </a:p>
          <a:p>
            <a:pPr marL="457200" indent="-38100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ts val="2400"/>
              <a:buFont typeface="Corbel"/>
              <a:buChar char="•"/>
            </a:pP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Corbel"/>
              </a:rPr>
              <a:t>Modernizační fond</a:t>
            </a:r>
          </a:p>
          <a:p>
            <a:pPr marL="762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</a:pP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rbel"/>
              </a:rPr>
              <a:t>HEAT, RES + – </a:t>
            </a:r>
            <a:r>
              <a:rPr lang="cs-CZ" sz="20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rbel"/>
              </a:rPr>
              <a:t>předvýzva</a:t>
            </a: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rbel"/>
              </a:rPr>
              <a:t> do 1.2.2021</a:t>
            </a:r>
          </a:p>
          <a:p>
            <a:pPr marL="7620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rbel"/>
              </a:rPr>
              <a:t>ENERGOV – energetická účinnost veřejných budov</a:t>
            </a:r>
          </a:p>
          <a:p>
            <a:pPr marL="7620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rbel"/>
              </a:rPr>
              <a:t>KOMUNERG – komunitní energetika</a:t>
            </a:r>
          </a:p>
          <a:p>
            <a:pPr marL="7620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cs-CZ" sz="2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Corbel"/>
              </a:rPr>
              <a:t>LIGHTPUB – modernizace veřejného osvětlení</a:t>
            </a:r>
          </a:p>
          <a:p>
            <a:pPr marL="457200" indent="-38100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ts val="2400"/>
              <a:buFont typeface="Corbel"/>
              <a:buChar char="•"/>
            </a:pP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Corbel"/>
              </a:rPr>
              <a:t>Národní plán obnovy</a:t>
            </a:r>
          </a:p>
          <a:p>
            <a:pPr marL="457200" indent="-381000">
              <a:lnSpc>
                <a:spcPct val="90000"/>
              </a:lnSpc>
              <a:spcBef>
                <a:spcPts val="1000"/>
              </a:spcBef>
              <a:buClr>
                <a:srgbClr val="002060"/>
              </a:buClr>
              <a:buSzPts val="2400"/>
              <a:buFont typeface="Corbel"/>
              <a:buChar char="•"/>
            </a:pPr>
            <a:r>
              <a:rPr lang="cs-CZ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Fond pro spravedlivou transformaci</a:t>
            </a:r>
          </a:p>
          <a:p>
            <a:pPr marL="457200" indent="-3810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Corbel"/>
              <a:buChar char="•"/>
            </a:pPr>
            <a:endParaRPr lang="cs-CZ" sz="2400" dirty="0">
              <a:solidFill>
                <a:schemeClr val="dk1"/>
              </a:solidFill>
              <a:latin typeface="Corbel"/>
              <a:sym typeface="Corbel"/>
            </a:endParaRPr>
          </a:p>
          <a:p>
            <a:pPr marL="457200" indent="-3810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Corbel"/>
              <a:buChar char="•"/>
            </a:pPr>
            <a:endParaRPr lang="cs-CZ" sz="2400" dirty="0">
              <a:solidFill>
                <a:schemeClr val="dk1"/>
              </a:solidFill>
              <a:latin typeface="Corbel"/>
              <a:sym typeface="Corbel"/>
            </a:endParaRPr>
          </a:p>
          <a:p>
            <a:pPr marL="114294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i="0" u="none" strike="noStrike" cap="none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i="0" u="none" strike="noStrike" cap="none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83" name="Google Shape;583;p7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</p:spPr>
        <p:txBody>
          <a:bodyPr spcFirstLastPara="1" wrap="square" lIns="91400" tIns="45675" rIns="91400" bIns="456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  <p:sp>
        <p:nvSpPr>
          <p:cNvPr id="11" name="Google Shape;555;p76">
            <a:extLst>
              <a:ext uri="{FF2B5EF4-FFF2-40B4-BE49-F238E27FC236}">
                <a16:creationId xmlns:a16="http://schemas.microsoft.com/office/drawing/2014/main" id="{08FD2BAE-43F8-4A4D-B680-99914C614E38}"/>
              </a:ext>
            </a:extLst>
          </p:cNvPr>
          <p:cNvSpPr txBox="1"/>
          <p:nvPr/>
        </p:nvSpPr>
        <p:spPr>
          <a:xfrm>
            <a:off x="180499" y="328959"/>
            <a:ext cx="11766662" cy="72140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spcFirstLastPara="1" wrap="square" lIns="91400" tIns="45675" rIns="91400" bIns="45675" anchor="b" anchorCtr="0">
            <a:no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6000"/>
            </a:pPr>
            <a:r>
              <a:rPr lang="cs-CZ" sz="4000" b="1" dirty="0">
                <a:solidFill>
                  <a:srgbClr val="1A3366"/>
                </a:solidFill>
                <a:ea typeface="+mj-ea"/>
                <a:cs typeface="Arial" panose="020B0604020202020204" pitchFamily="34" charset="0"/>
                <a:sym typeface="Corbel"/>
              </a:rPr>
              <a:t>Zdroje financování</a:t>
            </a:r>
          </a:p>
        </p:txBody>
      </p:sp>
      <p:pic>
        <p:nvPicPr>
          <p:cNvPr id="12" name="Google Shape;557;p76">
            <a:extLst>
              <a:ext uri="{FF2B5EF4-FFF2-40B4-BE49-F238E27FC236}">
                <a16:creationId xmlns:a16="http://schemas.microsoft.com/office/drawing/2014/main" id="{A475E9E8-01C1-42DD-869C-F1BD787FA9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1771" y="1520979"/>
            <a:ext cx="5855367" cy="416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BEF507-7135-4525-99AA-198F82F78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72C45F-1533-41EA-AFBC-0B9C424F75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37458" y="5392882"/>
            <a:ext cx="4901141" cy="484330"/>
          </a:xfrm>
        </p:spPr>
        <p:txBody>
          <a:bodyPr>
            <a:normAutofit/>
          </a:bodyPr>
          <a:lstStyle/>
          <a:p>
            <a:r>
              <a:rPr lang="cs-CZ" b="1" dirty="0"/>
              <a:t>Ing. Martina Krčová, MBA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667D275-1E95-479F-82EA-88CBEEFDFB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37457" y="5877212"/>
            <a:ext cx="4901142" cy="328295"/>
          </a:xfrm>
        </p:spPr>
        <p:txBody>
          <a:bodyPr>
            <a:normAutofit fontScale="85000" lnSpcReduction="20000"/>
          </a:bodyPr>
          <a:lstStyle/>
          <a:p>
            <a:r>
              <a:rPr lang="cs-CZ" i="1" dirty="0">
                <a:hlinkClick r:id="rId2"/>
              </a:rPr>
              <a:t>martina.krcova@eru.cz</a:t>
            </a:r>
            <a:r>
              <a:rPr lang="cs-CZ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228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1B221071696C43B04CBBFD27C88A95" ma:contentTypeVersion="1" ma:contentTypeDescription="Vytvořit nový dokument" ma:contentTypeScope="" ma:versionID="0c18c85be4afbd085c69eeb439b3c624">
  <xsd:schema xmlns:xsd="http://www.w3.org/2001/XMLSchema" xmlns:xs="http://www.w3.org/2001/XMLSchema" xmlns:p="http://schemas.microsoft.com/office/2006/metadata/properties" xmlns:ns2="404656bf-f2b8-413e-853a-a7068af03b92" targetNamespace="http://schemas.microsoft.com/office/2006/metadata/properties" ma:root="true" ma:fieldsID="ab561fd458041bafaa5bf7003b5a8be6" ns2:_="">
    <xsd:import namespace="404656bf-f2b8-413e-853a-a7068af03b92"/>
    <xsd:element name="properties">
      <xsd:complexType>
        <xsd:sequence>
          <xsd:element name="documentManagement">
            <xsd:complexType>
              <xsd:all>
                <xsd:element ref="ns2:Kategori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656bf-f2b8-413e-853a-a7068af03b92" elementFormDefault="qualified">
    <xsd:import namespace="http://schemas.microsoft.com/office/2006/documentManagement/types"/>
    <xsd:import namespace="http://schemas.microsoft.com/office/infopath/2007/PartnerControls"/>
    <xsd:element name="Kategorie" ma:index="8" ma:displayName="Oblast" ma:default="Spisová služba" ma:format="RadioButtons" ma:internalName="Kategorie">
      <xsd:simpleType>
        <xsd:restriction base="dms:Choice">
          <xsd:enumeration value="Spisová služba"/>
          <xsd:enumeration value="Kontroly"/>
          <xsd:enumeration value="Majetek"/>
          <xsd:enumeration value="Finanční"/>
          <xsd:enumeration value="Personální"/>
          <xsd:enumeration value="Porady vedení a informace"/>
          <xsd:enumeration value="Pracovní cesty"/>
          <xsd:enumeration value="Stížnosti"/>
          <xsd:enumeration value="Provoz úřadu"/>
          <xsd:enumeration value="Legislativní proces"/>
          <xsd:enumeration value="Veřejné zakázky"/>
          <xsd:enumeration value="Rada ERÚ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404656bf-f2b8-413e-853a-a7068af03b92">Spisová služba</Kategorie>
  </documentManagement>
</p:properties>
</file>

<file path=customXml/itemProps1.xml><?xml version="1.0" encoding="utf-8"?>
<ds:datastoreItem xmlns:ds="http://schemas.openxmlformats.org/officeDocument/2006/customXml" ds:itemID="{EA681964-4440-41A7-A941-D88A1BABBB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AF9565-89D6-4FD7-A7A4-432DB888AF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4656bf-f2b8-413e-853a-a7068af03b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59AB66-3D5A-4A4D-8302-CAEF9F380208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404656bf-f2b8-413e-853a-a7068af03b92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8052</TotalTime>
  <Words>785</Words>
  <Application>Microsoft Office PowerPoint</Application>
  <PresentationFormat>Širokoúhlá obrazovka</PresentationFormat>
  <Paragraphs>90</Paragraphs>
  <Slides>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Corbel</vt:lpstr>
      <vt:lpstr>Motiv Office</vt:lpstr>
      <vt:lpstr>Podpora a implementace energetických komunit v ČR</vt:lpstr>
      <vt:lpstr>TRANSFORMACE ENERGETIKY 4D</vt:lpstr>
      <vt:lpstr>Komunitní (komunální) a lokální energetika </vt:lpstr>
      <vt:lpstr>Prezentace aplikace PowerPoint</vt:lpstr>
      <vt:lpstr>Regionální strategie – zásadní změna</vt:lpstr>
      <vt:lpstr>Projekt Komunitní a lokální energetika (KLE)  </vt:lpstr>
      <vt:lpstr>NAP SG ZL21 – Energetické společenství</vt:lpstr>
      <vt:lpstr>Prezentace aplikace PowerPoint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ERÚ</dc:creator>
  <cp:lastModifiedBy>Krčová Martina Ing., MBA</cp:lastModifiedBy>
  <cp:revision>279</cp:revision>
  <cp:lastPrinted>2021-02-23T06:43:45Z</cp:lastPrinted>
  <dcterms:created xsi:type="dcterms:W3CDTF">2020-02-21T10:49:20Z</dcterms:created>
  <dcterms:modified xsi:type="dcterms:W3CDTF">2021-02-23T07:24:55Z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0x010100F71B221071696C43B04CBBFD27C88A95</vt:lpwstr>
  </property>
</Properties>
</file>