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EACB"/>
          </a:solidFill>
        </a:fill>
      </a:tcStyle>
    </a:wholeTbl>
    <a:band2H>
      <a:tcTxStyle b="def" i="def"/>
      <a:tcStyle>
        <a:tcBdr/>
        <a:fill>
          <a:solidFill>
            <a:srgbClr val="FFF5E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FCB"/>
          </a:solidFill>
        </a:fill>
      </a:tcStyle>
    </a:wholeTbl>
    <a:band2H>
      <a:tcTxStyle b="def" i="def"/>
      <a:tcStyle>
        <a:tcBdr/>
        <a:fill>
          <a:solidFill>
            <a:srgbClr val="FBE8E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F6FD"/>
          </a:solidFill>
        </a:fill>
      </a:tcStyle>
    </a:wholeTbl>
    <a:band2H>
      <a:tcTxStyle b="def" i="def"/>
      <a:tcStyle>
        <a:tcBdr/>
        <a:fill>
          <a:solidFill>
            <a:srgbClr val="F5FBFE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6"/>
          <p:cNvSpPr/>
          <p:nvPr/>
        </p:nvSpPr>
        <p:spPr>
          <a:xfrm>
            <a:off x="391070" y="1191455"/>
            <a:ext cx="8361861" cy="529208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Otsikkoteksti"/>
          <p:cNvSpPr txBox="1"/>
          <p:nvPr>
            <p:ph type="title"/>
          </p:nvPr>
        </p:nvSpPr>
        <p:spPr>
          <a:xfrm>
            <a:off x="760492" y="2750710"/>
            <a:ext cx="5943742" cy="21131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16" name="Leipätekstin taso yksi…"/>
          <p:cNvSpPr txBox="1"/>
          <p:nvPr>
            <p:ph type="body" sz="quarter" idx="1"/>
          </p:nvPr>
        </p:nvSpPr>
        <p:spPr>
          <a:xfrm>
            <a:off x="760490" y="4863875"/>
            <a:ext cx="5950879" cy="98849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457200">
              <a:lnSpc>
                <a:spcPts val="19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914400">
              <a:lnSpc>
                <a:spcPts val="19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1371600">
              <a:lnSpc>
                <a:spcPts val="19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1828800">
              <a:lnSpc>
                <a:spcPts val="1900"/>
              </a:lnSpc>
              <a:spcBef>
                <a:spcPts val="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7" name="LE-tunnus-rgb.png" descr="LE-tunnus-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2376" y="253285"/>
            <a:ext cx="2361957" cy="58755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Dian numero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uora yhdysviiva 7"/>
          <p:cNvSpPr/>
          <p:nvPr/>
        </p:nvSpPr>
        <p:spPr>
          <a:xfrm>
            <a:off x="457199" y="6260284"/>
            <a:ext cx="25204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Suora yhdysviiva 9"/>
          <p:cNvSpPr/>
          <p:nvPr/>
        </p:nvSpPr>
        <p:spPr>
          <a:xfrm>
            <a:off x="3293602" y="6260284"/>
            <a:ext cx="539319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Tekstiruutu 11"/>
          <p:cNvSpPr txBox="1"/>
          <p:nvPr/>
        </p:nvSpPr>
        <p:spPr>
          <a:xfrm>
            <a:off x="457200" y="6314561"/>
            <a:ext cx="166254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Suomen Lähienergialiitto ry / Finnish Clean Energy Association</a:t>
            </a:r>
          </a:p>
        </p:txBody>
      </p:sp>
      <p:sp>
        <p:nvSpPr>
          <p:cNvPr id="121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122" name="Leipätekstin taso yks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2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uora yhdysviiva 7"/>
          <p:cNvSpPr/>
          <p:nvPr/>
        </p:nvSpPr>
        <p:spPr>
          <a:xfrm>
            <a:off x="457199" y="6260284"/>
            <a:ext cx="25204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Suora yhdysviiva 9"/>
          <p:cNvSpPr/>
          <p:nvPr/>
        </p:nvSpPr>
        <p:spPr>
          <a:xfrm>
            <a:off x="3293602" y="6260284"/>
            <a:ext cx="539319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Tekstiruutu 11"/>
          <p:cNvSpPr txBox="1"/>
          <p:nvPr/>
        </p:nvSpPr>
        <p:spPr>
          <a:xfrm>
            <a:off x="457200" y="6314561"/>
            <a:ext cx="159477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Suomen Lähienergialiitto ry / Finnish Clean Energy Association</a:t>
            </a:r>
          </a:p>
        </p:txBody>
      </p:sp>
      <p:sp>
        <p:nvSpPr>
          <p:cNvPr id="133" name="Otsikkoteksti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134" name="Leipätekstin taso yksi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26" name="Leipätekstin taso yks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7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uora yhdysviiva 7"/>
          <p:cNvSpPr/>
          <p:nvPr/>
        </p:nvSpPr>
        <p:spPr>
          <a:xfrm>
            <a:off x="457199" y="6260284"/>
            <a:ext cx="25204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Suora yhdysviiva 9"/>
          <p:cNvSpPr/>
          <p:nvPr/>
        </p:nvSpPr>
        <p:spPr>
          <a:xfrm>
            <a:off x="3293602" y="6260284"/>
            <a:ext cx="539319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6" name="Tekstiruutu 11"/>
          <p:cNvSpPr txBox="1"/>
          <p:nvPr/>
        </p:nvSpPr>
        <p:spPr>
          <a:xfrm>
            <a:off x="457200" y="6314561"/>
            <a:ext cx="160334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Suomen Lähienergialiitto ry / Finnish Clean Energy Association</a:t>
            </a:r>
          </a:p>
        </p:txBody>
      </p:sp>
      <p:sp>
        <p:nvSpPr>
          <p:cNvPr id="37" name="Otsikkoteksti"/>
          <p:cNvSpPr txBox="1"/>
          <p:nvPr>
            <p:ph type="title"/>
          </p:nvPr>
        </p:nvSpPr>
        <p:spPr>
          <a:xfrm>
            <a:off x="457200" y="4406900"/>
            <a:ext cx="8037514" cy="1362075"/>
          </a:xfrm>
          <a:prstGeom prst="rect">
            <a:avLst/>
          </a:prstGeom>
        </p:spPr>
        <p:txBody>
          <a:bodyPr anchor="t"/>
          <a:lstStyle>
            <a:lvl1pPr>
              <a:defRPr cap="all"/>
            </a:lvl1pPr>
          </a:lstStyle>
          <a:p>
            <a:pPr/>
            <a:r>
              <a:t>Otsikkoteksti</a:t>
            </a:r>
          </a:p>
        </p:txBody>
      </p:sp>
      <p:sp>
        <p:nvSpPr>
          <p:cNvPr id="38" name="Leipätekstin taso yksi…"/>
          <p:cNvSpPr txBox="1"/>
          <p:nvPr>
            <p:ph type="body" sz="quarter" idx="1"/>
          </p:nvPr>
        </p:nvSpPr>
        <p:spPr>
          <a:xfrm>
            <a:off x="457200" y="2970975"/>
            <a:ext cx="8037514" cy="130574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9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uora yhdysviiva 7"/>
          <p:cNvSpPr/>
          <p:nvPr/>
        </p:nvSpPr>
        <p:spPr>
          <a:xfrm>
            <a:off x="457199" y="6260284"/>
            <a:ext cx="25204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" name="Suora yhdysviiva 9"/>
          <p:cNvSpPr/>
          <p:nvPr/>
        </p:nvSpPr>
        <p:spPr>
          <a:xfrm>
            <a:off x="3293602" y="6260284"/>
            <a:ext cx="539319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Tekstiruutu 11"/>
          <p:cNvSpPr txBox="1"/>
          <p:nvPr/>
        </p:nvSpPr>
        <p:spPr>
          <a:xfrm>
            <a:off x="457200" y="6314561"/>
            <a:ext cx="157351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Suomen Lähienergialiitto ry / Finnish Clean Energy Association</a:t>
            </a:r>
          </a:p>
        </p:txBody>
      </p:sp>
      <p:sp>
        <p:nvSpPr>
          <p:cNvPr id="49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0" name="Leipätekstin taso yksi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ora yhdysviiva 7"/>
          <p:cNvSpPr/>
          <p:nvPr/>
        </p:nvSpPr>
        <p:spPr>
          <a:xfrm>
            <a:off x="457199" y="6260284"/>
            <a:ext cx="25204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Suora yhdysviiva 9"/>
          <p:cNvSpPr/>
          <p:nvPr/>
        </p:nvSpPr>
        <p:spPr>
          <a:xfrm>
            <a:off x="3293602" y="6260284"/>
            <a:ext cx="539319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Tekstiruutu 11"/>
          <p:cNvSpPr txBox="1"/>
          <p:nvPr/>
        </p:nvSpPr>
        <p:spPr>
          <a:xfrm>
            <a:off x="457200" y="6314561"/>
            <a:ext cx="164749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Suomen Lähienergialiitto ry / Finnish Clean Energy Association</a:t>
            </a:r>
          </a:p>
        </p:txBody>
      </p:sp>
      <p:sp>
        <p:nvSpPr>
          <p:cNvPr id="61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2" name="Leipätekstin taso yksi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/>
            </a:lvl1pPr>
            <a:lvl2pPr marL="0" indent="457200">
              <a:buClrTx/>
              <a:buSzTx/>
              <a:buFontTx/>
              <a:buNone/>
              <a:defRPr b="1"/>
            </a:lvl2pPr>
            <a:lvl3pPr marL="0" indent="914400">
              <a:buClrTx/>
              <a:buSzTx/>
              <a:buFontTx/>
              <a:buNone/>
              <a:defRPr b="1"/>
            </a:lvl3pPr>
            <a:lvl4pPr marL="0" indent="1371600">
              <a:buClrTx/>
              <a:buSzTx/>
              <a:buFontTx/>
              <a:buNone/>
              <a:defRPr b="1"/>
            </a:lvl4pPr>
            <a:lvl5pPr marL="0" indent="1828800">
              <a:buClrTx/>
              <a:buSzTx/>
              <a:buFontTx/>
              <a:buNone/>
              <a:defRPr b="1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3" name="Tekstin paikkamerkki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FontTx/>
              <a:buNone/>
              <a:defRPr b="1"/>
            </a:pPr>
          </a:p>
        </p:txBody>
      </p:sp>
      <p:sp>
        <p:nvSpPr>
          <p:cNvPr id="64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ora yhdysviiva 7"/>
          <p:cNvSpPr/>
          <p:nvPr/>
        </p:nvSpPr>
        <p:spPr>
          <a:xfrm>
            <a:off x="457199" y="6260284"/>
            <a:ext cx="25204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2" name="Suora yhdysviiva 9"/>
          <p:cNvSpPr/>
          <p:nvPr/>
        </p:nvSpPr>
        <p:spPr>
          <a:xfrm>
            <a:off x="3293602" y="6260284"/>
            <a:ext cx="539319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" name="Tekstiruutu 11"/>
          <p:cNvSpPr txBox="1"/>
          <p:nvPr/>
        </p:nvSpPr>
        <p:spPr>
          <a:xfrm>
            <a:off x="457200" y="6314561"/>
            <a:ext cx="160777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Suomen Lähienergialiitto ry / Finnish Clean Energy Association</a:t>
            </a:r>
          </a:p>
        </p:txBody>
      </p:sp>
      <p:sp>
        <p:nvSpPr>
          <p:cNvPr id="74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7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uora yhdysviiva 7"/>
          <p:cNvSpPr/>
          <p:nvPr/>
        </p:nvSpPr>
        <p:spPr>
          <a:xfrm>
            <a:off x="457199" y="6260284"/>
            <a:ext cx="25204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3" name="Suora yhdysviiva 9"/>
          <p:cNvSpPr/>
          <p:nvPr/>
        </p:nvSpPr>
        <p:spPr>
          <a:xfrm>
            <a:off x="3293602" y="6260284"/>
            <a:ext cx="539319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Tekstiruutu 11"/>
          <p:cNvSpPr txBox="1"/>
          <p:nvPr/>
        </p:nvSpPr>
        <p:spPr>
          <a:xfrm>
            <a:off x="457200" y="6314561"/>
            <a:ext cx="153716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Suomen Lähienergialiitto ry / Finnish Clean Energy Association</a:t>
            </a:r>
          </a:p>
        </p:txBody>
      </p:sp>
      <p:sp>
        <p:nvSpPr>
          <p:cNvPr id="8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uora yhdysviiva 7"/>
          <p:cNvSpPr/>
          <p:nvPr/>
        </p:nvSpPr>
        <p:spPr>
          <a:xfrm>
            <a:off x="457199" y="6260284"/>
            <a:ext cx="25204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Suora yhdysviiva 9"/>
          <p:cNvSpPr/>
          <p:nvPr/>
        </p:nvSpPr>
        <p:spPr>
          <a:xfrm>
            <a:off x="3293602" y="6260284"/>
            <a:ext cx="539319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Tekstiruutu 11"/>
          <p:cNvSpPr txBox="1"/>
          <p:nvPr/>
        </p:nvSpPr>
        <p:spPr>
          <a:xfrm>
            <a:off x="457200" y="6314561"/>
            <a:ext cx="154321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Suomen Lähienergialiitto ry / Finnish Clean Energy Association</a:t>
            </a:r>
          </a:p>
        </p:txBody>
      </p:sp>
      <p:sp>
        <p:nvSpPr>
          <p:cNvPr id="95" name="Otsikkoteksti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Otsikkoteksti</a:t>
            </a:r>
          </a:p>
        </p:txBody>
      </p:sp>
      <p:sp>
        <p:nvSpPr>
          <p:cNvPr id="96" name="Leipätekstin taso yksi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83771" indent="-326571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7" name="Tekstin paikkamerkki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9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uora yhdysviiva 7"/>
          <p:cNvSpPr/>
          <p:nvPr/>
        </p:nvSpPr>
        <p:spPr>
          <a:xfrm>
            <a:off x="457199" y="6260284"/>
            <a:ext cx="25204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Suora yhdysviiva 9"/>
          <p:cNvSpPr/>
          <p:nvPr/>
        </p:nvSpPr>
        <p:spPr>
          <a:xfrm>
            <a:off x="3293602" y="6260284"/>
            <a:ext cx="539319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Tekstiruutu 11"/>
          <p:cNvSpPr txBox="1"/>
          <p:nvPr/>
        </p:nvSpPr>
        <p:spPr>
          <a:xfrm>
            <a:off x="457200" y="6314561"/>
            <a:ext cx="153461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Suomen Lähienergialiitto ry / Finnish Clean Energy Association</a:t>
            </a:r>
          </a:p>
        </p:txBody>
      </p:sp>
      <p:sp>
        <p:nvSpPr>
          <p:cNvPr id="108" name="Otsikkoteksti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Otsikkoteksti</a:t>
            </a:r>
          </a:p>
        </p:txBody>
      </p:sp>
      <p:sp>
        <p:nvSpPr>
          <p:cNvPr id="109" name="Kuvan paikkamerkki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0" name="Leipätekstin taso yksi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1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 yhdysviiva 7"/>
          <p:cNvSpPr/>
          <p:nvPr/>
        </p:nvSpPr>
        <p:spPr>
          <a:xfrm>
            <a:off x="457199" y="6260284"/>
            <a:ext cx="25204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uora yhdysviiva 9"/>
          <p:cNvSpPr/>
          <p:nvPr/>
        </p:nvSpPr>
        <p:spPr>
          <a:xfrm>
            <a:off x="3293602" y="6260284"/>
            <a:ext cx="5393198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Tekstiruutu 11"/>
          <p:cNvSpPr txBox="1"/>
          <p:nvPr/>
        </p:nvSpPr>
        <p:spPr>
          <a:xfrm>
            <a:off x="457200" y="6314561"/>
            <a:ext cx="1390685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Suomen Lähienergialiitto ry. /</a:t>
            </a:r>
          </a:p>
        </p:txBody>
      </p:sp>
      <p:sp>
        <p:nvSpPr>
          <p:cNvPr id="5" name="Otsikkoteksti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6" name="Leipätekstin taso yksi…"/>
          <p:cNvSpPr txBox="1"/>
          <p:nvPr>
            <p:ph type="body" idx="1"/>
          </p:nvPr>
        </p:nvSpPr>
        <p:spPr>
          <a:xfrm>
            <a:off x="457200" y="1600200"/>
            <a:ext cx="8229600" cy="442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" name="Dian numero"/>
          <p:cNvSpPr txBox="1"/>
          <p:nvPr>
            <p:ph type="sldNum" sz="quarter" idx="2"/>
          </p:nvPr>
        </p:nvSpPr>
        <p:spPr>
          <a:xfrm>
            <a:off x="8558236" y="6315390"/>
            <a:ext cx="128564" cy="139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ts val="3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ts val="3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ts val="3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ts val="3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ts val="3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ts val="3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ts val="3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ts val="3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ts val="3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chemeClr val="accent2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1525" marR="0" indent="-314325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 typeface="Arial"/>
        <a:buChar char="–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93800" marR="0" indent="-2794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51000" marR="0" indent="-2794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 typeface="Arial"/>
        <a:buChar char="–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08200" marR="0" indent="-2794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37460" marR="0" indent="-25146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94660" marR="0" indent="-25146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51859" marR="0" indent="-25145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09059" marR="0" indent="-25145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ow to speed up the Green Recovery and reach 100% Renewable Energy in Finland"/>
          <p:cNvSpPr txBox="1"/>
          <p:nvPr>
            <p:ph type="ctrTitle"/>
          </p:nvPr>
        </p:nvSpPr>
        <p:spPr>
          <a:xfrm>
            <a:off x="1600129" y="3063373"/>
            <a:ext cx="5943742" cy="21131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to speed up the Green Recovery and reach 100% Renewable Energy in Finland</a:t>
            </a:r>
          </a:p>
        </p:txBody>
      </p:sp>
      <p:sp>
        <p:nvSpPr>
          <p:cNvPr id="145" name="Tapio Tuomi, Executive Director, Finnish Clean Energy Associati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Tapio Tuomi, Executive Director, Finnish Clean Energy Association</a:t>
            </a:r>
          </a:p>
        </p:txBody>
      </p:sp>
      <p:sp>
        <p:nvSpPr>
          <p:cNvPr id="146" name="EUFORES Workshop “The National Energy and Climate Plans &amp; the EU Recovery Plan: The Finnish Green Vision”"/>
          <p:cNvSpPr txBox="1"/>
          <p:nvPr/>
        </p:nvSpPr>
        <p:spPr>
          <a:xfrm>
            <a:off x="955498" y="1470201"/>
            <a:ext cx="6878084" cy="1814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3400"/>
              </a:lnSpc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EUFORES Workshop “The National Energy and Climate Plans &amp; the EU Recovery Plan: The Finnish Green Vision”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A lot of money searching for a good, green project. Investors have to learn find also smaller projects - in addition to traditional sizes (big) projec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3192">
              <a:lnSpc>
                <a:spcPts val="2900"/>
              </a:lnSpc>
              <a:defRPr sz="2752"/>
            </a:lvl1pPr>
          </a:lstStyle>
          <a:p>
            <a:pPr/>
            <a:r>
              <a:t>A lot of money searching for a good, green project. Investors have to learn find also smaller projects - in addition to traditional sizes (big) projects</a:t>
            </a:r>
          </a:p>
        </p:txBody>
      </p:sp>
      <p:pic>
        <p:nvPicPr>
          <p:cNvPr id="189" name="Kuva" descr="Kuv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194" y="1526191"/>
            <a:ext cx="6528889" cy="4679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ublic funding and state aid must be used ONLY for green invest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Public funding and state aid must be used ONLY for green investments</a:t>
            </a:r>
          </a:p>
        </p:txBody>
      </p:sp>
      <p:sp>
        <p:nvSpPr>
          <p:cNvPr id="192" name="EU Green deal, Next Generation EU and national support schemes are required - specially at this very uncertain situa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 Green deal, Next Generation EU and national support schemes are required - specially at this very uncertain situation.</a:t>
            </a:r>
          </a:p>
          <a:p>
            <a:pPr/>
            <a:r>
              <a:t>The newly published Finnish national public procurement strategy implementation will be of help. It contains guidance to support both innovations and carbon neutrality</a:t>
            </a:r>
          </a:p>
        </p:txBody>
      </p:sp>
      <p:pic>
        <p:nvPicPr>
          <p:cNvPr id="193" name="Kuva" descr="Kuv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777" y="3533046"/>
            <a:ext cx="4849509" cy="1214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Kuva" descr="Kuv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5405" y="4559232"/>
            <a:ext cx="6057427" cy="1517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nd to end on a high note: The current legislation and regulation encourage and enable distributed energy production - and improvements of energy effiency"/>
          <p:cNvSpPr txBox="1"/>
          <p:nvPr>
            <p:ph type="title"/>
          </p:nvPr>
        </p:nvSpPr>
        <p:spPr>
          <a:xfrm>
            <a:off x="553243" y="2747962"/>
            <a:ext cx="8037514" cy="1362076"/>
          </a:xfrm>
          <a:prstGeom prst="rect">
            <a:avLst/>
          </a:prstGeom>
        </p:spPr>
        <p:txBody>
          <a:bodyPr/>
          <a:lstStyle>
            <a:lvl1pPr defTabSz="402336">
              <a:lnSpc>
                <a:spcPts val="2900"/>
              </a:lnSpc>
              <a:defRPr cap="none" sz="2816"/>
            </a:lvl1pPr>
          </a:lstStyle>
          <a:p>
            <a:pPr/>
            <a:r>
              <a:t>And to end on a high note: The current legislation and regulation encourage and enable distributed energy production - and improvements of energy effiency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inland has an ambitious goal to became ”Carbon neutral in 2035” - We’ve done a lot, but even more is required"/>
          <p:cNvSpPr txBox="1"/>
          <p:nvPr>
            <p:ph type="title"/>
          </p:nvPr>
        </p:nvSpPr>
        <p:spPr>
          <a:xfrm>
            <a:off x="553243" y="2747962"/>
            <a:ext cx="8037514" cy="1362076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Finland has an ambitious goal to became ”Carbon neutral in 2035” - We’ve done a lot, but even more is required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ur energy mix is improving. In 2019 renewables were equal to fossil fuels &amp; pea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energy mix is improving. In 2019 renewables were equal to fossil fuels &amp; peat</a:t>
            </a:r>
          </a:p>
        </p:txBody>
      </p:sp>
      <p:sp>
        <p:nvSpPr>
          <p:cNvPr id="151" name="Source: Statistics Finland"/>
          <p:cNvSpPr txBox="1"/>
          <p:nvPr/>
        </p:nvSpPr>
        <p:spPr>
          <a:xfrm>
            <a:off x="3403551" y="6314561"/>
            <a:ext cx="163342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Source: Statistics Finland</a:t>
            </a:r>
          </a:p>
        </p:txBody>
      </p:sp>
      <p:pic>
        <p:nvPicPr>
          <p:cNvPr id="152" name="sources1960-2018.png" descr="sources1960-20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952" y="1397374"/>
            <a:ext cx="7058096" cy="4808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reenhouse gas emissions from energy consumption have declined by 30% since 199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Greenhouse gas emissions from energy consumption have declined by 30% since 1990</a:t>
            </a:r>
          </a:p>
        </p:txBody>
      </p:sp>
      <p:sp>
        <p:nvSpPr>
          <p:cNvPr id="155" name="Source Statistics Finland"/>
          <p:cNvSpPr txBox="1"/>
          <p:nvPr/>
        </p:nvSpPr>
        <p:spPr>
          <a:xfrm>
            <a:off x="3403551" y="6314561"/>
            <a:ext cx="159264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Source Statistics Finland</a:t>
            </a:r>
          </a:p>
        </p:txBody>
      </p:sp>
      <p:pic>
        <p:nvPicPr>
          <p:cNvPr id="156" name="emissions.png" descr="emissions.png"/>
          <p:cNvPicPr>
            <a:picLocks noChangeAspect="1"/>
          </p:cNvPicPr>
          <p:nvPr/>
        </p:nvPicPr>
        <p:blipFill>
          <a:blip r:embed="rId2">
            <a:extLst/>
          </a:blip>
          <a:srcRect l="0" t="18484" r="0" b="0"/>
          <a:stretch>
            <a:fillRect/>
          </a:stretch>
        </p:blipFill>
        <p:spPr>
          <a:xfrm>
            <a:off x="914400" y="1559885"/>
            <a:ext cx="7544318" cy="4612315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Nuoli"/>
          <p:cNvSpPr/>
          <p:nvPr/>
        </p:nvSpPr>
        <p:spPr>
          <a:xfrm rot="386971">
            <a:off x="1240834" y="2748322"/>
            <a:ext cx="6978684" cy="1270001"/>
          </a:xfrm>
          <a:prstGeom prst="rightArrow">
            <a:avLst>
              <a:gd name="adj1" fmla="val 30750"/>
              <a:gd name="adj2" fmla="val 64911"/>
            </a:avLst>
          </a:prstGeom>
          <a:ln w="38100">
            <a:solidFill>
              <a:srgbClr val="479F5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reenhouse gas emissions by sector (million tonnes CO2 eq. 2017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Greenhouse gas emissions by sector (million tonnes CO2 eq. 2017)</a:t>
            </a:r>
          </a:p>
        </p:txBody>
      </p:sp>
      <p:sp>
        <p:nvSpPr>
          <p:cNvPr id="160" name="Source Statistics Finland"/>
          <p:cNvSpPr txBox="1"/>
          <p:nvPr/>
        </p:nvSpPr>
        <p:spPr>
          <a:xfrm>
            <a:off x="3403551" y="6314561"/>
            <a:ext cx="159264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Source Statistics Finland</a:t>
            </a:r>
          </a:p>
        </p:txBody>
      </p:sp>
      <p:pic>
        <p:nvPicPr>
          <p:cNvPr id="161" name="sektorit 2017.png" descr="sektorit 2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050" y="1371071"/>
            <a:ext cx="7371900" cy="4834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he two very important sectors are: transportation and heating. To reduce emissions in these sectors require special attention. And there’s a lot going on.."/>
          <p:cNvSpPr txBox="1"/>
          <p:nvPr>
            <p:ph type="title"/>
          </p:nvPr>
        </p:nvSpPr>
        <p:spPr>
          <a:xfrm>
            <a:off x="553243" y="2747962"/>
            <a:ext cx="8037514" cy="1362076"/>
          </a:xfrm>
          <a:prstGeom prst="rect">
            <a:avLst/>
          </a:prstGeom>
        </p:spPr>
        <p:txBody>
          <a:bodyPr/>
          <a:lstStyle>
            <a:lvl1pPr defTabSz="411479">
              <a:lnSpc>
                <a:spcPts val="3000"/>
              </a:lnSpc>
              <a:defRPr cap="none" sz="2880"/>
            </a:lvl1pPr>
          </a:lstStyle>
          <a:p>
            <a:pPr/>
            <a:r>
              <a:t>The two very important sectors are: transportation and heating. To reduce emissions in these sectors require special attention. And there’s a lot going on..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ll size (residential to utility) heat pumps, solar thermal and seasonal heat storage are the solutions for clean heating and coo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3192">
              <a:lnSpc>
                <a:spcPts val="2900"/>
              </a:lnSpc>
              <a:defRPr sz="2752"/>
            </a:lvl1pPr>
          </a:lstStyle>
          <a:p>
            <a:pPr/>
            <a:r>
              <a:t>All size (residential to utility) heat pumps, solar thermal and seasonal heat storage are the solutions for clean heating and cooling</a:t>
            </a:r>
          </a:p>
        </p:txBody>
      </p:sp>
      <p:pic>
        <p:nvPicPr>
          <p:cNvPr id="166" name="Kuva" descr="Kuv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7030" y="2432747"/>
            <a:ext cx="2849940" cy="1622758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90 GWh seasonal heat storage"/>
          <p:cNvSpPr txBox="1"/>
          <p:nvPr/>
        </p:nvSpPr>
        <p:spPr>
          <a:xfrm>
            <a:off x="3154440" y="1672765"/>
            <a:ext cx="2415846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>
                <a:solidFill>
                  <a:schemeClr val="accent2">
                    <a:lumOff val="-6352"/>
                  </a:schemeClr>
                </a:solidFill>
              </a:defRPr>
            </a:lvl1pPr>
          </a:lstStyle>
          <a:p>
            <a:pPr/>
            <a:r>
              <a:t>90 GWh seasonal heat storage</a:t>
            </a:r>
          </a:p>
        </p:txBody>
      </p:sp>
      <p:pic>
        <p:nvPicPr>
          <p:cNvPr id="168" name="Kuva" descr="Kuv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9499" y="4719587"/>
            <a:ext cx="3558636" cy="130643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Heat from sewage"/>
          <p:cNvSpPr txBox="1"/>
          <p:nvPr/>
        </p:nvSpPr>
        <p:spPr>
          <a:xfrm>
            <a:off x="5215447" y="4251730"/>
            <a:ext cx="284994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>
                <a:solidFill>
                  <a:schemeClr val="accent2">
                    <a:lumOff val="-6352"/>
                  </a:schemeClr>
                </a:solidFill>
              </a:defRPr>
            </a:lvl1pPr>
          </a:lstStyle>
          <a:p>
            <a:pPr/>
            <a:r>
              <a:t>Heat from sewage </a:t>
            </a:r>
          </a:p>
        </p:txBody>
      </p:sp>
      <p:sp>
        <p:nvSpPr>
          <p:cNvPr id="170" name="Waste heat from data centers"/>
          <p:cNvSpPr txBox="1"/>
          <p:nvPr/>
        </p:nvSpPr>
        <p:spPr>
          <a:xfrm>
            <a:off x="305563" y="4488416"/>
            <a:ext cx="176853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>
                <a:solidFill>
                  <a:schemeClr val="accent2">
                    <a:lumOff val="-6352"/>
                  </a:schemeClr>
                </a:solidFill>
              </a:defRPr>
            </a:lvl1pPr>
          </a:lstStyle>
          <a:p>
            <a:pPr/>
            <a:r>
              <a:t>Waste heat from data centers</a:t>
            </a:r>
          </a:p>
        </p:txBody>
      </p:sp>
      <p:pic>
        <p:nvPicPr>
          <p:cNvPr id="171" name="Kuva" descr="Kuv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64295" y="4421648"/>
            <a:ext cx="2131820" cy="1215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Kuva" descr="Kuva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210" y="5232119"/>
            <a:ext cx="3434811" cy="975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Kuva" descr="Kuva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1976" y="2485038"/>
            <a:ext cx="2651674" cy="1845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esidential heat pumps 10 TWh/a"/>
          <p:cNvSpPr txBox="1"/>
          <p:nvPr/>
        </p:nvSpPr>
        <p:spPr>
          <a:xfrm>
            <a:off x="180136" y="1575418"/>
            <a:ext cx="2019384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>
                <a:solidFill>
                  <a:schemeClr val="accent2">
                    <a:lumOff val="-6352"/>
                  </a:schemeClr>
                </a:solidFill>
              </a:defRPr>
            </a:lvl1pPr>
          </a:lstStyle>
          <a:p>
            <a:pPr/>
            <a:r>
              <a:t>Residential heat pumps 10 TWh/a</a:t>
            </a:r>
          </a:p>
        </p:txBody>
      </p:sp>
      <p:pic>
        <p:nvPicPr>
          <p:cNvPr id="175" name="Kuva" descr="Kuva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53607" y="2198718"/>
            <a:ext cx="2250900" cy="173979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olar thermal as part of district heating"/>
          <p:cNvSpPr txBox="1"/>
          <p:nvPr/>
        </p:nvSpPr>
        <p:spPr>
          <a:xfrm>
            <a:off x="6057320" y="1432258"/>
            <a:ext cx="2415846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100">
                <a:solidFill>
                  <a:schemeClr val="accent2">
                    <a:lumOff val="-6352"/>
                  </a:schemeClr>
                </a:solidFill>
              </a:defRPr>
            </a:lvl1pPr>
          </a:lstStyle>
          <a:p>
            <a:pPr/>
            <a:r>
              <a:t>Solar thermal as part of district heating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In transport more public transport, electric vehicles and biogas for heavy transp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transport more public transport, electric vehicles and biogas for heavy transport</a:t>
            </a:r>
          </a:p>
        </p:txBody>
      </p:sp>
      <p:sp>
        <p:nvSpPr>
          <p:cNvPr id="179" name="State aid for building more…"/>
          <p:cNvSpPr txBox="1"/>
          <p:nvPr>
            <p:ph type="body" sz="quarter" idx="1"/>
          </p:nvPr>
        </p:nvSpPr>
        <p:spPr>
          <a:xfrm>
            <a:off x="457200" y="1600199"/>
            <a:ext cx="6058006" cy="1540481"/>
          </a:xfrm>
          <a:prstGeom prst="rect">
            <a:avLst/>
          </a:prstGeom>
        </p:spPr>
        <p:txBody>
          <a:bodyPr/>
          <a:lstStyle/>
          <a:p>
            <a:pPr marL="250317" indent="-250317" defTabSz="333756">
              <a:spcBef>
                <a:spcPts val="200"/>
              </a:spcBef>
              <a:defRPr sz="1606"/>
            </a:pPr>
            <a:r>
              <a:t>State aid for building more</a:t>
            </a:r>
          </a:p>
          <a:p>
            <a:pPr lvl="1" marL="584073" indent="-250317" defTabSz="333756">
              <a:spcBef>
                <a:spcPts val="200"/>
              </a:spcBef>
              <a:buChar char="•"/>
              <a:defRPr sz="1606"/>
            </a:pPr>
            <a:r>
              <a:t>public EV charging stations</a:t>
            </a:r>
          </a:p>
          <a:p>
            <a:pPr lvl="1" marL="584073" indent="-250317" defTabSz="333756">
              <a:spcBef>
                <a:spcPts val="200"/>
              </a:spcBef>
              <a:buChar char="•"/>
              <a:defRPr sz="1606"/>
            </a:pPr>
            <a:r>
              <a:t>wider biogas filling station network (especially for heavy transport)</a:t>
            </a:r>
          </a:p>
          <a:p>
            <a:pPr marL="250317" indent="-250317" defTabSz="333756">
              <a:spcBef>
                <a:spcPts val="200"/>
              </a:spcBef>
              <a:defRPr sz="1606"/>
            </a:pPr>
            <a:r>
              <a:t>Increasing popularity of PHEV’s, EV’s and biogas car. And decreasing popularity of petrol and diesel cars.</a:t>
            </a:r>
          </a:p>
        </p:txBody>
      </p:sp>
      <p:pic>
        <p:nvPicPr>
          <p:cNvPr id="180" name="Kuva" descr="Kuv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6345" y="3222849"/>
            <a:ext cx="2377187" cy="294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Kuva" descr="Kuv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5748" y="1621100"/>
            <a:ext cx="2177775" cy="4429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Kuva" descr="Kuv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64" y="3723742"/>
            <a:ext cx="4594604" cy="232673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uorakulmio"/>
          <p:cNvSpPr/>
          <p:nvPr/>
        </p:nvSpPr>
        <p:spPr>
          <a:xfrm>
            <a:off x="3828777" y="4930149"/>
            <a:ext cx="657041" cy="1228915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84" name="Suorakulmio"/>
          <p:cNvSpPr/>
          <p:nvPr/>
        </p:nvSpPr>
        <p:spPr>
          <a:xfrm>
            <a:off x="3828777" y="4330192"/>
            <a:ext cx="644260" cy="613598"/>
          </a:xfrm>
          <a:prstGeom prst="rect">
            <a:avLst/>
          </a:prstGeom>
          <a:ln w="508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o reach the carbon neutral target by 2035 we need to focus all of the energy related investments to green solutions"/>
          <p:cNvSpPr txBox="1"/>
          <p:nvPr>
            <p:ph type="title"/>
          </p:nvPr>
        </p:nvSpPr>
        <p:spPr>
          <a:xfrm>
            <a:off x="553243" y="2747962"/>
            <a:ext cx="8037514" cy="1362076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To reach the carbon neutral target by 2035 we need to focus all of the energy related investments to green solutions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letusteema">
  <a:themeElements>
    <a:clrScheme name="Oletus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C41F"/>
      </a:accent1>
      <a:accent2>
        <a:srgbClr val="00A24C"/>
      </a:accent2>
      <a:accent3>
        <a:srgbClr val="E94E24"/>
      </a:accent3>
      <a:accent4>
        <a:srgbClr val="5FBFED"/>
      </a:accent4>
      <a:accent5>
        <a:srgbClr val="0069B4"/>
      </a:accent5>
      <a:accent6>
        <a:srgbClr val="C9E8FB"/>
      </a:accent6>
      <a:hlink>
        <a:srgbClr val="0000FF"/>
      </a:hlink>
      <a:folHlink>
        <a:srgbClr val="FF00FF"/>
      </a:folHlink>
    </a:clrScheme>
    <a:fontScheme name="Oletusteem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letus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letusteema">
  <a:themeElements>
    <a:clrScheme name="Oletus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C41F"/>
      </a:accent1>
      <a:accent2>
        <a:srgbClr val="00A24C"/>
      </a:accent2>
      <a:accent3>
        <a:srgbClr val="E94E24"/>
      </a:accent3>
      <a:accent4>
        <a:srgbClr val="5FBFED"/>
      </a:accent4>
      <a:accent5>
        <a:srgbClr val="0069B4"/>
      </a:accent5>
      <a:accent6>
        <a:srgbClr val="C9E8FB"/>
      </a:accent6>
      <a:hlink>
        <a:srgbClr val="0000FF"/>
      </a:hlink>
      <a:folHlink>
        <a:srgbClr val="FF00FF"/>
      </a:folHlink>
    </a:clrScheme>
    <a:fontScheme name="Oletusteem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letus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