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1"/>
  </p:notesMasterIdLst>
  <p:sldIdLst>
    <p:sldId id="256" r:id="rId2"/>
    <p:sldId id="260" r:id="rId3"/>
    <p:sldId id="262" r:id="rId4"/>
    <p:sldId id="302" r:id="rId5"/>
    <p:sldId id="286" r:id="rId6"/>
    <p:sldId id="259" r:id="rId7"/>
    <p:sldId id="257" r:id="rId8"/>
    <p:sldId id="258" r:id="rId9"/>
    <p:sldId id="261" r:id="rId10"/>
  </p:sldIdLst>
  <p:sldSz cx="12192000" cy="6858000"/>
  <p:notesSz cx="6858000" cy="9144000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1" autoAdjust="0"/>
    <p:restoredTop sz="94660"/>
  </p:normalViewPr>
  <p:slideViewPr>
    <p:cSldViewPr snapToGrid="0">
      <p:cViewPr varScale="1">
        <p:scale>
          <a:sx n="94" d="100"/>
          <a:sy n="94" d="100"/>
        </p:scale>
        <p:origin x="90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263975-9352-49EA-87D1-55054FF6D7AA}" type="datetimeFigureOut">
              <a:rPr lang="fi-FI" smtClean="0"/>
              <a:t>22.9.2020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2C151C-3DCF-4356-8EA6-BF676A85E8F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3350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284EE-5DAE-2741-91A0-2AF0C60AD8EF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8272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2423D2-A5D2-4690-9147-94E62A2CAB53}" type="slidenum">
              <a:rPr lang="fi-FI" smtClean="0"/>
              <a:pPr>
                <a:defRPr/>
              </a:pPr>
              <a:t>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5297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4">
            <a:extLst>
              <a:ext uri="{FF2B5EF4-FFF2-40B4-BE49-F238E27FC236}">
                <a16:creationId xmlns:a16="http://schemas.microsoft.com/office/drawing/2014/main" id="{E27202AA-10CE-3447-AE06-B496F146A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000" r="23928"/>
          <a:stretch/>
        </p:blipFill>
        <p:spPr>
          <a:xfrm>
            <a:off x="-11455" y="0"/>
            <a:ext cx="12203455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48075" y="2001759"/>
            <a:ext cx="7766936" cy="1646302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48075" y="3960000"/>
            <a:ext cx="7766936" cy="1096899"/>
          </a:xfrm>
        </p:spPr>
        <p:txBody>
          <a:bodyPr anchor="t"/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Otsikon </a:t>
            </a:r>
            <a:r>
              <a:rPr lang="fi-FI" dirty="0" err="1"/>
              <a:t>täydenne</a:t>
            </a:r>
            <a:r>
              <a:rPr lang="fi-FI" dirty="0"/>
              <a:t> tai esittäjän nimi ja päivämäärä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91D6660-C9A0-F345-A67B-14A0F74DF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9405" y="440654"/>
            <a:ext cx="2946454" cy="858117"/>
          </a:xfrm>
          <a:prstGeom prst="rect">
            <a:avLst/>
          </a:prstGeom>
        </p:spPr>
      </p:pic>
      <p:pic>
        <p:nvPicPr>
          <p:cNvPr id="10" name="Kuva 10">
            <a:extLst>
              <a:ext uri="{FF2B5EF4-FFF2-40B4-BE49-F238E27FC236}">
                <a16:creationId xmlns:a16="http://schemas.microsoft.com/office/drawing/2014/main" id="{3E6E37A3-91C3-2E47-BD0E-B9C4AB4C36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162" y="6449197"/>
            <a:ext cx="1265722" cy="179431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D919838-F9E7-456D-892A-95F531359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p.k.vvvv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8EF7994-ED17-4EF3-A9FA-60E20F956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Sisäinen / Julkinen / Luottamuksellinen / Salassa pidettävä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4D30698-F3DC-48D7-B8CD-7ED108D30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4E4FA4-2C6B-4AB3-89BD-C044217F46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49094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200" y="1332000"/>
            <a:ext cx="11196000" cy="4716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8pPr>
              <a:defRPr/>
            </a:lvl8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FE697DB-165F-4B29-A7EA-A4B8B2B9C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p.k.vvvv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3DCA5AF-028F-476F-AD21-7B2481726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Sisäinen / Julkinen / Luottamuksellinen / Salassa pidettävä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6C648CB-62E6-4D2A-B299-CEEEBD0C7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E4FA4-2C6B-4AB3-89BD-C044217F4601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36EF34F-0AF9-4ABB-AD42-0E50812E4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454555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3200" y="1332000"/>
            <a:ext cx="5508000" cy="471716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2933" y="1324199"/>
            <a:ext cx="5508000" cy="471716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29758F8-7146-4A8A-8F9B-EBCAC64D0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p.k.vvvv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6F58230-35B3-41F4-9244-4F9201866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Sisäinen / Julkinen / Luottamuksellinen / Salassa pidettävä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AB9B786-E031-45E0-9D6B-FC9455EA9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E4FA4-2C6B-4AB3-89BD-C044217F4601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07A7C05-3C7C-4CA9-B24A-39399E0BA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115644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D09B87DA-1768-4B8F-91BA-4F72103F1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p.k.vvvv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880D7BC3-3346-417B-9324-95A162998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Sisäinen / Julkinen / Luottamuksellinen / Salassa pidettävä</a:t>
            </a:r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4DED815E-EBBD-4B3A-A8B5-135FD8895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E4FA4-2C6B-4AB3-89BD-C044217F4601}" type="slidenum">
              <a:rPr lang="fi-FI" smtClean="0"/>
              <a:t>‹#›</a:t>
            </a:fld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20A97B-405A-4AA7-AF49-AF5B532F6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781783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404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4">
            <a:extLst>
              <a:ext uri="{FF2B5EF4-FFF2-40B4-BE49-F238E27FC236}">
                <a16:creationId xmlns:a16="http://schemas.microsoft.com/office/drawing/2014/main" id="{F9EEFA05-7904-D141-950F-0216386D3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74587"/>
          <a:stretch/>
        </p:blipFill>
        <p:spPr>
          <a:xfrm>
            <a:off x="0" y="1172816"/>
            <a:ext cx="2769472" cy="568518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1283" y="217209"/>
            <a:ext cx="9720000" cy="792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1287" y="1332000"/>
            <a:ext cx="11196000" cy="471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Kuudes</a:t>
            </a:r>
          </a:p>
          <a:p>
            <a:pPr lvl="6"/>
            <a:r>
              <a:rPr lang="fi-FI" dirty="0"/>
              <a:t>Seitsemäs</a:t>
            </a:r>
          </a:p>
          <a:p>
            <a:pPr lvl="7"/>
            <a:r>
              <a:rPr lang="fi-FI" dirty="0"/>
              <a:t>Kahdeksas</a:t>
            </a:r>
          </a:p>
          <a:p>
            <a:pPr lvl="8"/>
            <a:r>
              <a:rPr lang="en-US" dirty="0" err="1"/>
              <a:t>yhdeksäs</a:t>
            </a:r>
            <a:endParaRPr lang="en-US" dirty="0"/>
          </a:p>
        </p:txBody>
      </p:sp>
      <p:pic>
        <p:nvPicPr>
          <p:cNvPr id="31" name="Kuva 10">
            <a:extLst>
              <a:ext uri="{FF2B5EF4-FFF2-40B4-BE49-F238E27FC236}">
                <a16:creationId xmlns:a16="http://schemas.microsoft.com/office/drawing/2014/main" id="{38DD4129-61B0-2147-B006-B1476DDB38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62" y="6448818"/>
            <a:ext cx="1265722" cy="180190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BD34F71C-3855-5341-8D40-4C471E4EE09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47140" y="183980"/>
            <a:ext cx="1463069" cy="425620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83D2CC0-1975-40D6-ACCB-C15F600CC5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528011" y="6356350"/>
            <a:ext cx="14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p.k.vvvv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46C5632-0C1C-40BD-A2E2-5D2F37C5CE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7027" y="6356350"/>
            <a:ext cx="593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Sisäinen / Julkinen / Luottamuksellinen / Salassa pidettävä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C08B7C6-522A-4031-B616-14FC3C5E48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1863" y="6356350"/>
            <a:ext cx="6797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94E4FA4-2C6B-4AB3-89BD-C044217F46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0533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tx1"/>
          </a:solidFill>
          <a:latin typeface="Arial Narrow" panose="020B0604020202020204" pitchFamily="34" charset="0"/>
          <a:ea typeface="+mj-ea"/>
          <a:cs typeface="Arial Narrow" panose="020B0604020202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 Narrow" panose="020B0606020202030204" pitchFamily="34" charset="0"/>
          <a:ea typeface="+mn-ea"/>
          <a:cs typeface="Arial Narrow" panose="020B0606020202030204" pitchFamily="34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Arial Narrow" panose="020B0606020202030204" pitchFamily="34" charset="0"/>
          <a:ea typeface="+mn-ea"/>
          <a:cs typeface="Arial Narrow" panose="020B0606020202030204" pitchFamily="34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 Narrow" panose="020B0606020202030204" pitchFamily="34" charset="0"/>
          <a:ea typeface="+mn-ea"/>
          <a:cs typeface="Arial Narrow" panose="020B0606020202030204" pitchFamily="34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 Narrow" panose="020B0606020202030204" pitchFamily="34" charset="0"/>
          <a:ea typeface="+mn-ea"/>
          <a:cs typeface="Arial Narrow" panose="020B0606020202030204" pitchFamily="34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 Narrow" panose="020B0606020202030204" pitchFamily="34" charset="0"/>
          <a:ea typeface="+mn-ea"/>
          <a:cs typeface="Arial Narrow" panose="020B0606020202030204" pitchFamily="34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746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EA4FA-EF2A-484D-8D5F-2749F58FB5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Engaging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customers</a:t>
            </a:r>
            <a:r>
              <a:rPr lang="fi-FI" dirty="0"/>
              <a:t> to </a:t>
            </a:r>
            <a:r>
              <a:rPr lang="fi-FI" dirty="0" err="1"/>
              <a:t>develop</a:t>
            </a:r>
            <a:r>
              <a:rPr lang="fi-FI" dirty="0"/>
              <a:t> </a:t>
            </a:r>
            <a:r>
              <a:rPr lang="fi-FI" dirty="0" err="1"/>
              <a:t>fair</a:t>
            </a:r>
            <a:r>
              <a:rPr lang="fi-FI" dirty="0"/>
              <a:t> </a:t>
            </a:r>
            <a:r>
              <a:rPr lang="fi-FI" dirty="0" err="1"/>
              <a:t>district</a:t>
            </a:r>
            <a:r>
              <a:rPr lang="fi-FI" dirty="0"/>
              <a:t> </a:t>
            </a:r>
            <a:r>
              <a:rPr lang="fi-FI" dirty="0" err="1"/>
              <a:t>heating</a:t>
            </a:r>
            <a:r>
              <a:rPr lang="fi-FI" dirty="0"/>
              <a:t> </a:t>
            </a:r>
            <a:r>
              <a:rPr lang="fi-FI" dirty="0" err="1"/>
              <a:t>systems</a:t>
            </a:r>
            <a:r>
              <a:rPr lang="fi-FI" dirty="0"/>
              <a:t>,</a:t>
            </a:r>
            <a:br>
              <a:rPr lang="fi-FI" dirty="0"/>
            </a:b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example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1194CE-B4FD-4706-BA11-0F4BFAA9BD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Jussi Laitinen</a:t>
            </a:r>
          </a:p>
          <a:p>
            <a:r>
              <a:rPr lang="fi-FI" dirty="0" err="1"/>
              <a:t>Chairman</a:t>
            </a:r>
            <a:r>
              <a:rPr lang="fi-FI" dirty="0"/>
              <a:t>, </a:t>
            </a:r>
            <a:r>
              <a:rPr lang="fi-FI" dirty="0" err="1"/>
              <a:t>Finnish</a:t>
            </a:r>
            <a:r>
              <a:rPr lang="fi-FI" dirty="0"/>
              <a:t> Energy </a:t>
            </a:r>
          </a:p>
          <a:p>
            <a:r>
              <a:rPr lang="fi-FI" dirty="0"/>
              <a:t>CEO, Tampereen Sähkölaitos/ Tampere </a:t>
            </a:r>
            <a:r>
              <a:rPr lang="fi-FI" dirty="0" err="1"/>
              <a:t>power</a:t>
            </a:r>
            <a:r>
              <a:rPr lang="fi-FI" dirty="0"/>
              <a:t> </a:t>
            </a:r>
            <a:r>
              <a:rPr lang="fi-FI" dirty="0" err="1"/>
              <a:t>utility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72246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3FC228D4-118C-443E-BEE9-9E07A568C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7855221" y="5303989"/>
            <a:ext cx="11196000" cy="4716000"/>
          </a:xfrm>
        </p:spPr>
        <p:txBody>
          <a:bodyPr/>
          <a:lstStyle/>
          <a:p>
            <a:r>
              <a:rPr lang="fi-FI" dirty="0" err="1"/>
              <a:t>Customer</a:t>
            </a:r>
            <a:r>
              <a:rPr lang="fi-FI" dirty="0"/>
              <a:t> </a:t>
            </a:r>
            <a:r>
              <a:rPr lang="fi-FI" dirty="0" err="1"/>
              <a:t>orianted</a:t>
            </a:r>
            <a:r>
              <a:rPr lang="fi-FI" dirty="0"/>
              <a:t> </a:t>
            </a:r>
            <a:r>
              <a:rPr lang="fi-FI" dirty="0" err="1"/>
              <a:t>Strategy</a:t>
            </a:r>
            <a:r>
              <a:rPr lang="fi-FI" dirty="0"/>
              <a:t>? 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398A73DB-93E3-4CE7-B11B-706B3CEC3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E4FA4-2C6B-4AB3-89BD-C044217F4601}" type="slidenum">
              <a:rPr lang="fi-FI" smtClean="0"/>
              <a:t>2</a:t>
            </a:fld>
            <a:endParaRPr lang="fi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A29A6F3F-9DBA-44C7-BA98-006EC22A5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approach</a:t>
            </a:r>
            <a:r>
              <a:rPr lang="fi-FI" dirty="0"/>
              <a:t> to </a:t>
            </a:r>
            <a:r>
              <a:rPr lang="fi-FI" dirty="0" err="1"/>
              <a:t>develop</a:t>
            </a:r>
            <a:r>
              <a:rPr lang="fi-FI" dirty="0"/>
              <a:t> a </a:t>
            </a:r>
            <a:r>
              <a:rPr lang="fi-FI" dirty="0" err="1"/>
              <a:t>customer</a:t>
            </a:r>
            <a:r>
              <a:rPr lang="fi-FI" dirty="0"/>
              <a:t> </a:t>
            </a:r>
            <a:r>
              <a:rPr lang="fi-FI" dirty="0" err="1"/>
              <a:t>strategy</a:t>
            </a:r>
            <a:endParaRPr lang="fi-FI" dirty="0"/>
          </a:p>
        </p:txBody>
      </p:sp>
      <p:sp>
        <p:nvSpPr>
          <p:cNvPr id="5" name="Oval 17">
            <a:extLst>
              <a:ext uri="{FF2B5EF4-FFF2-40B4-BE49-F238E27FC236}">
                <a16:creationId xmlns:a16="http://schemas.microsoft.com/office/drawing/2014/main" id="{CC736AC7-9A1B-4FB6-8E1F-009503A11FF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286896" y="2107497"/>
            <a:ext cx="1620000" cy="1620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wrap="none" lIns="77925" tIns="38963" rIns="77925" bIns="38963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388917" algn="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777836" algn="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166750" algn="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555671" algn="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1944587" algn="l" defTabSz="777836" rtl="0" eaLnBrk="1" latinLnBrk="0" hangingPunct="1">
              <a:defRPr sz="12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333509" algn="l" defTabSz="777836" rtl="0" eaLnBrk="1" latinLnBrk="0" hangingPunct="1">
              <a:defRPr sz="12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2722421" algn="l" defTabSz="777836" rtl="0" eaLnBrk="1" latinLnBrk="0" hangingPunct="1">
              <a:defRPr sz="12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111338" algn="l" defTabSz="777836" rtl="0" eaLnBrk="1" latinLnBrk="0" hangingPunct="1">
              <a:defRPr sz="12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i-FI" sz="1400" dirty="0">
                <a:solidFill>
                  <a:srgbClr val="FFFFFF"/>
                </a:solidFill>
              </a:rPr>
              <a:t>Energy Company</a:t>
            </a:r>
            <a:endParaRPr lang="fi-FI" sz="1500" dirty="0">
              <a:solidFill>
                <a:srgbClr val="000000"/>
              </a:solidFill>
            </a:endParaRPr>
          </a:p>
        </p:txBody>
      </p:sp>
      <p:sp>
        <p:nvSpPr>
          <p:cNvPr id="6" name="Oval 17">
            <a:extLst>
              <a:ext uri="{FF2B5EF4-FFF2-40B4-BE49-F238E27FC236}">
                <a16:creationId xmlns:a16="http://schemas.microsoft.com/office/drawing/2014/main" id="{9D11CB22-0F99-4C05-9A6D-01FFA4507A37}"/>
              </a:ext>
            </a:extLst>
          </p:cNvPr>
          <p:cNvSpPr>
            <a:spLocks noChangeArrowheads="1"/>
          </p:cNvSpPr>
          <p:nvPr/>
        </p:nvSpPr>
        <p:spPr bwMode="gray">
          <a:xfrm>
            <a:off x="5027610" y="2107497"/>
            <a:ext cx="1620000" cy="162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wrap="none" lIns="77925" tIns="38963" rIns="77925" bIns="38963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388917" algn="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777836" algn="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166750" algn="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555671" algn="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1944587" algn="l" defTabSz="777836" rtl="0" eaLnBrk="1" latinLnBrk="0" hangingPunct="1">
              <a:defRPr sz="12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333509" algn="l" defTabSz="777836" rtl="0" eaLnBrk="1" latinLnBrk="0" hangingPunct="1">
              <a:defRPr sz="12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2722421" algn="l" defTabSz="777836" rtl="0" eaLnBrk="1" latinLnBrk="0" hangingPunct="1">
              <a:defRPr sz="12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111338" algn="l" defTabSz="777836" rtl="0" eaLnBrk="1" latinLnBrk="0" hangingPunct="1">
              <a:defRPr sz="12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i-FI" sz="1400" dirty="0" err="1">
                <a:solidFill>
                  <a:srgbClr val="FFFFFF"/>
                </a:solidFill>
              </a:rPr>
              <a:t>Customer</a:t>
            </a:r>
            <a:endParaRPr lang="fi-FI" sz="1500" dirty="0">
              <a:solidFill>
                <a:srgbClr val="000000"/>
              </a:solidFill>
            </a:endParaRPr>
          </a:p>
        </p:txBody>
      </p:sp>
      <p:sp>
        <p:nvSpPr>
          <p:cNvPr id="7" name="Oval 16">
            <a:extLst>
              <a:ext uri="{FF2B5EF4-FFF2-40B4-BE49-F238E27FC236}">
                <a16:creationId xmlns:a16="http://schemas.microsoft.com/office/drawing/2014/main" id="{ECC60214-BFDB-48EF-BD3E-8AD366B6676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16896" y="1837497"/>
            <a:ext cx="2160000" cy="2160000"/>
          </a:xfrm>
          <a:prstGeom prst="ellipse">
            <a:avLst/>
          </a:prstGeom>
          <a:noFill/>
          <a:ln w="38100">
            <a:solidFill>
              <a:srgbClr val="7030A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6698" tIns="39883" rIns="76698" bIns="39883" anchor="ctr">
            <a:no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388917" algn="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777836" algn="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166750" algn="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555671" algn="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1944587" algn="l" defTabSz="777836" rtl="0" eaLnBrk="1" latinLnBrk="0" hangingPunct="1">
              <a:defRPr sz="12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333509" algn="l" defTabSz="777836" rtl="0" eaLnBrk="1" latinLnBrk="0" hangingPunct="1">
              <a:defRPr sz="12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2722421" algn="l" defTabSz="777836" rtl="0" eaLnBrk="1" latinLnBrk="0" hangingPunct="1">
              <a:defRPr sz="12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111338" algn="l" defTabSz="777836" rtl="0" eaLnBrk="1" latinLnBrk="0" hangingPunct="1">
              <a:defRPr sz="12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8" name="Oval 16">
            <a:extLst>
              <a:ext uri="{FF2B5EF4-FFF2-40B4-BE49-F238E27FC236}">
                <a16:creationId xmlns:a16="http://schemas.microsoft.com/office/drawing/2014/main" id="{DBA6DDEC-90DD-4489-91AE-3498C3470A07}"/>
              </a:ext>
            </a:extLst>
          </p:cNvPr>
          <p:cNvSpPr>
            <a:spLocks noChangeArrowheads="1"/>
          </p:cNvSpPr>
          <p:nvPr/>
        </p:nvSpPr>
        <p:spPr bwMode="gray">
          <a:xfrm>
            <a:off x="4757610" y="1837497"/>
            <a:ext cx="2160000" cy="2160000"/>
          </a:xfrm>
          <a:prstGeom prst="ellipse">
            <a:avLst/>
          </a:prstGeom>
          <a:noFill/>
          <a:ln w="38100">
            <a:solidFill>
              <a:srgbClr val="7030A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6698" tIns="39883" rIns="76698" bIns="39883" anchor="ctr">
            <a:no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388917" algn="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777836" algn="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166750" algn="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555671" algn="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1944587" algn="l" defTabSz="777836" rtl="0" eaLnBrk="1" latinLnBrk="0" hangingPunct="1">
              <a:defRPr sz="12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333509" algn="l" defTabSz="777836" rtl="0" eaLnBrk="1" latinLnBrk="0" hangingPunct="1">
              <a:defRPr sz="12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2722421" algn="l" defTabSz="777836" rtl="0" eaLnBrk="1" latinLnBrk="0" hangingPunct="1">
              <a:defRPr sz="12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111338" algn="l" defTabSz="777836" rtl="0" eaLnBrk="1" latinLnBrk="0" hangingPunct="1">
              <a:defRPr sz="12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9" name="Line 8">
            <a:extLst>
              <a:ext uri="{FF2B5EF4-FFF2-40B4-BE49-F238E27FC236}">
                <a16:creationId xmlns:a16="http://schemas.microsoft.com/office/drawing/2014/main" id="{93CF38F3-39C3-42E6-BE71-327D05DB86CF}"/>
              </a:ext>
            </a:extLst>
          </p:cNvPr>
          <p:cNvSpPr>
            <a:spLocks noChangeShapeType="1"/>
          </p:cNvSpPr>
          <p:nvPr/>
        </p:nvSpPr>
        <p:spPr bwMode="gray">
          <a:xfrm>
            <a:off x="3341994" y="2957339"/>
            <a:ext cx="1284701" cy="0"/>
          </a:xfrm>
          <a:prstGeom prst="line">
            <a:avLst/>
          </a:prstGeom>
          <a:noFill/>
          <a:ln w="76200">
            <a:solidFill>
              <a:schemeClr val="bg1">
                <a:lumMod val="65000"/>
              </a:schemeClr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77925" tIns="38963" rIns="77925" bIns="38963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388917" algn="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777836" algn="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166750" algn="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555671" algn="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1944587" algn="l" defTabSz="777836" rtl="0" eaLnBrk="1" latinLnBrk="0" hangingPunct="1">
              <a:defRPr sz="12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333509" algn="l" defTabSz="777836" rtl="0" eaLnBrk="1" latinLnBrk="0" hangingPunct="1">
              <a:defRPr sz="12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2722421" algn="l" defTabSz="777836" rtl="0" eaLnBrk="1" latinLnBrk="0" hangingPunct="1">
              <a:defRPr sz="12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111338" algn="l" defTabSz="777836" rtl="0" eaLnBrk="1" latinLnBrk="0" hangingPunct="1">
              <a:defRPr sz="12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C99C006-1D3C-47BF-8556-925BD7A7817F}"/>
              </a:ext>
            </a:extLst>
          </p:cNvPr>
          <p:cNvSpPr/>
          <p:nvPr/>
        </p:nvSpPr>
        <p:spPr>
          <a:xfrm>
            <a:off x="328963" y="4267497"/>
            <a:ext cx="3535866" cy="13085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388917" algn="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777836" algn="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166750" algn="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555671" algn="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1944587" algn="l" defTabSz="777836" rtl="0" eaLnBrk="1" latinLnBrk="0" hangingPunct="1">
              <a:defRPr sz="12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333509" algn="l" defTabSz="777836" rtl="0" eaLnBrk="1" latinLnBrk="0" hangingPunct="1">
              <a:defRPr sz="12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2722421" algn="l" defTabSz="777836" rtl="0" eaLnBrk="1" latinLnBrk="0" hangingPunct="1">
              <a:defRPr sz="12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111338" algn="l" defTabSz="777836" rtl="0" eaLnBrk="1" latinLnBrk="0" hangingPunct="1">
              <a:defRPr sz="12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marL="296863" lvl="1" indent="-285750" algn="l">
              <a:lnSpc>
                <a:spcPct val="110000"/>
              </a:lnSpc>
              <a:spcBef>
                <a:spcPts val="1200"/>
              </a:spcBef>
              <a:buClr>
                <a:srgbClr val="FFD5AA">
                  <a:lumMod val="50000"/>
                </a:srgbClr>
              </a:buClr>
              <a:buFont typeface="Arial" pitchFamily="34" charset="0"/>
              <a:buChar char="•"/>
              <a:defRPr/>
            </a:pPr>
            <a:r>
              <a:rPr lang="fi-FI" sz="1600" dirty="0" err="1">
                <a:solidFill>
                  <a:srgbClr val="000000"/>
                </a:solidFill>
                <a:cs typeface="Arial" panose="020B0604020202020204" pitchFamily="34" charset="0"/>
              </a:rPr>
              <a:t>What</a:t>
            </a:r>
            <a:r>
              <a:rPr lang="fi-FI" sz="16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fi-FI" sz="1600" dirty="0" err="1">
                <a:solidFill>
                  <a:srgbClr val="000000"/>
                </a:solidFill>
                <a:cs typeface="Arial" panose="020B0604020202020204" pitchFamily="34" charset="0"/>
              </a:rPr>
              <a:t>happens</a:t>
            </a:r>
            <a:r>
              <a:rPr lang="fi-FI" sz="1600" dirty="0">
                <a:solidFill>
                  <a:srgbClr val="000000"/>
                </a:solidFill>
                <a:cs typeface="Arial" panose="020B0604020202020204" pitchFamily="34" charset="0"/>
              </a:rPr>
              <a:t> inside </a:t>
            </a:r>
            <a:r>
              <a:rPr lang="fi-FI" sz="1600" dirty="0" err="1">
                <a:solidFill>
                  <a:srgbClr val="000000"/>
                </a:solidFill>
                <a:cs typeface="Arial" panose="020B0604020202020204" pitchFamily="34" charset="0"/>
              </a:rPr>
              <a:t>the</a:t>
            </a:r>
            <a:r>
              <a:rPr lang="fi-FI" sz="16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fi-FI" sz="1600" dirty="0" err="1">
                <a:solidFill>
                  <a:srgbClr val="000000"/>
                </a:solidFill>
                <a:cs typeface="Arial" panose="020B0604020202020204" pitchFamily="34" charset="0"/>
              </a:rPr>
              <a:t>energy</a:t>
            </a:r>
            <a:r>
              <a:rPr lang="fi-FI" sz="16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fi-FI" sz="1600" dirty="0" err="1">
                <a:solidFill>
                  <a:srgbClr val="000000"/>
                </a:solidFill>
                <a:cs typeface="Arial" panose="020B0604020202020204" pitchFamily="34" charset="0"/>
              </a:rPr>
              <a:t>company</a:t>
            </a:r>
            <a:r>
              <a:rPr lang="fi-FI" sz="16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fi-FI" sz="1600" dirty="0" err="1">
                <a:solidFill>
                  <a:srgbClr val="000000"/>
                </a:solidFill>
                <a:cs typeface="Arial" panose="020B0604020202020204" pitchFamily="34" charset="0"/>
              </a:rPr>
              <a:t>or</a:t>
            </a:r>
            <a:r>
              <a:rPr lang="fi-FI" sz="1600" dirty="0">
                <a:solidFill>
                  <a:srgbClr val="000000"/>
                </a:solidFill>
                <a:cs typeface="Arial" panose="020B0604020202020204" pitchFamily="34" charset="0"/>
              </a:rPr>
              <a:t> in </a:t>
            </a:r>
            <a:r>
              <a:rPr lang="fi-FI" sz="1600" dirty="0" err="1">
                <a:solidFill>
                  <a:srgbClr val="000000"/>
                </a:solidFill>
                <a:cs typeface="Arial" panose="020B0604020202020204" pitchFamily="34" charset="0"/>
              </a:rPr>
              <a:t>it’s</a:t>
            </a:r>
            <a:r>
              <a:rPr lang="fi-FI" sz="1600" dirty="0">
                <a:solidFill>
                  <a:srgbClr val="000000"/>
                </a:solidFill>
                <a:cs typeface="Arial" panose="020B0604020202020204" pitchFamily="34" charset="0"/>
              </a:rPr>
              <a:t> operating </a:t>
            </a:r>
            <a:r>
              <a:rPr lang="fi-FI" sz="1600" dirty="0" err="1">
                <a:solidFill>
                  <a:srgbClr val="000000"/>
                </a:solidFill>
                <a:cs typeface="Arial" panose="020B0604020202020204" pitchFamily="34" charset="0"/>
              </a:rPr>
              <a:t>environment</a:t>
            </a:r>
            <a:r>
              <a:rPr lang="fi-FI" sz="1600" dirty="0">
                <a:solidFill>
                  <a:srgbClr val="000000"/>
                </a:solidFill>
                <a:cs typeface="Arial" panose="020B0604020202020204" pitchFamily="34" charset="0"/>
              </a:rPr>
              <a:t>?</a:t>
            </a:r>
          </a:p>
          <a:p>
            <a:pPr marL="296863" lvl="1" indent="-285750" algn="l">
              <a:lnSpc>
                <a:spcPct val="110000"/>
              </a:lnSpc>
              <a:spcBef>
                <a:spcPts val="1200"/>
              </a:spcBef>
              <a:buClr>
                <a:srgbClr val="FFD5AA">
                  <a:lumMod val="50000"/>
                </a:srgbClr>
              </a:buClr>
              <a:buFont typeface="Arial" pitchFamily="34" charset="0"/>
              <a:buChar char="•"/>
              <a:defRPr/>
            </a:pPr>
            <a:r>
              <a:rPr lang="fi-FI" sz="1600" dirty="0" err="1">
                <a:solidFill>
                  <a:srgbClr val="000000"/>
                </a:solidFill>
                <a:cs typeface="Arial" panose="020B0604020202020204" pitchFamily="34" charset="0"/>
              </a:rPr>
              <a:t>Conservative</a:t>
            </a:r>
            <a:r>
              <a:rPr lang="fi-FI" sz="1600" dirty="0">
                <a:solidFill>
                  <a:srgbClr val="000000"/>
                </a:solidFill>
                <a:cs typeface="Arial" panose="020B0604020202020204" pitchFamily="34" charset="0"/>
              </a:rPr>
              <a:t>  = OLD </a:t>
            </a:r>
            <a:r>
              <a:rPr lang="fi-FI" sz="1600" dirty="0" err="1">
                <a:solidFill>
                  <a:srgbClr val="000000"/>
                </a:solidFill>
                <a:cs typeface="Arial" panose="020B0604020202020204" pitchFamily="34" charset="0"/>
              </a:rPr>
              <a:t>approach</a:t>
            </a:r>
            <a:endParaRPr lang="fi-FI" sz="16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A0F886AE-4892-4149-8691-76512994EF43}"/>
              </a:ext>
            </a:extLst>
          </p:cNvPr>
          <p:cNvSpPr/>
          <p:nvPr/>
        </p:nvSpPr>
        <p:spPr>
          <a:xfrm>
            <a:off x="4578375" y="4286225"/>
            <a:ext cx="3535866" cy="146245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388917" algn="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777836" algn="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166750" algn="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555671" algn="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1944587" algn="l" defTabSz="777836" rtl="0" eaLnBrk="1" latinLnBrk="0" hangingPunct="1">
              <a:defRPr sz="12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333509" algn="l" defTabSz="777836" rtl="0" eaLnBrk="1" latinLnBrk="0" hangingPunct="1">
              <a:defRPr sz="12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2722421" algn="l" defTabSz="777836" rtl="0" eaLnBrk="1" latinLnBrk="0" hangingPunct="1">
              <a:defRPr sz="12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111338" algn="l" defTabSz="777836" rtl="0" eaLnBrk="1" latinLnBrk="0" hangingPunct="1">
              <a:defRPr sz="12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marL="296863" lvl="1" indent="-285750" algn="l">
              <a:lnSpc>
                <a:spcPct val="110000"/>
              </a:lnSpc>
              <a:spcBef>
                <a:spcPts val="1200"/>
              </a:spcBef>
              <a:buClr>
                <a:srgbClr val="FFD5AA">
                  <a:lumMod val="50000"/>
                </a:srgbClr>
              </a:buClr>
              <a:buFont typeface="Arial" pitchFamily="34" charset="0"/>
              <a:buChar char="•"/>
              <a:defRPr/>
            </a:pPr>
            <a:r>
              <a:rPr lang="fi-FI" sz="1600" dirty="0" err="1">
                <a:solidFill>
                  <a:srgbClr val="000000"/>
                </a:solidFill>
                <a:cs typeface="Arial" panose="020B0604020202020204" pitchFamily="34" charset="0"/>
              </a:rPr>
              <a:t>What</a:t>
            </a:r>
            <a:r>
              <a:rPr lang="fi-FI" sz="16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fi-FI" sz="1600" dirty="0" err="1">
                <a:solidFill>
                  <a:srgbClr val="000000"/>
                </a:solidFill>
                <a:cs typeface="Arial" panose="020B0604020202020204" pitchFamily="34" charset="0"/>
              </a:rPr>
              <a:t>happens</a:t>
            </a:r>
            <a:r>
              <a:rPr lang="fi-FI" sz="1600" dirty="0">
                <a:solidFill>
                  <a:srgbClr val="000000"/>
                </a:solidFill>
                <a:cs typeface="Arial" panose="020B0604020202020204" pitchFamily="34" charset="0"/>
              </a:rPr>
              <a:t> in </a:t>
            </a:r>
            <a:r>
              <a:rPr lang="fi-FI" sz="1600" dirty="0" err="1">
                <a:solidFill>
                  <a:srgbClr val="000000"/>
                </a:solidFill>
                <a:cs typeface="Arial" panose="020B0604020202020204" pitchFamily="34" charset="0"/>
              </a:rPr>
              <a:t>customers</a:t>
            </a:r>
            <a:r>
              <a:rPr lang="fi-FI" sz="1600" dirty="0">
                <a:solidFill>
                  <a:srgbClr val="000000"/>
                </a:solidFill>
                <a:cs typeface="Arial" panose="020B0604020202020204" pitchFamily="34" charset="0"/>
              </a:rPr>
              <a:t> operating </a:t>
            </a:r>
            <a:r>
              <a:rPr lang="fi-FI" sz="1600" dirty="0" err="1">
                <a:solidFill>
                  <a:srgbClr val="000000"/>
                </a:solidFill>
                <a:cs typeface="Arial" panose="020B0604020202020204" pitchFamily="34" charset="0"/>
              </a:rPr>
              <a:t>environment</a:t>
            </a:r>
            <a:r>
              <a:rPr lang="fi-FI" sz="1600" dirty="0">
                <a:solidFill>
                  <a:srgbClr val="000000"/>
                </a:solidFill>
                <a:cs typeface="Arial" panose="020B0604020202020204" pitchFamily="34" charset="0"/>
              </a:rPr>
              <a:t>?</a:t>
            </a:r>
          </a:p>
          <a:p>
            <a:pPr marL="296863" lvl="1" indent="-285750" algn="l">
              <a:lnSpc>
                <a:spcPct val="110000"/>
              </a:lnSpc>
              <a:spcBef>
                <a:spcPts val="1200"/>
              </a:spcBef>
              <a:buClr>
                <a:srgbClr val="FFD5AA">
                  <a:lumMod val="50000"/>
                </a:srgbClr>
              </a:buClr>
              <a:buFont typeface="Arial" pitchFamily="34" charset="0"/>
              <a:buChar char="•"/>
              <a:defRPr/>
            </a:pPr>
            <a:r>
              <a:rPr lang="fi-FI" sz="1600" dirty="0" err="1">
                <a:solidFill>
                  <a:srgbClr val="000000"/>
                </a:solidFill>
                <a:cs typeface="Arial" panose="020B0604020202020204" pitchFamily="34" charset="0"/>
              </a:rPr>
              <a:t>What</a:t>
            </a:r>
            <a:r>
              <a:rPr lang="fi-FI" sz="16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fi-FI" sz="1600" dirty="0" err="1">
                <a:solidFill>
                  <a:srgbClr val="000000"/>
                </a:solidFill>
                <a:cs typeface="Arial" panose="020B0604020202020204" pitchFamily="34" charset="0"/>
              </a:rPr>
              <a:t>are</a:t>
            </a:r>
            <a:r>
              <a:rPr lang="fi-FI" sz="16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fi-FI" sz="1600" dirty="0" err="1">
                <a:solidFill>
                  <a:srgbClr val="000000"/>
                </a:solidFill>
                <a:cs typeface="Arial" panose="020B0604020202020204" pitchFamily="34" charset="0"/>
              </a:rPr>
              <a:t>the</a:t>
            </a:r>
            <a:r>
              <a:rPr lang="fi-FI" sz="16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fi-FI" sz="1600" dirty="0" err="1">
                <a:solidFill>
                  <a:srgbClr val="000000"/>
                </a:solidFill>
                <a:cs typeface="Arial" panose="020B0604020202020204" pitchFamily="34" charset="0"/>
              </a:rPr>
              <a:t>expectations</a:t>
            </a:r>
            <a:r>
              <a:rPr lang="fi-FI" sz="1600" dirty="0">
                <a:solidFill>
                  <a:srgbClr val="000000"/>
                </a:solidFill>
                <a:cs typeface="Arial" panose="020B0604020202020204" pitchFamily="34" charset="0"/>
              </a:rPr>
              <a:t>?</a:t>
            </a:r>
          </a:p>
          <a:p>
            <a:pPr marL="296863" lvl="1" indent="-285750" algn="l">
              <a:lnSpc>
                <a:spcPct val="110000"/>
              </a:lnSpc>
              <a:spcBef>
                <a:spcPts val="1200"/>
              </a:spcBef>
              <a:buClr>
                <a:srgbClr val="FFD5AA">
                  <a:lumMod val="50000"/>
                </a:srgbClr>
              </a:buClr>
              <a:buFont typeface="Arial" pitchFamily="34" charset="0"/>
              <a:buChar char="•"/>
              <a:defRPr/>
            </a:pPr>
            <a:r>
              <a:rPr lang="fi-FI" sz="1600" dirty="0" err="1">
                <a:solidFill>
                  <a:srgbClr val="000000"/>
                </a:solidFill>
                <a:cs typeface="Arial" panose="020B0604020202020204" pitchFamily="34" charset="0"/>
              </a:rPr>
              <a:t>Innovative</a:t>
            </a:r>
            <a:r>
              <a:rPr lang="fi-FI" sz="1600" dirty="0">
                <a:solidFill>
                  <a:srgbClr val="000000"/>
                </a:solidFill>
                <a:cs typeface="Arial" panose="020B0604020202020204" pitchFamily="34" charset="0"/>
              </a:rPr>
              <a:t>  = NEW </a:t>
            </a:r>
            <a:r>
              <a:rPr lang="fi-FI" sz="1600" dirty="0" err="1">
                <a:solidFill>
                  <a:srgbClr val="000000"/>
                </a:solidFill>
                <a:cs typeface="Arial" panose="020B0604020202020204" pitchFamily="34" charset="0"/>
              </a:rPr>
              <a:t>approach</a:t>
            </a:r>
            <a:endParaRPr lang="fi-FI" sz="16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B580D829-CF3E-48CB-8906-2F23D61585DE}"/>
              </a:ext>
            </a:extLst>
          </p:cNvPr>
          <p:cNvSpPr/>
          <p:nvPr/>
        </p:nvSpPr>
        <p:spPr>
          <a:xfrm>
            <a:off x="8394492" y="2090691"/>
            <a:ext cx="3535866" cy="215802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388917" algn="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777836" algn="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166750" algn="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555671" algn="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1944587" algn="l" defTabSz="777836" rtl="0" eaLnBrk="1" latinLnBrk="0" hangingPunct="1">
              <a:defRPr sz="12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333509" algn="l" defTabSz="777836" rtl="0" eaLnBrk="1" latinLnBrk="0" hangingPunct="1">
              <a:defRPr sz="12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2722421" algn="l" defTabSz="777836" rtl="0" eaLnBrk="1" latinLnBrk="0" hangingPunct="1">
              <a:defRPr sz="12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111338" algn="l" defTabSz="777836" rtl="0" eaLnBrk="1" latinLnBrk="0" hangingPunct="1">
              <a:defRPr sz="12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marL="11113" lvl="1" algn="l">
              <a:lnSpc>
                <a:spcPct val="110000"/>
              </a:lnSpc>
              <a:spcBef>
                <a:spcPts val="1200"/>
              </a:spcBef>
              <a:buClr>
                <a:srgbClr val="FFD5AA">
                  <a:lumMod val="50000"/>
                </a:srgbClr>
              </a:buClr>
              <a:defRPr/>
            </a:pPr>
            <a:r>
              <a:rPr lang="fi-FI" sz="1600" dirty="0" err="1">
                <a:solidFill>
                  <a:srgbClr val="000000"/>
                </a:solidFill>
                <a:cs typeface="Arial" panose="020B0604020202020204" pitchFamily="34" charset="0"/>
              </a:rPr>
              <a:t>Conclusion</a:t>
            </a:r>
            <a:r>
              <a:rPr lang="fi-FI" sz="1600" dirty="0">
                <a:solidFill>
                  <a:srgbClr val="000000"/>
                </a:solidFill>
                <a:cs typeface="Arial" panose="020B0604020202020204" pitchFamily="34" charset="0"/>
              </a:rPr>
              <a:t>:</a:t>
            </a:r>
          </a:p>
          <a:p>
            <a:pPr marL="296863" lvl="1" indent="-285750" algn="l">
              <a:lnSpc>
                <a:spcPct val="110000"/>
              </a:lnSpc>
              <a:spcBef>
                <a:spcPts val="1200"/>
              </a:spcBef>
              <a:buClr>
                <a:srgbClr val="FFD5AA">
                  <a:lumMod val="50000"/>
                </a:srgbClr>
              </a:buClr>
              <a:buFont typeface="Arial" pitchFamily="34" charset="0"/>
              <a:buChar char="•"/>
              <a:defRPr/>
            </a:pPr>
            <a:r>
              <a:rPr lang="fi-FI" sz="1600" dirty="0" err="1">
                <a:solidFill>
                  <a:srgbClr val="000000"/>
                </a:solidFill>
                <a:cs typeface="Arial" panose="020B0604020202020204" pitchFamily="34" charset="0"/>
              </a:rPr>
              <a:t>Customer</a:t>
            </a:r>
            <a:r>
              <a:rPr lang="fi-FI" sz="16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fi-FI" sz="1600" dirty="0" err="1">
                <a:solidFill>
                  <a:srgbClr val="000000"/>
                </a:solidFill>
                <a:cs typeface="Arial" panose="020B0604020202020204" pitchFamily="34" charset="0"/>
              </a:rPr>
              <a:t>didn’t</a:t>
            </a:r>
            <a:r>
              <a:rPr lang="fi-FI" sz="16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fi-FI" sz="1600" dirty="0" err="1">
                <a:solidFill>
                  <a:srgbClr val="000000"/>
                </a:solidFill>
                <a:cs typeface="Arial" panose="020B0604020202020204" pitchFamily="34" charset="0"/>
              </a:rPr>
              <a:t>have</a:t>
            </a:r>
            <a:r>
              <a:rPr lang="fi-FI" sz="1600" dirty="0">
                <a:solidFill>
                  <a:srgbClr val="000000"/>
                </a:solidFill>
                <a:cs typeface="Arial" panose="020B0604020202020204" pitchFamily="34" charset="0"/>
              </a:rPr>
              <a:t> a </a:t>
            </a:r>
            <a:r>
              <a:rPr lang="fi-FI" sz="1600" dirty="0" err="1">
                <a:solidFill>
                  <a:srgbClr val="000000"/>
                </a:solidFill>
                <a:cs typeface="Arial" panose="020B0604020202020204" pitchFamily="34" charset="0"/>
              </a:rPr>
              <a:t>clear</a:t>
            </a:r>
            <a:r>
              <a:rPr lang="fi-FI" sz="1600" dirty="0">
                <a:solidFill>
                  <a:srgbClr val="000000"/>
                </a:solidFill>
                <a:cs typeface="Arial" panose="020B0604020202020204" pitchFamily="34" charset="0"/>
              </a:rPr>
              <a:t> vision </a:t>
            </a:r>
            <a:r>
              <a:rPr lang="fi-FI" sz="1600" dirty="0" err="1">
                <a:solidFill>
                  <a:srgbClr val="000000"/>
                </a:solidFill>
                <a:cs typeface="Arial" panose="020B0604020202020204" pitchFamily="34" charset="0"/>
              </a:rPr>
              <a:t>about</a:t>
            </a:r>
            <a:r>
              <a:rPr lang="fi-FI" sz="16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fi-FI" sz="1600" dirty="0" err="1">
                <a:solidFill>
                  <a:srgbClr val="000000"/>
                </a:solidFill>
                <a:cs typeface="Arial" panose="020B0604020202020204" pitchFamily="34" charset="0"/>
              </a:rPr>
              <a:t>the</a:t>
            </a:r>
            <a:r>
              <a:rPr lang="fi-FI" sz="16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fi-FI" sz="1600" dirty="0" err="1">
                <a:solidFill>
                  <a:srgbClr val="000000"/>
                </a:solidFill>
                <a:cs typeface="Arial" panose="020B0604020202020204" pitchFamily="34" charset="0"/>
              </a:rPr>
              <a:t>energy</a:t>
            </a:r>
            <a:r>
              <a:rPr lang="fi-FI" sz="16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fi-FI" sz="1600" dirty="0" err="1">
                <a:solidFill>
                  <a:srgbClr val="000000"/>
                </a:solidFill>
                <a:cs typeface="Arial" panose="020B0604020202020204" pitchFamily="34" charset="0"/>
              </a:rPr>
              <a:t>future</a:t>
            </a:r>
            <a:endParaRPr lang="fi-FI" sz="16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11113" lvl="1" algn="l">
              <a:lnSpc>
                <a:spcPct val="110000"/>
              </a:lnSpc>
              <a:spcBef>
                <a:spcPts val="1200"/>
              </a:spcBef>
              <a:buClr>
                <a:srgbClr val="FFD5AA">
                  <a:lumMod val="50000"/>
                </a:srgbClr>
              </a:buClr>
              <a:defRPr/>
            </a:pPr>
            <a:r>
              <a:rPr lang="fi-FI" sz="1600" dirty="0">
                <a:solidFill>
                  <a:srgbClr val="000000"/>
                </a:solidFill>
                <a:cs typeface="Arial" panose="020B0604020202020204" pitchFamily="34" charset="0"/>
              </a:rPr>
              <a:t>(</a:t>
            </a:r>
            <a:r>
              <a:rPr lang="fi-FI" sz="1600" dirty="0" err="1">
                <a:solidFill>
                  <a:srgbClr val="000000"/>
                </a:solidFill>
                <a:cs typeface="Arial" panose="020B0604020202020204" pitchFamily="34" charset="0"/>
              </a:rPr>
              <a:t>technology</a:t>
            </a:r>
            <a:r>
              <a:rPr lang="fi-FI" sz="1600" dirty="0">
                <a:solidFill>
                  <a:srgbClr val="000000"/>
                </a:solidFill>
                <a:cs typeface="Arial" panose="020B0604020202020204" pitchFamily="34" charset="0"/>
              </a:rPr>
              <a:t> is </a:t>
            </a:r>
            <a:r>
              <a:rPr lang="fi-FI" sz="1600" dirty="0" err="1">
                <a:solidFill>
                  <a:srgbClr val="000000"/>
                </a:solidFill>
                <a:cs typeface="Arial" panose="020B0604020202020204" pitchFamily="34" charset="0"/>
              </a:rPr>
              <a:t>developing</a:t>
            </a:r>
            <a:r>
              <a:rPr lang="fi-FI" sz="16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fi-FI" sz="1600" dirty="0" err="1">
                <a:solidFill>
                  <a:srgbClr val="000000"/>
                </a:solidFill>
                <a:cs typeface="Arial" panose="020B0604020202020204" pitchFamily="34" charset="0"/>
              </a:rPr>
              <a:t>rapidly</a:t>
            </a:r>
            <a:r>
              <a:rPr lang="fi-FI" sz="1600" dirty="0">
                <a:solidFill>
                  <a:srgbClr val="000000"/>
                </a:solidFill>
                <a:cs typeface="Arial" panose="020B0604020202020204" pitchFamily="34" charset="0"/>
              </a:rPr>
              <a:t>)</a:t>
            </a:r>
          </a:p>
          <a:p>
            <a:pPr marL="296863" lvl="1" indent="-285750" algn="l">
              <a:lnSpc>
                <a:spcPct val="110000"/>
              </a:lnSpc>
              <a:spcBef>
                <a:spcPts val="1200"/>
              </a:spcBef>
              <a:buClr>
                <a:srgbClr val="FFD5AA">
                  <a:lumMod val="50000"/>
                </a:srgbClr>
              </a:buClr>
              <a:buFont typeface="Arial" pitchFamily="34" charset="0"/>
              <a:buChar char="•"/>
              <a:defRPr/>
            </a:pPr>
            <a:r>
              <a:rPr lang="fi-FI" sz="1600" dirty="0">
                <a:solidFill>
                  <a:srgbClr val="000000"/>
                </a:solidFill>
                <a:cs typeface="Arial" panose="020B0604020202020204" pitchFamily="34" charset="0"/>
              </a:rPr>
              <a:t>-&gt; </a:t>
            </a:r>
            <a:r>
              <a:rPr lang="fi-FI" sz="1600" dirty="0" err="1">
                <a:solidFill>
                  <a:srgbClr val="000000"/>
                </a:solidFill>
                <a:cs typeface="Arial" panose="020B0604020202020204" pitchFamily="34" charset="0"/>
              </a:rPr>
              <a:t>We</a:t>
            </a:r>
            <a:r>
              <a:rPr lang="fi-FI" sz="16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fi-FI" sz="1600" dirty="0" err="1">
                <a:solidFill>
                  <a:srgbClr val="000000"/>
                </a:solidFill>
                <a:cs typeface="Arial" panose="020B0604020202020204" pitchFamily="34" charset="0"/>
              </a:rPr>
              <a:t>will</a:t>
            </a:r>
            <a:r>
              <a:rPr lang="fi-FI" sz="16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fi-FI" sz="1600" dirty="0" err="1">
                <a:solidFill>
                  <a:srgbClr val="000000"/>
                </a:solidFill>
                <a:cs typeface="Arial" panose="020B0604020202020204" pitchFamily="34" charset="0"/>
              </a:rPr>
              <a:t>build</a:t>
            </a:r>
            <a:r>
              <a:rPr lang="fi-FI" sz="16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fi-FI" sz="1600" dirty="0" err="1">
                <a:solidFill>
                  <a:srgbClr val="000000"/>
                </a:solidFill>
                <a:cs typeface="Arial" panose="020B0604020202020204" pitchFamily="34" charset="0"/>
              </a:rPr>
              <a:t>the</a:t>
            </a:r>
            <a:r>
              <a:rPr lang="fi-FI" sz="16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fi-FI" sz="1600" dirty="0" err="1">
                <a:solidFill>
                  <a:srgbClr val="000000"/>
                </a:solidFill>
                <a:cs typeface="Arial" panose="020B0604020202020204" pitchFamily="34" charset="0"/>
              </a:rPr>
              <a:t>energy</a:t>
            </a:r>
            <a:r>
              <a:rPr lang="fi-FI" sz="16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fi-FI" sz="1600" dirty="0" err="1">
                <a:solidFill>
                  <a:srgbClr val="000000"/>
                </a:solidFill>
                <a:cs typeface="Arial" panose="020B0604020202020204" pitchFamily="34" charset="0"/>
              </a:rPr>
              <a:t>future</a:t>
            </a:r>
            <a:r>
              <a:rPr lang="fi-FI" sz="1600" dirty="0">
                <a:solidFill>
                  <a:srgbClr val="000000"/>
                </a:solidFill>
                <a:cs typeface="Arial" panose="020B0604020202020204" pitchFamily="34" charset="0"/>
              </a:rPr>
              <a:t> TOGETHER</a:t>
            </a:r>
          </a:p>
        </p:txBody>
      </p:sp>
      <p:sp>
        <p:nvSpPr>
          <p:cNvPr id="17" name="Line 8">
            <a:extLst>
              <a:ext uri="{FF2B5EF4-FFF2-40B4-BE49-F238E27FC236}">
                <a16:creationId xmlns:a16="http://schemas.microsoft.com/office/drawing/2014/main" id="{AFB85995-E1F1-4B15-89E8-4DEC643AC899}"/>
              </a:ext>
            </a:extLst>
          </p:cNvPr>
          <p:cNvSpPr>
            <a:spLocks noChangeShapeType="1"/>
          </p:cNvSpPr>
          <p:nvPr/>
        </p:nvSpPr>
        <p:spPr bwMode="gray">
          <a:xfrm>
            <a:off x="7109791" y="2876073"/>
            <a:ext cx="1284701" cy="0"/>
          </a:xfrm>
          <a:prstGeom prst="line">
            <a:avLst/>
          </a:prstGeom>
          <a:noFill/>
          <a:ln w="76200">
            <a:solidFill>
              <a:schemeClr val="accent2">
                <a:lumMod val="75000"/>
              </a:schemeClr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77925" tIns="38963" rIns="77925" bIns="38963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388917" algn="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777836" algn="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166750" algn="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555671" algn="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1944587" algn="l" defTabSz="777836" rtl="0" eaLnBrk="1" latinLnBrk="0" hangingPunct="1">
              <a:defRPr sz="12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333509" algn="l" defTabSz="777836" rtl="0" eaLnBrk="1" latinLnBrk="0" hangingPunct="1">
              <a:defRPr sz="12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2722421" algn="l" defTabSz="777836" rtl="0" eaLnBrk="1" latinLnBrk="0" hangingPunct="1">
              <a:defRPr sz="12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111338" algn="l" defTabSz="777836" rtl="0" eaLnBrk="1" latinLnBrk="0" hangingPunct="1">
              <a:defRPr sz="12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272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E3850A43-1388-1F40-A756-33F1C8B666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2BF6F075-C67A-F548-B292-006EFF49A512}"/>
              </a:ext>
            </a:extLst>
          </p:cNvPr>
          <p:cNvSpPr txBox="1"/>
          <p:nvPr/>
        </p:nvSpPr>
        <p:spPr>
          <a:xfrm>
            <a:off x="1994624" y="3541172"/>
            <a:ext cx="8023274" cy="1754326"/>
          </a:xfrm>
          <a:prstGeom prst="rect">
            <a:avLst/>
          </a:prstGeom>
          <a:noFill/>
          <a:effectLst>
            <a:outerShdw blurRad="215900" dist="127000" dir="6900000" sx="120000" sy="12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i-FI" sz="3600" b="1" dirty="0" err="1">
                <a:solidFill>
                  <a:schemeClr val="bg1"/>
                </a:solidFill>
                <a:effectLst>
                  <a:outerShdw blurRad="355600" dist="50800" dir="5400000" algn="ctr" rotWithShape="0">
                    <a:schemeClr val="tx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Savings</a:t>
            </a:r>
            <a:endParaRPr lang="fi-FI" sz="3600" b="1" dirty="0">
              <a:solidFill>
                <a:schemeClr val="bg1"/>
              </a:solidFill>
              <a:effectLst>
                <a:outerShdw blurRad="355600" dist="50800" dir="5400000" algn="ctr" rotWithShape="0">
                  <a:schemeClr val="tx1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i-FI" sz="3600" b="1" dirty="0" err="1">
                <a:solidFill>
                  <a:schemeClr val="bg1"/>
                </a:solidFill>
                <a:effectLst>
                  <a:outerShdw blurRad="355600" dist="50800" dir="5400000" algn="ctr" rotWithShape="0">
                    <a:schemeClr val="tx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Indoor</a:t>
            </a:r>
            <a:r>
              <a:rPr lang="fi-FI" sz="3600" b="1" dirty="0">
                <a:solidFill>
                  <a:schemeClr val="bg1"/>
                </a:solidFill>
                <a:effectLst>
                  <a:outerShdw blurRad="355600" dist="50800" dir="5400000" algn="ctr" rotWithShape="0">
                    <a:schemeClr val="tx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3600" b="1" dirty="0" err="1">
                <a:solidFill>
                  <a:schemeClr val="bg1"/>
                </a:solidFill>
                <a:effectLst>
                  <a:outerShdw blurRad="355600" dist="50800" dir="5400000" algn="ctr" rotWithShape="0">
                    <a:schemeClr val="tx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comfort</a:t>
            </a:r>
            <a:endParaRPr lang="fi-FI" sz="3600" b="1" dirty="0">
              <a:solidFill>
                <a:schemeClr val="bg1"/>
              </a:solidFill>
              <a:effectLst>
                <a:outerShdw blurRad="355600" dist="50800" dir="5400000" algn="ctr" rotWithShape="0">
                  <a:schemeClr val="tx1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i-FI" sz="3600" b="1" dirty="0">
                <a:solidFill>
                  <a:schemeClr val="bg1"/>
                </a:solidFill>
                <a:effectLst>
                  <a:outerShdw blurRad="355600" dist="50800" dir="5400000" algn="ctr" rotWithShape="0">
                    <a:schemeClr val="tx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Real-</a:t>
            </a:r>
            <a:r>
              <a:rPr lang="fi-FI" sz="3600" b="1" dirty="0" err="1">
                <a:solidFill>
                  <a:schemeClr val="bg1"/>
                </a:solidFill>
                <a:effectLst>
                  <a:outerShdw blurRad="355600" dist="50800" dir="5400000" algn="ctr" rotWithShape="0">
                    <a:schemeClr val="tx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lang="fi-FI" sz="3600" b="1" dirty="0">
                <a:solidFill>
                  <a:schemeClr val="bg1"/>
                </a:solidFill>
                <a:effectLst>
                  <a:outerShdw blurRad="355600" dist="50800" dir="5400000" algn="ctr" rotWithShape="0">
                    <a:schemeClr val="tx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3600" b="1" dirty="0" err="1">
                <a:solidFill>
                  <a:schemeClr val="bg1"/>
                </a:solidFill>
                <a:effectLst>
                  <a:outerShdw blurRad="355600" dist="50800" dir="5400000" algn="ctr" rotWithShape="0">
                    <a:schemeClr val="tx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endParaRPr lang="fi-FI" sz="3600" b="1" dirty="0">
              <a:solidFill>
                <a:schemeClr val="bg1"/>
              </a:solidFill>
              <a:effectLst>
                <a:outerShdw blurRad="355600" dist="50800" dir="5400000" algn="ctr" rotWithShape="0">
                  <a:schemeClr val="tx1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050368FE-730B-5C43-8B44-D6FAA806F6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7139" y="5564409"/>
            <a:ext cx="3711840" cy="848744"/>
          </a:xfrm>
          <a:prstGeom prst="rect">
            <a:avLst/>
          </a:prstGeom>
          <a:effectLst>
            <a:outerShdw blurRad="165100" dist="63500" dir="4080000" algn="ctr" rotWithShape="0">
              <a:schemeClr val="tx1"/>
            </a:outerShdw>
          </a:effectLst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E6E712E6-5498-4C91-B19B-C9C30B2ACB61}"/>
              </a:ext>
            </a:extLst>
          </p:cNvPr>
          <p:cNvSpPr txBox="1"/>
          <p:nvPr/>
        </p:nvSpPr>
        <p:spPr>
          <a:xfrm>
            <a:off x="2262653" y="658547"/>
            <a:ext cx="802327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6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Example</a:t>
            </a:r>
            <a:r>
              <a:rPr lang="fi-FI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:</a:t>
            </a:r>
          </a:p>
          <a:p>
            <a:r>
              <a:rPr lang="fi-FI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Smart </a:t>
            </a:r>
            <a:r>
              <a:rPr lang="fi-FI" sz="6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district</a:t>
            </a:r>
            <a:r>
              <a:rPr lang="fi-FI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fi-FI" sz="6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heating</a:t>
            </a:r>
            <a:endParaRPr lang="fi-FI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92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000"/>
    </mc:Choice>
    <mc:Fallback xmlns="">
      <p:transition advClick="0" advTm="6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CA443DC8-2C00-41D1-A75F-16B416F2B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E4FA4-2C6B-4AB3-89BD-C044217F4601}" type="slidenum">
              <a:rPr lang="fi-FI" smtClean="0"/>
              <a:t>4</a:t>
            </a:fld>
            <a:endParaRPr lang="fi-FI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CA44807-36C9-4C0B-91D8-936373EC6828}"/>
              </a:ext>
            </a:extLst>
          </p:cNvPr>
          <p:cNvSpPr/>
          <p:nvPr/>
        </p:nvSpPr>
        <p:spPr>
          <a:xfrm>
            <a:off x="0" y="0"/>
            <a:ext cx="706582" cy="6858000"/>
          </a:xfrm>
          <a:prstGeom prst="rect">
            <a:avLst/>
          </a:prstGeom>
          <a:solidFill>
            <a:srgbClr val="E91A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FC9269-D249-4942-BDB2-AABB1A5D3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68" y="-160367"/>
            <a:ext cx="452045" cy="6537267"/>
          </a:xfrm>
          <a:prstGeom prst="rect">
            <a:avLst/>
          </a:prstGeom>
        </p:spPr>
      </p:pic>
      <p:sp>
        <p:nvSpPr>
          <p:cNvPr id="6" name="Otsikko 1">
            <a:extLst>
              <a:ext uri="{FF2B5EF4-FFF2-40B4-BE49-F238E27FC236}">
                <a16:creationId xmlns:a16="http://schemas.microsoft.com/office/drawing/2014/main" id="{862CC276-F3E5-4AFD-998B-FCDB69F4E537}"/>
              </a:ext>
            </a:extLst>
          </p:cNvPr>
          <p:cNvSpPr txBox="1">
            <a:spLocks/>
          </p:cNvSpPr>
          <p:nvPr/>
        </p:nvSpPr>
        <p:spPr>
          <a:xfrm>
            <a:off x="1203423" y="587323"/>
            <a:ext cx="10369868" cy="10797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33106" rtl="0" eaLnBrk="1" latinLnBrk="0" hangingPunct="1">
              <a:spcBef>
                <a:spcPct val="0"/>
              </a:spcBef>
              <a:buNone/>
              <a:defRPr sz="4168" b="1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3310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Working</a:t>
            </a:r>
            <a:r>
              <a:rPr kumimoji="0" lang="fi-FI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i-FI" sz="3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principle</a:t>
            </a:r>
            <a:endParaRPr kumimoji="0" lang="fi-FI" sz="3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75FC5DC1-9CC7-4A53-873A-6B49A6A8B417}"/>
              </a:ext>
            </a:extLst>
          </p:cNvPr>
          <p:cNvCxnSpPr>
            <a:cxnSpLocks/>
          </p:cNvCxnSpPr>
          <p:nvPr/>
        </p:nvCxnSpPr>
        <p:spPr>
          <a:xfrm>
            <a:off x="1089748" y="1716841"/>
            <a:ext cx="10429348" cy="0"/>
          </a:xfrm>
          <a:prstGeom prst="line">
            <a:avLst/>
          </a:prstGeom>
          <a:noFill/>
          <a:ln w="15875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</p:cxnSp>
      <p:sp>
        <p:nvSpPr>
          <p:cNvPr id="8" name="Tekstiruutu 7">
            <a:extLst>
              <a:ext uri="{FF2B5EF4-FFF2-40B4-BE49-F238E27FC236}">
                <a16:creationId xmlns:a16="http://schemas.microsoft.com/office/drawing/2014/main" id="{53A6FB34-0136-4FE9-81E7-688118BBA52F}"/>
              </a:ext>
            </a:extLst>
          </p:cNvPr>
          <p:cNvSpPr txBox="1"/>
          <p:nvPr/>
        </p:nvSpPr>
        <p:spPr>
          <a:xfrm>
            <a:off x="1511261" y="4248502"/>
            <a:ext cx="1980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A19F1A27-A77C-48F1-AEBE-B4104B7DAB12}"/>
              </a:ext>
            </a:extLst>
          </p:cNvPr>
          <p:cNvSpPr txBox="1"/>
          <p:nvPr/>
        </p:nvSpPr>
        <p:spPr>
          <a:xfrm>
            <a:off x="1050461" y="4645978"/>
            <a:ext cx="290163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kumimoji="0" lang="fi-FI" sz="1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  <a:r>
              <a:rPr kumimoji="0" lang="fi-FI" sz="1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of</a:t>
            </a:r>
            <a:r>
              <a:rPr kumimoji="0" lang="fi-FI" sz="160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i-FI" sz="160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indoor</a:t>
            </a:r>
            <a:r>
              <a:rPr kumimoji="0" lang="fi-FI" sz="160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i-FI" sz="160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conditions</a:t>
            </a:r>
            <a:endParaRPr kumimoji="0" lang="fi-FI" sz="16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defTabSz="45720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endParaRPr lang="fi-FI" sz="16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600" kern="0" noProof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Heating</a:t>
            </a:r>
            <a:r>
              <a:rPr lang="fi-FI" sz="1600" kern="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fi-FI" sz="1600" kern="0" noProof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controlled</a:t>
            </a:r>
            <a:r>
              <a:rPr lang="fi-FI" sz="1600" kern="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i-FI" sz="1600" kern="0" noProof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relation</a:t>
            </a:r>
            <a:r>
              <a:rPr lang="fi-FI" sz="1600" kern="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kern="0" noProof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i-FI" sz="1600" kern="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kern="0" noProof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outdoor</a:t>
            </a:r>
            <a:r>
              <a:rPr lang="fi-FI" sz="1600" kern="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kern="0" noProof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  <a:endParaRPr kumimoji="0" lang="fi-FI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2518AAE0-A988-4D6B-B1B7-A58089A6601C}"/>
              </a:ext>
            </a:extLst>
          </p:cNvPr>
          <p:cNvGrpSpPr/>
          <p:nvPr/>
        </p:nvGrpSpPr>
        <p:grpSpPr>
          <a:xfrm>
            <a:off x="4725830" y="1550247"/>
            <a:ext cx="2620731" cy="2579325"/>
            <a:chOff x="4837807" y="1458589"/>
            <a:chExt cx="4112001" cy="4112001"/>
          </a:xfrm>
        </p:grpSpPr>
        <p:pic>
          <p:nvPicPr>
            <p:cNvPr id="11" name="Picture 4" descr="https://d30y9cdsu7xlg0.cloudfront.net/png/65999-200.png">
              <a:extLst>
                <a:ext uri="{FF2B5EF4-FFF2-40B4-BE49-F238E27FC236}">
                  <a16:creationId xmlns:a16="http://schemas.microsoft.com/office/drawing/2014/main" id="{B5C023C0-EDF4-42AC-8240-2D84258DDF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7807" y="1458589"/>
              <a:ext cx="4112001" cy="4112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C8815788-6D58-4DAE-900B-3F2546F3A9B2}"/>
                </a:ext>
              </a:extLst>
            </p:cNvPr>
            <p:cNvSpPr/>
            <p:nvPr/>
          </p:nvSpPr>
          <p:spPr>
            <a:xfrm>
              <a:off x="6570403" y="3007146"/>
              <a:ext cx="245806" cy="275836"/>
            </a:xfrm>
            <a:prstGeom prst="rect">
              <a:avLst/>
            </a:prstGeom>
            <a:solidFill>
              <a:srgbClr val="F79646"/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3F3CC0A2-69F2-4BF8-825C-10E05B30B889}"/>
                </a:ext>
              </a:extLst>
            </p:cNvPr>
            <p:cNvSpPr/>
            <p:nvPr/>
          </p:nvSpPr>
          <p:spPr>
            <a:xfrm>
              <a:off x="6152532" y="2566324"/>
              <a:ext cx="245806" cy="275836"/>
            </a:xfrm>
            <a:prstGeom prst="rect">
              <a:avLst/>
            </a:prstGeom>
            <a:solidFill>
              <a:srgbClr val="9BBB59"/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5B972511-BBDC-4099-B0A0-8DC0415C0E27}"/>
                </a:ext>
              </a:extLst>
            </p:cNvPr>
            <p:cNvSpPr/>
            <p:nvPr/>
          </p:nvSpPr>
          <p:spPr>
            <a:xfrm>
              <a:off x="6570403" y="2547438"/>
              <a:ext cx="245806" cy="275836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FE5303AD-F18E-4FC4-9088-9B98E99932D0}"/>
                </a:ext>
              </a:extLst>
            </p:cNvPr>
            <p:cNvSpPr/>
            <p:nvPr/>
          </p:nvSpPr>
          <p:spPr>
            <a:xfrm>
              <a:off x="6560571" y="3847923"/>
              <a:ext cx="245806" cy="275836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BEDDA68A-3D5C-4990-99AF-D42E755F3ED2}"/>
                </a:ext>
              </a:extLst>
            </p:cNvPr>
            <p:cNvSpPr/>
            <p:nvPr/>
          </p:nvSpPr>
          <p:spPr>
            <a:xfrm>
              <a:off x="7425809" y="3425831"/>
              <a:ext cx="245806" cy="275836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5B23F3D6-5ED5-4BF6-88BE-1FA12592614A}"/>
                </a:ext>
              </a:extLst>
            </p:cNvPr>
            <p:cNvSpPr/>
            <p:nvPr/>
          </p:nvSpPr>
          <p:spPr>
            <a:xfrm>
              <a:off x="6570403" y="4330796"/>
              <a:ext cx="245806" cy="275836"/>
            </a:xfrm>
            <a:prstGeom prst="rect">
              <a:avLst/>
            </a:prstGeom>
            <a:solidFill>
              <a:srgbClr val="F79646"/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3868B310-01CF-4001-8C85-12738D670F24}"/>
                </a:ext>
              </a:extLst>
            </p:cNvPr>
            <p:cNvSpPr/>
            <p:nvPr/>
          </p:nvSpPr>
          <p:spPr>
            <a:xfrm>
              <a:off x="7425809" y="4330796"/>
              <a:ext cx="245806" cy="275836"/>
            </a:xfrm>
            <a:prstGeom prst="rect">
              <a:avLst/>
            </a:prstGeom>
            <a:solidFill>
              <a:srgbClr val="F79646"/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484FB94C-ADC1-4DC0-985D-78EA4DFDD999}"/>
                </a:ext>
              </a:extLst>
            </p:cNvPr>
            <p:cNvSpPr/>
            <p:nvPr/>
          </p:nvSpPr>
          <p:spPr>
            <a:xfrm>
              <a:off x="6152532" y="3463247"/>
              <a:ext cx="245806" cy="275836"/>
            </a:xfrm>
            <a:prstGeom prst="rect">
              <a:avLst/>
            </a:prstGeom>
            <a:solidFill>
              <a:srgbClr val="F79646"/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Suorakulmio 19">
              <a:extLst>
                <a:ext uri="{FF2B5EF4-FFF2-40B4-BE49-F238E27FC236}">
                  <a16:creationId xmlns:a16="http://schemas.microsoft.com/office/drawing/2014/main" id="{DBDABDB5-00DD-4BBC-81B3-9232605E4CEC}"/>
                </a:ext>
              </a:extLst>
            </p:cNvPr>
            <p:cNvSpPr/>
            <p:nvPr/>
          </p:nvSpPr>
          <p:spPr>
            <a:xfrm>
              <a:off x="7017771" y="3003593"/>
              <a:ext cx="245806" cy="275836"/>
            </a:xfrm>
            <a:prstGeom prst="rect">
              <a:avLst/>
            </a:prstGeom>
            <a:solidFill>
              <a:srgbClr val="9BBB59"/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Suorakulmio 20">
              <a:extLst>
                <a:ext uri="{FF2B5EF4-FFF2-40B4-BE49-F238E27FC236}">
                  <a16:creationId xmlns:a16="http://schemas.microsoft.com/office/drawing/2014/main" id="{44750468-4ADB-4E34-ABF4-A79872AC9C1C}"/>
                </a:ext>
              </a:extLst>
            </p:cNvPr>
            <p:cNvSpPr/>
            <p:nvPr/>
          </p:nvSpPr>
          <p:spPr>
            <a:xfrm>
              <a:off x="7017771" y="3459230"/>
              <a:ext cx="245806" cy="275836"/>
            </a:xfrm>
            <a:prstGeom prst="rect">
              <a:avLst/>
            </a:prstGeom>
            <a:solidFill>
              <a:srgbClr val="9BBB59"/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Suorakulmio 21">
              <a:extLst>
                <a:ext uri="{FF2B5EF4-FFF2-40B4-BE49-F238E27FC236}">
                  <a16:creationId xmlns:a16="http://schemas.microsoft.com/office/drawing/2014/main" id="{AB1F96B3-3B74-4C7E-A6C0-39DBC7A8C5D0}"/>
                </a:ext>
              </a:extLst>
            </p:cNvPr>
            <p:cNvSpPr/>
            <p:nvPr/>
          </p:nvSpPr>
          <p:spPr>
            <a:xfrm>
              <a:off x="6570403" y="3452685"/>
              <a:ext cx="245806" cy="275836"/>
            </a:xfrm>
            <a:prstGeom prst="rect">
              <a:avLst/>
            </a:prstGeom>
            <a:solidFill>
              <a:srgbClr val="9BBB59"/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Suorakulmio 22">
              <a:extLst>
                <a:ext uri="{FF2B5EF4-FFF2-40B4-BE49-F238E27FC236}">
                  <a16:creationId xmlns:a16="http://schemas.microsoft.com/office/drawing/2014/main" id="{B685CC2C-DC42-4593-A92B-E8C907FE7294}"/>
                </a:ext>
              </a:extLst>
            </p:cNvPr>
            <p:cNvSpPr/>
            <p:nvPr/>
          </p:nvSpPr>
          <p:spPr>
            <a:xfrm>
              <a:off x="6152532" y="3014785"/>
              <a:ext cx="245806" cy="275836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Suorakulmio 23">
              <a:extLst>
                <a:ext uri="{FF2B5EF4-FFF2-40B4-BE49-F238E27FC236}">
                  <a16:creationId xmlns:a16="http://schemas.microsoft.com/office/drawing/2014/main" id="{3C73F044-C413-4238-B461-9AE321745D0C}"/>
                </a:ext>
              </a:extLst>
            </p:cNvPr>
            <p:cNvSpPr/>
            <p:nvPr/>
          </p:nvSpPr>
          <p:spPr>
            <a:xfrm>
              <a:off x="6152532" y="3847923"/>
              <a:ext cx="245806" cy="275836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Suorakulmio 24">
              <a:extLst>
                <a:ext uri="{FF2B5EF4-FFF2-40B4-BE49-F238E27FC236}">
                  <a16:creationId xmlns:a16="http://schemas.microsoft.com/office/drawing/2014/main" id="{6FE42CC3-1E93-4467-A47A-BF2E3D5FEBB8}"/>
                </a:ext>
              </a:extLst>
            </p:cNvPr>
            <p:cNvSpPr/>
            <p:nvPr/>
          </p:nvSpPr>
          <p:spPr>
            <a:xfrm>
              <a:off x="6152532" y="4320964"/>
              <a:ext cx="245806" cy="275836"/>
            </a:xfrm>
            <a:prstGeom prst="rect">
              <a:avLst/>
            </a:prstGeom>
            <a:solidFill>
              <a:srgbClr val="9BBB59"/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Suorakulmio 25">
              <a:extLst>
                <a:ext uri="{FF2B5EF4-FFF2-40B4-BE49-F238E27FC236}">
                  <a16:creationId xmlns:a16="http://schemas.microsoft.com/office/drawing/2014/main" id="{7B8CEC70-2BB4-440C-90A2-02A2D9B233C6}"/>
                </a:ext>
              </a:extLst>
            </p:cNvPr>
            <p:cNvSpPr/>
            <p:nvPr/>
          </p:nvSpPr>
          <p:spPr>
            <a:xfrm>
              <a:off x="7017770" y="4320964"/>
              <a:ext cx="245806" cy="275836"/>
            </a:xfrm>
            <a:prstGeom prst="rect">
              <a:avLst/>
            </a:prstGeom>
            <a:solidFill>
              <a:srgbClr val="9BBB59"/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Suorakulmio 26">
              <a:extLst>
                <a:ext uri="{FF2B5EF4-FFF2-40B4-BE49-F238E27FC236}">
                  <a16:creationId xmlns:a16="http://schemas.microsoft.com/office/drawing/2014/main" id="{A6B2FB73-C0EB-46D8-9003-B1D5718F007E}"/>
                </a:ext>
              </a:extLst>
            </p:cNvPr>
            <p:cNvSpPr/>
            <p:nvPr/>
          </p:nvSpPr>
          <p:spPr>
            <a:xfrm>
              <a:off x="7031162" y="3876084"/>
              <a:ext cx="245806" cy="275836"/>
            </a:xfrm>
            <a:prstGeom prst="rect">
              <a:avLst/>
            </a:prstGeom>
            <a:solidFill>
              <a:srgbClr val="F79646"/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Suorakulmio 27">
              <a:extLst>
                <a:ext uri="{FF2B5EF4-FFF2-40B4-BE49-F238E27FC236}">
                  <a16:creationId xmlns:a16="http://schemas.microsoft.com/office/drawing/2014/main" id="{48118476-8515-4B13-8B22-EFB05C8A20D4}"/>
                </a:ext>
              </a:extLst>
            </p:cNvPr>
            <p:cNvSpPr/>
            <p:nvPr/>
          </p:nvSpPr>
          <p:spPr>
            <a:xfrm>
              <a:off x="7425809" y="3876084"/>
              <a:ext cx="245806" cy="275836"/>
            </a:xfrm>
            <a:prstGeom prst="rect">
              <a:avLst/>
            </a:prstGeom>
            <a:solidFill>
              <a:srgbClr val="F79646"/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Suorakulmio 28">
              <a:extLst>
                <a:ext uri="{FF2B5EF4-FFF2-40B4-BE49-F238E27FC236}">
                  <a16:creationId xmlns:a16="http://schemas.microsoft.com/office/drawing/2014/main" id="{2BEE2CDB-D57E-46F0-BECE-9C47AFF0A6F8}"/>
                </a:ext>
              </a:extLst>
            </p:cNvPr>
            <p:cNvSpPr/>
            <p:nvPr/>
          </p:nvSpPr>
          <p:spPr>
            <a:xfrm>
              <a:off x="6999207" y="2547438"/>
              <a:ext cx="245806" cy="275836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Suorakulmio 29">
              <a:extLst>
                <a:ext uri="{FF2B5EF4-FFF2-40B4-BE49-F238E27FC236}">
                  <a16:creationId xmlns:a16="http://schemas.microsoft.com/office/drawing/2014/main" id="{11B21A1C-0E8B-4028-84E1-6AFF96027D69}"/>
                </a:ext>
              </a:extLst>
            </p:cNvPr>
            <p:cNvSpPr/>
            <p:nvPr/>
          </p:nvSpPr>
          <p:spPr>
            <a:xfrm>
              <a:off x="7417078" y="2561920"/>
              <a:ext cx="245806" cy="275836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Suorakulmio 30">
              <a:extLst>
                <a:ext uri="{FF2B5EF4-FFF2-40B4-BE49-F238E27FC236}">
                  <a16:creationId xmlns:a16="http://schemas.microsoft.com/office/drawing/2014/main" id="{8E9E9AF4-110A-4F38-8CA3-97F015F970D7}"/>
                </a:ext>
              </a:extLst>
            </p:cNvPr>
            <p:cNvSpPr/>
            <p:nvPr/>
          </p:nvSpPr>
          <p:spPr>
            <a:xfrm>
              <a:off x="7425809" y="2993875"/>
              <a:ext cx="245806" cy="275836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2" name="Tekstiruutu 31">
            <a:extLst>
              <a:ext uri="{FF2B5EF4-FFF2-40B4-BE49-F238E27FC236}">
                <a16:creationId xmlns:a16="http://schemas.microsoft.com/office/drawing/2014/main" id="{A31B7BDE-A6EA-4414-82F6-48321427CA58}"/>
              </a:ext>
            </a:extLst>
          </p:cNvPr>
          <p:cNvSpPr txBox="1"/>
          <p:nvPr/>
        </p:nvSpPr>
        <p:spPr>
          <a:xfrm>
            <a:off x="3952090" y="4643198"/>
            <a:ext cx="4387506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457200" eaLnBrk="1" fontAlgn="auto" latinLnBrk="0" hangingPunct="1">
              <a:lnSpc>
                <a:spcPct val="10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  <a:r>
              <a:rPr kumimoji="0" lang="fi-FI" sz="160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i-FI" sz="160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sensors</a:t>
            </a:r>
            <a:r>
              <a:rPr kumimoji="0" lang="fi-FI" sz="160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i-FI" sz="160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installed</a:t>
            </a:r>
            <a:r>
              <a:rPr kumimoji="0" lang="fi-FI" sz="160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kumimoji="0" lang="fi-FI" sz="160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apartments</a:t>
            </a:r>
            <a:r>
              <a:rPr kumimoji="0" lang="fi-FI" sz="160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(IOT)</a:t>
            </a:r>
            <a:endParaRPr lang="fi-FI" sz="16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defTabSz="457200" eaLnBrk="1" fontAlgn="auto" latinLnBrk="0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i-FI" sz="16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defTabSz="457200" eaLnBrk="1" fontAlgn="auto" latinLnBrk="0" hangingPunct="1">
              <a:lnSpc>
                <a:spcPct val="10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6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Heating</a:t>
            </a:r>
            <a:r>
              <a:rPr lang="fi-FI" sz="1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fi-FI" sz="16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controlled</a:t>
            </a:r>
            <a:r>
              <a:rPr lang="fi-FI" sz="1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i-FI" sz="16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relation</a:t>
            </a:r>
            <a:r>
              <a:rPr lang="fi-FI" sz="1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i-FI" sz="1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fi-FI" sz="1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measured</a:t>
            </a:r>
            <a:r>
              <a:rPr lang="fi-FI" sz="1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indoor</a:t>
            </a:r>
            <a:r>
              <a:rPr lang="fi-FI" sz="1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  <a:r>
              <a:rPr lang="fi-FI" sz="1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while</a:t>
            </a:r>
            <a:r>
              <a:rPr lang="fi-FI" sz="1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utilizing</a:t>
            </a:r>
            <a:r>
              <a:rPr lang="fi-FI" sz="1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fi-FI" sz="1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 </a:t>
            </a:r>
            <a:r>
              <a:rPr lang="fi-FI" sz="16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sources</a:t>
            </a:r>
            <a:r>
              <a:rPr lang="fi-FI" sz="1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i-FI" sz="16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such</a:t>
            </a:r>
            <a:r>
              <a:rPr lang="fi-FI" sz="1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fi-FI" sz="16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weather</a:t>
            </a:r>
            <a:r>
              <a:rPr lang="fi-FI" sz="1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forecasts</a:t>
            </a:r>
            <a:r>
              <a:rPr lang="fi-FI" sz="1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i-FI" sz="16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fi-FI" sz="1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r>
              <a:rPr lang="fi-FI" sz="1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fi-FI" sz="1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efficient</a:t>
            </a:r>
            <a:endParaRPr kumimoji="0" lang="fi-FI" sz="1600" i="0" u="none" strike="noStrike" kern="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br>
              <a:rPr lang="fi-FI" sz="1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fi-FI" sz="16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kstiruutu 32">
            <a:extLst>
              <a:ext uri="{FF2B5EF4-FFF2-40B4-BE49-F238E27FC236}">
                <a16:creationId xmlns:a16="http://schemas.microsoft.com/office/drawing/2014/main" id="{A81A44BD-750A-47D7-B4C2-CC95EDF459FC}"/>
              </a:ext>
            </a:extLst>
          </p:cNvPr>
          <p:cNvSpPr txBox="1"/>
          <p:nvPr/>
        </p:nvSpPr>
        <p:spPr>
          <a:xfrm>
            <a:off x="5493918" y="4248502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b="1" kern="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endParaRPr kumimoji="0" lang="fi-FI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Nuoli oikealle 4">
            <a:extLst>
              <a:ext uri="{FF2B5EF4-FFF2-40B4-BE49-F238E27FC236}">
                <a16:creationId xmlns:a16="http://schemas.microsoft.com/office/drawing/2014/main" id="{1728EC73-DA24-4C32-8A64-C75E55167777}"/>
              </a:ext>
            </a:extLst>
          </p:cNvPr>
          <p:cNvSpPr/>
          <p:nvPr/>
        </p:nvSpPr>
        <p:spPr>
          <a:xfrm>
            <a:off x="3708151" y="2610992"/>
            <a:ext cx="896272" cy="723505"/>
          </a:xfrm>
          <a:prstGeom prst="rightArrow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kstiruutu 34">
            <a:extLst>
              <a:ext uri="{FF2B5EF4-FFF2-40B4-BE49-F238E27FC236}">
                <a16:creationId xmlns:a16="http://schemas.microsoft.com/office/drawing/2014/main" id="{864A1606-6C38-40E4-B53B-1F127E9A6579}"/>
              </a:ext>
            </a:extLst>
          </p:cNvPr>
          <p:cNvSpPr txBox="1"/>
          <p:nvPr/>
        </p:nvSpPr>
        <p:spPr>
          <a:xfrm>
            <a:off x="8867843" y="1903695"/>
            <a:ext cx="2763400" cy="1538883"/>
          </a:xfrm>
          <a:prstGeom prst="rect">
            <a:avLst/>
          </a:prstGeom>
          <a:solidFill>
            <a:sysClr val="window" lastClr="FFFFFF"/>
          </a:solidFill>
          <a:ln w="28575">
            <a:solidFill>
              <a:srgbClr val="9BBB59"/>
            </a:solidFill>
          </a:ln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fi-FI" sz="4000" b="1" kern="0" dirty="0">
                <a:solidFill>
                  <a:srgbClr val="9BBB5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10 %</a:t>
            </a:r>
          </a:p>
          <a:p>
            <a:pPr lvl="0" algn="ctr" defTabSz="457200">
              <a:defRPr/>
            </a:pPr>
            <a:r>
              <a:rPr lang="fi-FI" kern="0" dirty="0" err="1">
                <a:latin typeface="Arial" panose="020B0604020202020204" pitchFamily="34" charset="0"/>
                <a:cs typeface="Arial" panose="020B0604020202020204" pitchFamily="34" charset="0"/>
              </a:rPr>
              <a:t>smaller</a:t>
            </a:r>
            <a:r>
              <a:rPr lang="fi-FI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kern="0" dirty="0" err="1">
                <a:latin typeface="Arial" panose="020B0604020202020204" pitchFamily="34" charset="0"/>
                <a:cs typeface="Arial" panose="020B0604020202020204" pitchFamily="34" charset="0"/>
              </a:rPr>
              <a:t>district</a:t>
            </a:r>
            <a:r>
              <a:rPr lang="fi-FI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kern="0" dirty="0" err="1">
                <a:latin typeface="Arial" panose="020B0604020202020204" pitchFamily="34" charset="0"/>
                <a:cs typeface="Arial" panose="020B0604020202020204" pitchFamily="34" charset="0"/>
              </a:rPr>
              <a:t>heating</a:t>
            </a:r>
            <a:r>
              <a:rPr lang="fi-FI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kern="0" dirty="0" err="1">
                <a:latin typeface="Arial" panose="020B0604020202020204" pitchFamily="34" charset="0"/>
                <a:cs typeface="Arial" panose="020B0604020202020204" pitchFamily="34" charset="0"/>
              </a:rPr>
              <a:t>costs</a:t>
            </a:r>
            <a:r>
              <a:rPr lang="fi-FI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kern="0" dirty="0" err="1">
                <a:latin typeface="Arial" panose="020B0604020202020204" pitchFamily="34" charset="0"/>
                <a:cs typeface="Arial" panose="020B0604020202020204" pitchFamily="34" charset="0"/>
              </a:rPr>
              <a:t>without</a:t>
            </a:r>
            <a:r>
              <a:rPr lang="fi-FI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kern="0" dirty="0" err="1">
                <a:latin typeface="Arial" panose="020B0604020202020204" pitchFamily="34" charset="0"/>
                <a:cs typeface="Arial" panose="020B0604020202020204" pitchFamily="34" charset="0"/>
              </a:rPr>
              <a:t>impacting</a:t>
            </a:r>
            <a:r>
              <a:rPr lang="fi-FI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kern="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fi-FI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kern="0" dirty="0" err="1">
                <a:latin typeface="Arial" panose="020B0604020202020204" pitchFamily="34" charset="0"/>
                <a:cs typeface="Arial" panose="020B0604020202020204" pitchFamily="34" charset="0"/>
              </a:rPr>
              <a:t>indoor</a:t>
            </a:r>
            <a:r>
              <a:rPr lang="fi-FI" kern="0" dirty="0">
                <a:latin typeface="Arial" panose="020B0604020202020204" pitchFamily="34" charset="0"/>
                <a:cs typeface="Arial" panose="020B0604020202020204" pitchFamily="34" charset="0"/>
              </a:rPr>
              <a:t> air </a:t>
            </a:r>
            <a:r>
              <a:rPr lang="fi-FI" kern="0" dirty="0" err="1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endParaRPr lang="fi-FI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Kuva 35">
            <a:extLst>
              <a:ext uri="{FF2B5EF4-FFF2-40B4-BE49-F238E27FC236}">
                <a16:creationId xmlns:a16="http://schemas.microsoft.com/office/drawing/2014/main" id="{57A35308-68E9-4E7F-9CDE-608FCBF528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1223" y="6104947"/>
            <a:ext cx="2290322" cy="523701"/>
          </a:xfrm>
          <a:prstGeom prst="rect">
            <a:avLst/>
          </a:prstGeom>
          <a:effectLst/>
        </p:spPr>
      </p:pic>
      <p:sp>
        <p:nvSpPr>
          <p:cNvPr id="37" name="Nuoli oikealle 4">
            <a:extLst>
              <a:ext uri="{FF2B5EF4-FFF2-40B4-BE49-F238E27FC236}">
                <a16:creationId xmlns:a16="http://schemas.microsoft.com/office/drawing/2014/main" id="{E977584D-F784-486A-BE99-404F7AD58E8C}"/>
              </a:ext>
            </a:extLst>
          </p:cNvPr>
          <p:cNvSpPr/>
          <p:nvPr/>
        </p:nvSpPr>
        <p:spPr>
          <a:xfrm>
            <a:off x="7443324" y="2588383"/>
            <a:ext cx="896272" cy="723505"/>
          </a:xfrm>
          <a:prstGeom prst="rightArrow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Kuva 37">
            <a:extLst>
              <a:ext uri="{FF2B5EF4-FFF2-40B4-BE49-F238E27FC236}">
                <a16:creationId xmlns:a16="http://schemas.microsoft.com/office/drawing/2014/main" id="{E1F50E50-303E-48CF-A400-0FA5792F5D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7953" y="1604105"/>
            <a:ext cx="2467981" cy="2471611"/>
          </a:xfrm>
          <a:prstGeom prst="rect">
            <a:avLst/>
          </a:prstGeom>
        </p:spPr>
      </p:pic>
      <p:sp>
        <p:nvSpPr>
          <p:cNvPr id="39" name="Tekstiruutu 38">
            <a:extLst>
              <a:ext uri="{FF2B5EF4-FFF2-40B4-BE49-F238E27FC236}">
                <a16:creationId xmlns:a16="http://schemas.microsoft.com/office/drawing/2014/main" id="{6A2CAC95-165C-44C9-95ED-9A803DA15757}"/>
              </a:ext>
            </a:extLst>
          </p:cNvPr>
          <p:cNvSpPr txBox="1"/>
          <p:nvPr/>
        </p:nvSpPr>
        <p:spPr>
          <a:xfrm>
            <a:off x="9301223" y="4220175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END RESULTS</a:t>
            </a:r>
          </a:p>
        </p:txBody>
      </p:sp>
      <p:sp>
        <p:nvSpPr>
          <p:cNvPr id="40" name="Tekstiruutu 39">
            <a:extLst>
              <a:ext uri="{FF2B5EF4-FFF2-40B4-BE49-F238E27FC236}">
                <a16:creationId xmlns:a16="http://schemas.microsoft.com/office/drawing/2014/main" id="{8CE3529A-D9DA-4A9F-AA6A-21F63415697F}"/>
              </a:ext>
            </a:extLst>
          </p:cNvPr>
          <p:cNvSpPr txBox="1"/>
          <p:nvPr/>
        </p:nvSpPr>
        <p:spPr>
          <a:xfrm>
            <a:off x="8005665" y="4643198"/>
            <a:ext cx="4132889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Heating</a:t>
            </a:r>
            <a:r>
              <a:rPr kumimoji="0" lang="fi-FI" sz="1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kumimoji="0" lang="fi-FI" sz="1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done</a:t>
            </a:r>
            <a:r>
              <a:rPr kumimoji="0" lang="fi-FI" sz="160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i-FI" sz="160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purposely</a:t>
            </a:r>
            <a:r>
              <a:rPr kumimoji="0" lang="fi-FI" sz="160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and on </a:t>
            </a:r>
            <a:r>
              <a:rPr kumimoji="0" lang="fi-FI" sz="160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demand</a:t>
            </a:r>
            <a:endParaRPr lang="fi-FI" sz="16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6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fi-FI" sz="1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entire</a:t>
            </a:r>
            <a:r>
              <a:rPr lang="fi-FI" sz="1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fi-FI" sz="1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fi-FI" sz="16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continuously</a:t>
            </a:r>
            <a:r>
              <a:rPr lang="fi-FI" sz="1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monitored</a:t>
            </a:r>
            <a:r>
              <a:rPr lang="fi-FI" sz="1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i-FI" sz="16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</a:t>
            </a:r>
            <a:r>
              <a:rPr lang="fi-FI" sz="1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</a:t>
            </a:r>
            <a:r>
              <a:rPr lang="fi-FI" sz="1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r>
              <a:rPr lang="fi-FI" sz="1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to </a:t>
            </a:r>
            <a:r>
              <a:rPr lang="fi-FI" sz="16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spot</a:t>
            </a:r>
            <a:r>
              <a:rPr lang="fi-FI" sz="1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fi-FI" sz="1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possible</a:t>
            </a:r>
            <a:r>
              <a:rPr lang="fi-FI" sz="1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issues</a:t>
            </a:r>
            <a:r>
              <a:rPr lang="fi-FI" sz="1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i-FI" sz="16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fi-FI" sz="1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</a:t>
            </a:r>
            <a:r>
              <a:rPr lang="fi-FI" sz="1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estate</a:t>
            </a:r>
            <a:endParaRPr lang="fi-FI" sz="16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fi-FI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38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32" grpId="0"/>
      <p:bldP spid="33" grpId="0"/>
      <p:bldP spid="34" grpId="0" animBg="1"/>
      <p:bldP spid="35" grpId="0" animBg="1"/>
      <p:bldP spid="37" grpId="0" animBg="1"/>
      <p:bldP spid="39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DB4BA6F5-E083-436E-88F8-8A3F4D4044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434"/>
          <a:stretch/>
        </p:blipFill>
        <p:spPr>
          <a:xfrm>
            <a:off x="8367951" y="1979660"/>
            <a:ext cx="3824049" cy="3436303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Smart </a:t>
            </a:r>
            <a:r>
              <a:rPr lang="fi-FI" dirty="0" err="1"/>
              <a:t>district</a:t>
            </a:r>
            <a:r>
              <a:rPr lang="fi-FI" dirty="0"/>
              <a:t> </a:t>
            </a:r>
            <a:r>
              <a:rPr lang="fi-FI" dirty="0" err="1"/>
              <a:t>heating</a:t>
            </a:r>
            <a:r>
              <a:rPr lang="fi-FI" dirty="0"/>
              <a:t>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1640" y="1713865"/>
            <a:ext cx="8970818" cy="4351338"/>
          </a:xfrm>
        </p:spPr>
        <p:txBody>
          <a:bodyPr>
            <a:normAutofit/>
          </a:bodyPr>
          <a:lstStyle/>
          <a:p>
            <a:r>
              <a:rPr lang="fi-FI" dirty="0" err="1"/>
              <a:t>Demand</a:t>
            </a:r>
            <a:r>
              <a:rPr lang="fi-FI" dirty="0"/>
              <a:t> side management (DSM)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district</a:t>
            </a:r>
            <a:r>
              <a:rPr lang="fi-FI" dirty="0"/>
              <a:t> </a:t>
            </a:r>
            <a:r>
              <a:rPr lang="fi-FI" dirty="0" err="1"/>
              <a:t>heating</a:t>
            </a:r>
            <a:r>
              <a:rPr lang="fi-FI" dirty="0"/>
              <a:t> </a:t>
            </a:r>
            <a:r>
              <a:rPr lang="fi-FI" dirty="0" err="1"/>
              <a:t>system</a:t>
            </a:r>
            <a:endParaRPr lang="fi-FI" dirty="0"/>
          </a:p>
          <a:p>
            <a:pPr lvl="1"/>
            <a:r>
              <a:rPr lang="fi-FI" dirty="0" err="1"/>
              <a:t>Heating</a:t>
            </a:r>
            <a:r>
              <a:rPr lang="fi-FI" dirty="0"/>
              <a:t> is </a:t>
            </a:r>
            <a:r>
              <a:rPr lang="fi-FI" dirty="0" err="1"/>
              <a:t>reduced</a:t>
            </a:r>
            <a:r>
              <a:rPr lang="fi-FI" dirty="0"/>
              <a:t> </a:t>
            </a:r>
            <a:r>
              <a:rPr lang="fi-FI" dirty="0" err="1"/>
              <a:t>when</a:t>
            </a:r>
            <a:r>
              <a:rPr lang="fi-FI" dirty="0"/>
              <a:t> </a:t>
            </a:r>
            <a:r>
              <a:rPr lang="fi-FI" dirty="0" err="1"/>
              <a:t>hot</a:t>
            </a:r>
            <a:r>
              <a:rPr lang="fi-FI" dirty="0"/>
              <a:t> </a:t>
            </a:r>
            <a:r>
              <a:rPr lang="fi-FI" dirty="0" err="1"/>
              <a:t>tap</a:t>
            </a:r>
            <a:r>
              <a:rPr lang="fi-FI" dirty="0"/>
              <a:t> </a:t>
            </a:r>
            <a:r>
              <a:rPr lang="fi-FI" dirty="0" err="1"/>
              <a:t>water</a:t>
            </a:r>
            <a:r>
              <a:rPr lang="fi-FI" dirty="0"/>
              <a:t> is </a:t>
            </a:r>
            <a:r>
              <a:rPr lang="fi-FI" dirty="0" err="1"/>
              <a:t>peaking</a:t>
            </a:r>
            <a:endParaRPr lang="fi-FI" dirty="0"/>
          </a:p>
          <a:p>
            <a:pPr lvl="1"/>
            <a:r>
              <a:rPr lang="fi-FI" dirty="0"/>
              <a:t>Peak </a:t>
            </a:r>
            <a:r>
              <a:rPr lang="fi-FI" dirty="0" err="1"/>
              <a:t>cut</a:t>
            </a:r>
            <a:r>
              <a:rPr lang="fi-FI" dirty="0"/>
              <a:t> </a:t>
            </a:r>
            <a:r>
              <a:rPr lang="fi-FI" dirty="0" err="1"/>
              <a:t>up</a:t>
            </a:r>
            <a:r>
              <a:rPr lang="fi-FI" dirty="0"/>
              <a:t> to 20 % </a:t>
            </a:r>
            <a:r>
              <a:rPr lang="fi-FI" dirty="0" err="1"/>
              <a:t>without</a:t>
            </a:r>
            <a:r>
              <a:rPr lang="fi-FI" dirty="0"/>
              <a:t> </a:t>
            </a:r>
            <a:r>
              <a:rPr lang="fi-FI" dirty="0" err="1"/>
              <a:t>reduction</a:t>
            </a:r>
            <a:r>
              <a:rPr lang="fi-FI" dirty="0"/>
              <a:t> in </a:t>
            </a:r>
            <a:r>
              <a:rPr lang="fi-FI" dirty="0" err="1"/>
              <a:t>indoor</a:t>
            </a:r>
            <a:r>
              <a:rPr lang="fi-FI" dirty="0"/>
              <a:t> </a:t>
            </a:r>
            <a:r>
              <a:rPr lang="fi-FI" dirty="0" err="1"/>
              <a:t>quality</a:t>
            </a:r>
            <a:endParaRPr lang="fi-FI" dirty="0"/>
          </a:p>
          <a:p>
            <a:pPr lvl="1"/>
            <a:r>
              <a:rPr lang="fi-FI" dirty="0"/>
              <a:t>(</a:t>
            </a:r>
            <a:r>
              <a:rPr lang="fi-FI" dirty="0" err="1"/>
              <a:t>We</a:t>
            </a:r>
            <a:r>
              <a:rPr lang="fi-FI" dirty="0"/>
              <a:t> </a:t>
            </a:r>
            <a:r>
              <a:rPr lang="fi-FI" dirty="0" err="1"/>
              <a:t>need</a:t>
            </a:r>
            <a:r>
              <a:rPr lang="fi-FI" dirty="0"/>
              <a:t> to </a:t>
            </a:r>
            <a:r>
              <a:rPr lang="fi-FI" dirty="0" err="1"/>
              <a:t>produce</a:t>
            </a:r>
            <a:r>
              <a:rPr lang="fi-FI" dirty="0"/>
              <a:t> LESS </a:t>
            </a:r>
            <a:r>
              <a:rPr lang="fi-FI" dirty="0" err="1"/>
              <a:t>peak</a:t>
            </a:r>
            <a:r>
              <a:rPr lang="fi-FI" dirty="0"/>
              <a:t> </a:t>
            </a:r>
            <a:r>
              <a:rPr lang="fi-FI" dirty="0" err="1"/>
              <a:t>energy</a:t>
            </a:r>
            <a:r>
              <a:rPr lang="fi-FI" dirty="0"/>
              <a:t> - &gt; </a:t>
            </a:r>
            <a:r>
              <a:rPr lang="fi-FI" dirty="0" err="1"/>
              <a:t>more</a:t>
            </a:r>
            <a:r>
              <a:rPr lang="fi-FI" dirty="0"/>
              <a:t> </a:t>
            </a:r>
            <a:r>
              <a:rPr lang="fi-FI" dirty="0" err="1"/>
              <a:t>profit</a:t>
            </a:r>
            <a:r>
              <a:rPr lang="fi-FI" dirty="0"/>
              <a:t> to </a:t>
            </a:r>
            <a:r>
              <a:rPr lang="fi-FI" dirty="0" err="1"/>
              <a:t>energy</a:t>
            </a:r>
            <a:r>
              <a:rPr lang="fi-FI" dirty="0"/>
              <a:t> </a:t>
            </a:r>
            <a:r>
              <a:rPr lang="fi-FI" dirty="0" err="1"/>
              <a:t>company</a:t>
            </a:r>
            <a:r>
              <a:rPr lang="fi-FI" dirty="0"/>
              <a:t>)</a:t>
            </a:r>
          </a:p>
          <a:p>
            <a:endParaRPr lang="fi-FI" dirty="0"/>
          </a:p>
          <a:p>
            <a:r>
              <a:rPr lang="fi-FI" dirty="0" err="1"/>
              <a:t>Based</a:t>
            </a:r>
            <a:r>
              <a:rPr lang="fi-FI" dirty="0"/>
              <a:t> on </a:t>
            </a:r>
            <a:r>
              <a:rPr lang="fi-FI" dirty="0" err="1"/>
              <a:t>average</a:t>
            </a:r>
            <a:r>
              <a:rPr lang="fi-FI" dirty="0"/>
              <a:t> </a:t>
            </a:r>
            <a:r>
              <a:rPr lang="fi-FI" dirty="0" err="1"/>
              <a:t>indoor</a:t>
            </a:r>
            <a:r>
              <a:rPr lang="fi-FI" dirty="0"/>
              <a:t> </a:t>
            </a:r>
            <a:r>
              <a:rPr lang="fi-FI" dirty="0" err="1"/>
              <a:t>temperature</a:t>
            </a:r>
            <a:r>
              <a:rPr lang="fi-FI" dirty="0"/>
              <a:t> and</a:t>
            </a:r>
            <a:br>
              <a:rPr lang="fi-FI" dirty="0"/>
            </a:br>
            <a:r>
              <a:rPr lang="fi-FI" dirty="0" err="1"/>
              <a:t>weather</a:t>
            </a:r>
            <a:r>
              <a:rPr lang="fi-FI" dirty="0"/>
              <a:t> </a:t>
            </a:r>
            <a:r>
              <a:rPr lang="fi-FI" dirty="0" err="1"/>
              <a:t>forecast</a:t>
            </a:r>
            <a:r>
              <a:rPr lang="fi-FI" dirty="0"/>
              <a:t> (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clever</a:t>
            </a:r>
            <a:r>
              <a:rPr lang="fi-FI" dirty="0"/>
              <a:t> and </a:t>
            </a:r>
            <a:r>
              <a:rPr lang="fi-FI" dirty="0" err="1"/>
              <a:t>foresee</a:t>
            </a:r>
            <a:r>
              <a:rPr lang="fi-FI" dirty="0"/>
              <a:t> </a:t>
            </a:r>
            <a:r>
              <a:rPr lang="fi-FI" dirty="0" err="1"/>
              <a:t>tomorrow</a:t>
            </a:r>
            <a:r>
              <a:rPr lang="fi-FI" dirty="0"/>
              <a:t>)</a:t>
            </a:r>
          </a:p>
          <a:p>
            <a:pPr lvl="1"/>
            <a:r>
              <a:rPr lang="fi-FI" dirty="0" err="1"/>
              <a:t>Traditionally</a:t>
            </a:r>
            <a:r>
              <a:rPr lang="fi-FI" dirty="0"/>
              <a:t> </a:t>
            </a:r>
            <a:r>
              <a:rPr lang="fi-FI" dirty="0" err="1"/>
              <a:t>heating</a:t>
            </a:r>
            <a:r>
              <a:rPr lang="fi-FI" dirty="0"/>
              <a:t> is </a:t>
            </a:r>
            <a:r>
              <a:rPr lang="fi-FI" dirty="0" err="1"/>
              <a:t>adjusted</a:t>
            </a:r>
            <a:r>
              <a:rPr lang="fi-FI" dirty="0"/>
              <a:t> </a:t>
            </a:r>
            <a:r>
              <a:rPr lang="fi-FI" dirty="0" err="1"/>
              <a:t>based</a:t>
            </a:r>
            <a:r>
              <a:rPr lang="fi-FI" dirty="0"/>
              <a:t> on </a:t>
            </a:r>
            <a:r>
              <a:rPr lang="fi-FI" dirty="0" err="1"/>
              <a:t>outdoor</a:t>
            </a:r>
            <a:r>
              <a:rPr lang="fi-FI" dirty="0"/>
              <a:t> </a:t>
            </a:r>
            <a:r>
              <a:rPr lang="fi-FI" dirty="0" err="1"/>
              <a:t>temperature</a:t>
            </a:r>
            <a:endParaRPr lang="fi-FI" dirty="0"/>
          </a:p>
          <a:p>
            <a:pPr lvl="1"/>
            <a:r>
              <a:rPr lang="fi-FI" dirty="0" err="1"/>
              <a:t>Cost</a:t>
            </a:r>
            <a:r>
              <a:rPr lang="fi-FI" dirty="0"/>
              <a:t> </a:t>
            </a:r>
            <a:r>
              <a:rPr lang="fi-FI" dirty="0" err="1"/>
              <a:t>savings</a:t>
            </a:r>
            <a:r>
              <a:rPr lang="fi-FI" dirty="0"/>
              <a:t> </a:t>
            </a:r>
            <a:r>
              <a:rPr lang="fi-FI" dirty="0" err="1"/>
              <a:t>up</a:t>
            </a:r>
            <a:r>
              <a:rPr lang="fi-FI" dirty="0"/>
              <a:t> to 10 %</a:t>
            </a:r>
          </a:p>
        </p:txBody>
      </p:sp>
    </p:spTree>
    <p:extLst>
      <p:ext uri="{BB962C8B-B14F-4D97-AF65-F5344CB8AC3E}">
        <p14:creationId xmlns:p14="http://schemas.microsoft.com/office/powerpoint/2010/main" val="171196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fade/>
      </p:transition>
    </mc:Choice>
    <mc:Fallback xmlns="">
      <p:transition advClick="0" advTm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99F3D006-5CB0-4757-9EA3-8BE7F4B22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5021" y="554865"/>
            <a:ext cx="4563709" cy="611193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7A37ED4C-9868-41A1-94D6-139BC6DC98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74" y="2242834"/>
            <a:ext cx="3492053" cy="3349978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B60905E3-5EAF-4096-8AF1-84A50B7F3A51}"/>
              </a:ext>
            </a:extLst>
          </p:cNvPr>
          <p:cNvSpPr txBox="1"/>
          <p:nvPr/>
        </p:nvSpPr>
        <p:spPr>
          <a:xfrm>
            <a:off x="650863" y="401372"/>
            <a:ext cx="23727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/>
              <a:t>Case Tampere - in </a:t>
            </a:r>
            <a:r>
              <a:rPr lang="fi-FI" b="1" dirty="0" err="1"/>
              <a:t>use</a:t>
            </a:r>
            <a:endParaRPr lang="fi-FI" b="1" dirty="0"/>
          </a:p>
          <a:p>
            <a:endParaRPr lang="fi-FI" b="1" dirty="0"/>
          </a:p>
          <a:p>
            <a:r>
              <a:rPr lang="fi-FI" b="1" dirty="0"/>
              <a:t>Old </a:t>
            </a:r>
            <a:r>
              <a:rPr lang="fi-FI" b="1" dirty="0" err="1"/>
              <a:t>building</a:t>
            </a:r>
            <a:r>
              <a:rPr lang="fi-FI" b="1" dirty="0"/>
              <a:t> </a:t>
            </a:r>
            <a:r>
              <a:rPr lang="fi-FI" b="1" dirty="0" err="1"/>
              <a:t>equipped</a:t>
            </a:r>
            <a:r>
              <a:rPr lang="fi-FI" b="1" dirty="0"/>
              <a:t> </a:t>
            </a:r>
          </a:p>
          <a:p>
            <a:r>
              <a:rPr lang="fi-FI" b="1" dirty="0" err="1"/>
              <a:t>with</a:t>
            </a:r>
            <a:r>
              <a:rPr lang="fi-FI" b="1" dirty="0"/>
              <a:t> </a:t>
            </a:r>
            <a:r>
              <a:rPr lang="fi-FI" b="1" dirty="0" err="1"/>
              <a:t>modern</a:t>
            </a:r>
            <a:r>
              <a:rPr lang="fi-FI" b="1" dirty="0"/>
              <a:t> </a:t>
            </a:r>
            <a:r>
              <a:rPr lang="fi-FI" b="1" dirty="0" err="1"/>
              <a:t>technology</a:t>
            </a:r>
            <a:endParaRPr lang="fi-FI" b="1" dirty="0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8EB9D8B5-7CF9-46BD-8CE1-6D224D47980B}"/>
              </a:ext>
            </a:extLst>
          </p:cNvPr>
          <p:cNvSpPr txBox="1"/>
          <p:nvPr/>
        </p:nvSpPr>
        <p:spPr>
          <a:xfrm>
            <a:off x="8184444" y="554865"/>
            <a:ext cx="393632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/>
              <a:t>Solar</a:t>
            </a:r>
            <a:r>
              <a:rPr lang="fi-FI" dirty="0"/>
              <a:t> </a:t>
            </a:r>
            <a:r>
              <a:rPr lang="fi-FI" dirty="0" err="1"/>
              <a:t>Panels</a:t>
            </a:r>
            <a:endParaRPr lang="fi-FI" dirty="0"/>
          </a:p>
          <a:p>
            <a:r>
              <a:rPr lang="fi-FI" dirty="0" err="1"/>
              <a:t>Exhaust</a:t>
            </a:r>
            <a:r>
              <a:rPr lang="fi-FI" dirty="0"/>
              <a:t> air </a:t>
            </a:r>
            <a:r>
              <a:rPr lang="fi-FI" dirty="0" err="1"/>
              <a:t>heat</a:t>
            </a:r>
            <a:r>
              <a:rPr lang="fi-FI" dirty="0"/>
              <a:t> </a:t>
            </a:r>
            <a:r>
              <a:rPr lang="fi-FI" dirty="0" err="1"/>
              <a:t>pumps</a:t>
            </a:r>
            <a:endParaRPr lang="fi-FI" dirty="0"/>
          </a:p>
          <a:p>
            <a:r>
              <a:rPr lang="fi-FI" dirty="0" err="1"/>
              <a:t>Geothermal</a:t>
            </a:r>
            <a:r>
              <a:rPr lang="fi-FI" dirty="0"/>
              <a:t> </a:t>
            </a:r>
            <a:r>
              <a:rPr lang="fi-FI" dirty="0" err="1"/>
              <a:t>heating</a:t>
            </a:r>
            <a:endParaRPr lang="fi-FI" dirty="0"/>
          </a:p>
          <a:p>
            <a:r>
              <a:rPr lang="fi-FI" dirty="0"/>
              <a:t>Waste </a:t>
            </a:r>
            <a:r>
              <a:rPr lang="fi-FI" dirty="0" err="1"/>
              <a:t>water</a:t>
            </a:r>
            <a:r>
              <a:rPr lang="fi-FI" dirty="0"/>
              <a:t> </a:t>
            </a:r>
            <a:r>
              <a:rPr lang="fi-FI" dirty="0" err="1"/>
              <a:t>heat</a:t>
            </a:r>
            <a:r>
              <a:rPr lang="fi-FI" dirty="0"/>
              <a:t> </a:t>
            </a:r>
            <a:r>
              <a:rPr lang="fi-FI" dirty="0" err="1"/>
              <a:t>recovery</a:t>
            </a:r>
            <a:endParaRPr lang="fi-FI" dirty="0"/>
          </a:p>
          <a:p>
            <a:r>
              <a:rPr lang="fi-FI" dirty="0" err="1"/>
              <a:t>Two-way</a:t>
            </a:r>
            <a:r>
              <a:rPr lang="fi-FI" dirty="0"/>
              <a:t> </a:t>
            </a:r>
            <a:r>
              <a:rPr lang="fi-FI" dirty="0" err="1"/>
              <a:t>district</a:t>
            </a:r>
            <a:r>
              <a:rPr lang="fi-FI" dirty="0"/>
              <a:t> </a:t>
            </a:r>
            <a:r>
              <a:rPr lang="fi-FI" dirty="0" err="1"/>
              <a:t>heating</a:t>
            </a:r>
            <a:endParaRPr lang="fi-FI" dirty="0"/>
          </a:p>
          <a:p>
            <a:r>
              <a:rPr lang="fi-FI" b="1" dirty="0"/>
              <a:t>IOT-</a:t>
            </a:r>
            <a:r>
              <a:rPr lang="fi-FI" b="1" dirty="0" err="1"/>
              <a:t>based</a:t>
            </a:r>
            <a:r>
              <a:rPr lang="fi-FI" b="1" dirty="0"/>
              <a:t> </a:t>
            </a:r>
            <a:r>
              <a:rPr lang="fi-FI" b="1" dirty="0" err="1"/>
              <a:t>control</a:t>
            </a:r>
            <a:r>
              <a:rPr lang="fi-FI" b="1" dirty="0"/>
              <a:t> and </a:t>
            </a:r>
            <a:r>
              <a:rPr lang="fi-FI" b="1" dirty="0" err="1"/>
              <a:t>reporting</a:t>
            </a:r>
            <a:r>
              <a:rPr lang="fi-FI" b="1" dirty="0"/>
              <a:t> </a:t>
            </a:r>
            <a:r>
              <a:rPr lang="fi-FI" b="1" dirty="0" err="1"/>
              <a:t>system</a:t>
            </a:r>
            <a:endParaRPr lang="fi-FI" b="1" dirty="0"/>
          </a:p>
          <a:p>
            <a:endParaRPr lang="fi-FI" dirty="0"/>
          </a:p>
          <a:p>
            <a:r>
              <a:rPr lang="fi-FI" b="1" dirty="0"/>
              <a:t>-&gt; </a:t>
            </a:r>
            <a:r>
              <a:rPr lang="fi-FI" b="1" dirty="0" err="1"/>
              <a:t>all</a:t>
            </a:r>
            <a:r>
              <a:rPr lang="fi-FI" b="1" dirty="0"/>
              <a:t> </a:t>
            </a:r>
            <a:r>
              <a:rPr lang="fi-FI" b="1" dirty="0" err="1"/>
              <a:t>commercial</a:t>
            </a:r>
            <a:r>
              <a:rPr lang="fi-FI" b="1" dirty="0"/>
              <a:t> </a:t>
            </a:r>
            <a:r>
              <a:rPr lang="fi-FI" b="1" dirty="0" err="1"/>
              <a:t>technology</a:t>
            </a:r>
            <a:r>
              <a:rPr lang="fi-FI" b="1" dirty="0"/>
              <a:t>!</a:t>
            </a:r>
          </a:p>
          <a:p>
            <a:endParaRPr lang="fi-FI" b="1" dirty="0"/>
          </a:p>
          <a:p>
            <a:endParaRPr lang="fi-FI" b="1" dirty="0"/>
          </a:p>
          <a:p>
            <a:endParaRPr lang="fi-FI" b="1" dirty="0"/>
          </a:p>
          <a:p>
            <a:endParaRPr lang="fi-FI" b="1" dirty="0"/>
          </a:p>
          <a:p>
            <a:endParaRPr lang="fi-FI" b="1" dirty="0"/>
          </a:p>
          <a:p>
            <a:endParaRPr lang="fi-FI" b="1" dirty="0"/>
          </a:p>
          <a:p>
            <a:endParaRPr lang="fi-FI" b="1" dirty="0"/>
          </a:p>
          <a:p>
            <a:endParaRPr lang="fi-FI" b="1" dirty="0"/>
          </a:p>
          <a:p>
            <a:endParaRPr lang="fi-FI" b="1" dirty="0"/>
          </a:p>
          <a:p>
            <a:endParaRPr lang="fi-FI" b="1" dirty="0"/>
          </a:p>
          <a:p>
            <a:endParaRPr lang="fi-FI" b="1" dirty="0"/>
          </a:p>
          <a:p>
            <a:endParaRPr lang="fi-FI" b="1" dirty="0"/>
          </a:p>
          <a:p>
            <a:r>
              <a:rPr lang="fi-FI" b="1" dirty="0"/>
              <a:t>Energy </a:t>
            </a:r>
            <a:r>
              <a:rPr lang="fi-FI" b="1" dirty="0" err="1"/>
              <a:t>savings</a:t>
            </a:r>
            <a:r>
              <a:rPr lang="fi-FI" b="1" dirty="0"/>
              <a:t> 50 %!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FA7D9AF7-C609-466D-B936-D51C0F8622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6250" y="2976043"/>
            <a:ext cx="3657492" cy="2693181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D8DB80FE-0434-44BF-A6DF-E894500A9C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6250" y="5320917"/>
            <a:ext cx="1780861" cy="34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031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>
            <a:extLst>
              <a:ext uri="{FF2B5EF4-FFF2-40B4-BE49-F238E27FC236}">
                <a16:creationId xmlns:a16="http://schemas.microsoft.com/office/drawing/2014/main" id="{18971F4E-3857-43DE-9C35-8D392BECB6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" y="-10236"/>
            <a:ext cx="12192000" cy="6854431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B3F30339-7CAE-4036-97BC-6A0CF1044C0A}"/>
              </a:ext>
            </a:extLst>
          </p:cNvPr>
          <p:cNvSpPr txBox="1"/>
          <p:nvPr/>
        </p:nvSpPr>
        <p:spPr>
          <a:xfrm>
            <a:off x="6799468" y="59346"/>
            <a:ext cx="1350304" cy="215444"/>
          </a:xfrm>
          <a:prstGeom prst="rect">
            <a:avLst/>
          </a:prstGeom>
          <a:solidFill>
            <a:srgbClr val="A4C183"/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fi-FI" sz="800">
                <a:solidFill>
                  <a:prstClr val="black"/>
                </a:solidFill>
                <a:latin typeface="Calibri" panose="020F0502020204030204"/>
              </a:rPr>
              <a:t>Electricity from solar panels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F03B5EF1-4715-4D32-B273-D55C693E44DD}"/>
              </a:ext>
            </a:extLst>
          </p:cNvPr>
          <p:cNvSpPr txBox="1"/>
          <p:nvPr/>
        </p:nvSpPr>
        <p:spPr>
          <a:xfrm>
            <a:off x="1210329" y="3870162"/>
            <a:ext cx="1460303" cy="338554"/>
          </a:xfrm>
          <a:prstGeom prst="rect">
            <a:avLst/>
          </a:prstGeom>
          <a:solidFill>
            <a:srgbClr val="A4C183"/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en-GB" sz="800" dirty="0">
                <a:solidFill>
                  <a:prstClr val="black"/>
                </a:solidFill>
                <a:latin typeface="Calibri" panose="020F0502020204030204"/>
              </a:rPr>
              <a:t>Heat from solar collectors, with heat pump also in winter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67C304D0-E3F4-4C39-9527-DB604E250D4A}"/>
              </a:ext>
            </a:extLst>
          </p:cNvPr>
          <p:cNvSpPr txBox="1"/>
          <p:nvPr/>
        </p:nvSpPr>
        <p:spPr>
          <a:xfrm>
            <a:off x="1852586" y="5706217"/>
            <a:ext cx="1173644" cy="461665"/>
          </a:xfrm>
          <a:prstGeom prst="rect">
            <a:avLst/>
          </a:prstGeom>
          <a:solidFill>
            <a:srgbClr val="A4C183"/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fi-FI" sz="800">
                <a:solidFill>
                  <a:prstClr val="black"/>
                </a:solidFill>
                <a:latin typeface="Calibri" panose="020F0502020204030204"/>
              </a:rPr>
              <a:t>Heat from grocery store refrigeration to district heating network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B70A4A69-5491-4490-9F64-D2135E4CC1FE}"/>
              </a:ext>
            </a:extLst>
          </p:cNvPr>
          <p:cNvSpPr txBox="1"/>
          <p:nvPr/>
        </p:nvSpPr>
        <p:spPr>
          <a:xfrm>
            <a:off x="9575802" y="4096139"/>
            <a:ext cx="907143" cy="584775"/>
          </a:xfrm>
          <a:prstGeom prst="rect">
            <a:avLst/>
          </a:prstGeom>
          <a:solidFill>
            <a:srgbClr val="A4C183"/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fi-FI" sz="800">
                <a:solidFill>
                  <a:prstClr val="black"/>
                </a:solidFill>
                <a:latin typeface="Calibri" panose="020F0502020204030204"/>
              </a:rPr>
              <a:t>Heat is recovered from sewage water to preheat hot tap water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B81591A9-3F26-45EA-8752-42307EBAF4D4}"/>
              </a:ext>
            </a:extLst>
          </p:cNvPr>
          <p:cNvSpPr txBox="1"/>
          <p:nvPr/>
        </p:nvSpPr>
        <p:spPr>
          <a:xfrm>
            <a:off x="6334774" y="2322994"/>
            <a:ext cx="1009365" cy="954107"/>
          </a:xfrm>
          <a:prstGeom prst="rect">
            <a:avLst/>
          </a:prstGeom>
          <a:solidFill>
            <a:srgbClr val="A4C183"/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en-GB" sz="800" dirty="0">
                <a:solidFill>
                  <a:prstClr val="black"/>
                </a:solidFill>
                <a:latin typeface="Calibri" panose="020F0502020204030204"/>
              </a:rPr>
              <a:t>Heat pump cools down the return water of district heating and supplies heat for space heating and hot tap water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B7494BC8-149E-474F-893E-89FBC48DA514}"/>
              </a:ext>
            </a:extLst>
          </p:cNvPr>
          <p:cNvSpPr txBox="1"/>
          <p:nvPr/>
        </p:nvSpPr>
        <p:spPr>
          <a:xfrm>
            <a:off x="5231925" y="3350069"/>
            <a:ext cx="1299504" cy="461665"/>
          </a:xfrm>
          <a:prstGeom prst="rect">
            <a:avLst/>
          </a:prstGeom>
          <a:solidFill>
            <a:srgbClr val="A4C183"/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fi-FI" sz="800">
                <a:solidFill>
                  <a:prstClr val="black"/>
                </a:solidFill>
                <a:latin typeface="Calibri" panose="020F0502020204030204"/>
              </a:rPr>
              <a:t>District heating network enables transferring heat from one place to another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0F7F151D-7F7F-42CE-973D-969C97A88678}"/>
              </a:ext>
            </a:extLst>
          </p:cNvPr>
          <p:cNvSpPr txBox="1"/>
          <p:nvPr/>
        </p:nvSpPr>
        <p:spPr>
          <a:xfrm>
            <a:off x="0" y="5521550"/>
            <a:ext cx="776515" cy="830997"/>
          </a:xfrm>
          <a:prstGeom prst="rect">
            <a:avLst/>
          </a:prstGeom>
          <a:solidFill>
            <a:srgbClr val="A4C183"/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fi-FI" sz="800">
                <a:solidFill>
                  <a:prstClr val="black"/>
                </a:solidFill>
                <a:latin typeface="Calibri" panose="020F0502020204030204"/>
              </a:rPr>
              <a:t>In summer excess heat to boreholes, in winter heat extraction from those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EFC9B638-C170-4208-82E6-CB11DC76D845}"/>
              </a:ext>
            </a:extLst>
          </p:cNvPr>
          <p:cNvSpPr txBox="1"/>
          <p:nvPr/>
        </p:nvSpPr>
        <p:spPr>
          <a:xfrm>
            <a:off x="10711542" y="769309"/>
            <a:ext cx="957943" cy="954107"/>
          </a:xfrm>
          <a:prstGeom prst="rect">
            <a:avLst/>
          </a:prstGeom>
          <a:solidFill>
            <a:srgbClr val="A4C183"/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fi-FI" sz="800">
                <a:solidFill>
                  <a:prstClr val="black"/>
                </a:solidFill>
                <a:latin typeface="Calibri" panose="020F0502020204030204"/>
              </a:rPr>
              <a:t>Heat pump cools down the outcoming air from ventilation and supplies heat for space heating and hot tap water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C69AD81C-FF51-4068-B6ED-335A5005CA45}"/>
              </a:ext>
            </a:extLst>
          </p:cNvPr>
          <p:cNvSpPr txBox="1"/>
          <p:nvPr/>
        </p:nvSpPr>
        <p:spPr>
          <a:xfrm>
            <a:off x="1" y="2141825"/>
            <a:ext cx="1270000" cy="1077218"/>
          </a:xfrm>
          <a:prstGeom prst="rect">
            <a:avLst/>
          </a:prstGeom>
          <a:solidFill>
            <a:srgbClr val="A4C183"/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en-GB" sz="800" dirty="0">
                <a:solidFill>
                  <a:prstClr val="black"/>
                </a:solidFill>
                <a:latin typeface="Calibri" panose="020F0502020204030204"/>
              </a:rPr>
              <a:t>Electricity is supplied from the electricity networks, when the own production is not enough. System is flexible, which makes it possible to have large shares of wind and solar power.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189A7399-97E6-4DA1-A50C-ED869CAD0F65}"/>
              </a:ext>
            </a:extLst>
          </p:cNvPr>
          <p:cNvSpPr txBox="1"/>
          <p:nvPr/>
        </p:nvSpPr>
        <p:spPr>
          <a:xfrm>
            <a:off x="4823748" y="2097965"/>
            <a:ext cx="1210328" cy="707886"/>
          </a:xfrm>
          <a:prstGeom prst="rect">
            <a:avLst/>
          </a:prstGeom>
          <a:solidFill>
            <a:srgbClr val="A4C183"/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en-GB" sz="800" dirty="0">
                <a:solidFill>
                  <a:prstClr val="black"/>
                </a:solidFill>
                <a:latin typeface="Calibri" panose="020F0502020204030204"/>
              </a:rPr>
              <a:t>Heating is supplied from the district heating network, when the own production is not enough.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89709749-4825-4A60-8D22-359F738376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96650" y="5853595"/>
            <a:ext cx="895350" cy="990600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41C221B9-A6D4-4B50-B041-BC67D535C599}"/>
              </a:ext>
            </a:extLst>
          </p:cNvPr>
          <p:cNvSpPr txBox="1"/>
          <p:nvPr/>
        </p:nvSpPr>
        <p:spPr>
          <a:xfrm>
            <a:off x="8755017" y="6474863"/>
            <a:ext cx="2400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/>
              <a:t>Source</a:t>
            </a:r>
            <a:r>
              <a:rPr lang="fi-FI" dirty="0"/>
              <a:t>: Oulun Energia Oy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5663E035-6E5D-4695-9033-DF698BC33CCB}"/>
              </a:ext>
            </a:extLst>
          </p:cNvPr>
          <p:cNvSpPr txBox="1"/>
          <p:nvPr/>
        </p:nvSpPr>
        <p:spPr>
          <a:xfrm>
            <a:off x="76346" y="61940"/>
            <a:ext cx="5155579" cy="203132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i-FI" b="1" dirty="0"/>
              <a:t>Case Oulu – </a:t>
            </a:r>
            <a:r>
              <a:rPr lang="fi-FI" b="1" dirty="0" err="1"/>
              <a:t>under</a:t>
            </a:r>
            <a:r>
              <a:rPr lang="fi-FI" b="1" dirty="0"/>
              <a:t> </a:t>
            </a:r>
            <a:r>
              <a:rPr lang="fi-FI" b="1" dirty="0" err="1"/>
              <a:t>construction</a:t>
            </a:r>
            <a:endParaRPr lang="fi-FI" b="1" dirty="0"/>
          </a:p>
          <a:p>
            <a:endParaRPr lang="fi-FI" b="1" dirty="0"/>
          </a:p>
          <a:p>
            <a:r>
              <a:rPr lang="fi-FI" b="1" dirty="0"/>
              <a:t>New and </a:t>
            </a:r>
            <a:r>
              <a:rPr lang="fi-FI" b="1" dirty="0" err="1"/>
              <a:t>old</a:t>
            </a:r>
            <a:r>
              <a:rPr lang="fi-FI" b="1" dirty="0"/>
              <a:t> </a:t>
            </a:r>
            <a:r>
              <a:rPr lang="fi-FI" b="1" dirty="0" err="1"/>
              <a:t>buildings</a:t>
            </a:r>
            <a:r>
              <a:rPr lang="fi-FI" b="1" dirty="0"/>
              <a:t> </a:t>
            </a:r>
            <a:r>
              <a:rPr lang="fi-FI" b="1" dirty="0" err="1"/>
              <a:t>equipped</a:t>
            </a:r>
            <a:r>
              <a:rPr lang="fi-FI" b="1" dirty="0"/>
              <a:t> </a:t>
            </a:r>
          </a:p>
          <a:p>
            <a:r>
              <a:rPr lang="fi-FI" b="1" dirty="0" err="1"/>
              <a:t>with</a:t>
            </a:r>
            <a:r>
              <a:rPr lang="fi-FI" b="1" dirty="0"/>
              <a:t> </a:t>
            </a:r>
            <a:r>
              <a:rPr lang="fi-FI" b="1" dirty="0" err="1"/>
              <a:t>modern</a:t>
            </a:r>
            <a:r>
              <a:rPr lang="fi-FI" b="1" dirty="0"/>
              <a:t> </a:t>
            </a:r>
            <a:r>
              <a:rPr lang="fi-FI" b="1" dirty="0" err="1"/>
              <a:t>technology</a:t>
            </a:r>
            <a:endParaRPr lang="fi-FI" b="1" dirty="0"/>
          </a:p>
          <a:p>
            <a:endParaRPr lang="fi-FI" b="1" dirty="0"/>
          </a:p>
          <a:p>
            <a:r>
              <a:rPr lang="fi-FI" b="1" dirty="0" err="1"/>
              <a:t>All</a:t>
            </a:r>
            <a:r>
              <a:rPr lang="fi-FI" b="1" dirty="0"/>
              <a:t> </a:t>
            </a:r>
            <a:r>
              <a:rPr lang="fi-FI" b="1" dirty="0" err="1"/>
              <a:t>buildings</a:t>
            </a:r>
            <a:r>
              <a:rPr lang="fi-FI" b="1" dirty="0"/>
              <a:t> </a:t>
            </a:r>
            <a:r>
              <a:rPr lang="fi-FI" b="1" dirty="0" err="1"/>
              <a:t>are</a:t>
            </a:r>
            <a:r>
              <a:rPr lang="fi-FI" b="1" dirty="0"/>
              <a:t> </a:t>
            </a:r>
            <a:r>
              <a:rPr lang="fi-FI" b="1" dirty="0" err="1"/>
              <a:t>connected</a:t>
            </a:r>
            <a:r>
              <a:rPr lang="fi-FI" b="1" dirty="0"/>
              <a:t> to </a:t>
            </a:r>
            <a:r>
              <a:rPr lang="fi-FI" b="1" dirty="0" err="1"/>
              <a:t>each</a:t>
            </a:r>
            <a:r>
              <a:rPr lang="fi-FI" b="1" dirty="0"/>
              <a:t> </a:t>
            </a:r>
            <a:r>
              <a:rPr lang="fi-FI" b="1" dirty="0" err="1"/>
              <a:t>other</a:t>
            </a:r>
            <a:endParaRPr lang="fi-FI" b="1" dirty="0"/>
          </a:p>
          <a:p>
            <a:r>
              <a:rPr lang="fi-FI" b="1" dirty="0"/>
              <a:t>via </a:t>
            </a:r>
            <a:r>
              <a:rPr lang="fi-FI" b="1" dirty="0" err="1"/>
              <a:t>district</a:t>
            </a:r>
            <a:r>
              <a:rPr lang="fi-FI" b="1" dirty="0"/>
              <a:t> </a:t>
            </a:r>
            <a:r>
              <a:rPr lang="fi-FI" b="1" dirty="0" err="1"/>
              <a:t>heating</a:t>
            </a:r>
            <a:r>
              <a:rPr lang="fi-FI" b="1" dirty="0"/>
              <a:t> </a:t>
            </a:r>
            <a:r>
              <a:rPr lang="fi-FI" b="1" dirty="0" err="1"/>
              <a:t>systems</a:t>
            </a:r>
            <a:r>
              <a:rPr lang="fi-FI" b="1" dirty="0"/>
              <a:t> (</a:t>
            </a:r>
            <a:r>
              <a:rPr lang="fi-FI" b="1" dirty="0" err="1"/>
              <a:t>high</a:t>
            </a:r>
            <a:r>
              <a:rPr lang="fi-FI" b="1" dirty="0"/>
              <a:t> and </a:t>
            </a:r>
            <a:r>
              <a:rPr lang="fi-FI" b="1" dirty="0" err="1"/>
              <a:t>low</a:t>
            </a:r>
            <a:r>
              <a:rPr lang="fi-FI" b="1" dirty="0"/>
              <a:t> </a:t>
            </a:r>
            <a:r>
              <a:rPr lang="fi-FI" b="1" dirty="0" err="1"/>
              <a:t>temperature</a:t>
            </a:r>
            <a:r>
              <a:rPr lang="fi-FI" b="1" dirty="0"/>
              <a:t>)</a:t>
            </a: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60F6FE83-FAFE-421B-AF7F-34C4AF1A5C89}"/>
              </a:ext>
            </a:extLst>
          </p:cNvPr>
          <p:cNvSpPr txBox="1"/>
          <p:nvPr/>
        </p:nvSpPr>
        <p:spPr>
          <a:xfrm>
            <a:off x="3186028" y="6136404"/>
            <a:ext cx="609600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i-FI" b="1" dirty="0" err="1"/>
              <a:t>First</a:t>
            </a:r>
            <a:r>
              <a:rPr lang="fi-FI" b="1" dirty="0"/>
              <a:t> </a:t>
            </a:r>
            <a:r>
              <a:rPr lang="fi-FI" b="1" dirty="0" err="1"/>
              <a:t>Positive</a:t>
            </a:r>
            <a:r>
              <a:rPr lang="fi-FI" b="1" dirty="0"/>
              <a:t> Energy </a:t>
            </a:r>
            <a:r>
              <a:rPr lang="fi-FI" b="1" dirty="0" err="1"/>
              <a:t>District</a:t>
            </a:r>
            <a:r>
              <a:rPr lang="fi-FI" b="1" dirty="0"/>
              <a:t> (PED) </a:t>
            </a:r>
            <a:r>
              <a:rPr lang="fi-FI" b="1" dirty="0" err="1"/>
              <a:t>application</a:t>
            </a:r>
            <a:r>
              <a:rPr lang="fi-FI" b="1" dirty="0"/>
              <a:t> in Finland?</a:t>
            </a:r>
          </a:p>
        </p:txBody>
      </p:sp>
    </p:spTree>
    <p:extLst>
      <p:ext uri="{BB962C8B-B14F-4D97-AF65-F5344CB8AC3E}">
        <p14:creationId xmlns:p14="http://schemas.microsoft.com/office/powerpoint/2010/main" val="1725738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EDB1C2B7-5A61-4493-ABD7-44E77B2B8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5129" y="1120951"/>
            <a:ext cx="8989519" cy="505947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86D7E613-FCEF-4A0B-86CF-178989BB96C6}"/>
              </a:ext>
            </a:extLst>
          </p:cNvPr>
          <p:cNvSpPr txBox="1"/>
          <p:nvPr/>
        </p:nvSpPr>
        <p:spPr>
          <a:xfrm>
            <a:off x="9843911" y="6287911"/>
            <a:ext cx="1491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/>
              <a:t>Source</a:t>
            </a:r>
            <a:r>
              <a:rPr lang="fi-FI" dirty="0"/>
              <a:t>: Fortum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A8CEB6FA-676D-42C0-A5CF-E8E1CAC86C40}"/>
              </a:ext>
            </a:extLst>
          </p:cNvPr>
          <p:cNvSpPr txBox="1"/>
          <p:nvPr/>
        </p:nvSpPr>
        <p:spPr>
          <a:xfrm>
            <a:off x="357352" y="520787"/>
            <a:ext cx="315342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/>
              <a:t>Case Espoo –</a:t>
            </a:r>
            <a:r>
              <a:rPr lang="fi-FI" b="1" dirty="0" err="1"/>
              <a:t>under</a:t>
            </a:r>
            <a:r>
              <a:rPr lang="fi-FI" b="1" dirty="0"/>
              <a:t> </a:t>
            </a:r>
            <a:r>
              <a:rPr lang="fi-FI" b="1" dirty="0" err="1"/>
              <a:t>construction</a:t>
            </a:r>
            <a:endParaRPr lang="fi-FI" b="1" dirty="0"/>
          </a:p>
          <a:p>
            <a:endParaRPr lang="fi-FI" b="1" dirty="0"/>
          </a:p>
          <a:p>
            <a:r>
              <a:rPr lang="fi-FI" b="1" dirty="0"/>
              <a:t>Old </a:t>
            </a:r>
            <a:r>
              <a:rPr lang="fi-FI" b="1" dirty="0" err="1"/>
              <a:t>buildings</a:t>
            </a:r>
            <a:r>
              <a:rPr lang="fi-FI" b="1" dirty="0"/>
              <a:t> </a:t>
            </a:r>
            <a:r>
              <a:rPr lang="fi-FI" b="1" dirty="0" err="1"/>
              <a:t>equipped</a:t>
            </a:r>
            <a:r>
              <a:rPr lang="fi-FI" b="1" dirty="0"/>
              <a:t> </a:t>
            </a:r>
          </a:p>
          <a:p>
            <a:r>
              <a:rPr lang="fi-FI" b="1" dirty="0" err="1"/>
              <a:t>with</a:t>
            </a:r>
            <a:r>
              <a:rPr lang="fi-FI" b="1" dirty="0"/>
              <a:t> </a:t>
            </a:r>
            <a:r>
              <a:rPr lang="fi-FI" b="1" dirty="0" err="1"/>
              <a:t>modern</a:t>
            </a:r>
            <a:r>
              <a:rPr lang="fi-FI" b="1" dirty="0"/>
              <a:t> </a:t>
            </a:r>
            <a:r>
              <a:rPr lang="fi-FI" b="1" dirty="0" err="1"/>
              <a:t>technology</a:t>
            </a:r>
            <a:endParaRPr lang="fi-FI" b="1" dirty="0"/>
          </a:p>
          <a:p>
            <a:endParaRPr lang="fi-FI" b="1" dirty="0"/>
          </a:p>
          <a:p>
            <a:r>
              <a:rPr lang="fi-FI" b="1" dirty="0"/>
              <a:t>R&amp;D </a:t>
            </a:r>
            <a:r>
              <a:rPr lang="fi-FI" b="1" dirty="0" err="1"/>
              <a:t>collaboration</a:t>
            </a:r>
            <a:r>
              <a:rPr lang="fi-FI" b="1" dirty="0"/>
              <a:t> </a:t>
            </a:r>
            <a:r>
              <a:rPr lang="fi-FI" b="1" dirty="0" err="1"/>
              <a:t>with</a:t>
            </a:r>
            <a:r>
              <a:rPr lang="fi-FI" b="1" dirty="0"/>
              <a:t> </a:t>
            </a:r>
          </a:p>
          <a:p>
            <a:r>
              <a:rPr lang="fi-FI" b="1" dirty="0"/>
              <a:t>Aalto </a:t>
            </a:r>
            <a:r>
              <a:rPr lang="fi-FI" b="1" dirty="0" err="1"/>
              <a:t>university</a:t>
            </a:r>
            <a:r>
              <a:rPr lang="fi-FI" b="1" dirty="0"/>
              <a:t>.</a:t>
            </a:r>
          </a:p>
          <a:p>
            <a:endParaRPr lang="fi-FI" b="1" dirty="0"/>
          </a:p>
          <a:p>
            <a:r>
              <a:rPr lang="fi-FI" b="1" dirty="0" err="1"/>
              <a:t>We</a:t>
            </a:r>
            <a:r>
              <a:rPr lang="fi-FI" b="1" dirty="0"/>
              <a:t> </a:t>
            </a:r>
            <a:r>
              <a:rPr lang="fi-FI" b="1" dirty="0" err="1"/>
              <a:t>expect</a:t>
            </a:r>
            <a:r>
              <a:rPr lang="fi-FI" b="1" dirty="0"/>
              <a:t> </a:t>
            </a:r>
            <a:r>
              <a:rPr lang="fi-FI" b="1" dirty="0" err="1"/>
              <a:t>good</a:t>
            </a:r>
            <a:r>
              <a:rPr lang="fi-FI" b="1" dirty="0"/>
              <a:t> </a:t>
            </a:r>
            <a:r>
              <a:rPr lang="fi-FI" b="1" dirty="0" err="1"/>
              <a:t>results</a:t>
            </a:r>
            <a:r>
              <a:rPr lang="fi-FI" b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839987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74F985DB-D0A8-4FBB-B049-435741D961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It is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time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finally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to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focus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on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energy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consumption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–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not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only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energy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production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e.g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ETS,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taxes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and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unpredictable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politics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)!</a:t>
            </a:r>
          </a:p>
          <a:p>
            <a:r>
              <a:rPr lang="fi-FI" sz="1800" dirty="0" err="1">
                <a:latin typeface="Calibri" panose="020F0502020204030204" pitchFamily="34" charset="0"/>
                <a:ea typeface="Calibri" panose="020F0502020204030204" pitchFamily="34" charset="0"/>
              </a:rPr>
              <a:t>Develope</a:t>
            </a:r>
            <a:r>
              <a:rPr lang="fi-FI" sz="18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800" dirty="0" err="1">
                <a:latin typeface="Calibri" panose="020F0502020204030204" pitchFamily="34" charset="0"/>
                <a:ea typeface="Calibri" panose="020F0502020204030204" pitchFamily="34" charset="0"/>
              </a:rPr>
              <a:t>solutions</a:t>
            </a:r>
            <a:r>
              <a:rPr lang="fi-FI" sz="18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800" dirty="0" err="1">
                <a:latin typeface="Calibri" panose="020F0502020204030204" pitchFamily="34" charset="0"/>
                <a:ea typeface="Calibri" panose="020F0502020204030204" pitchFamily="34" charset="0"/>
              </a:rPr>
              <a:t>with</a:t>
            </a:r>
            <a:r>
              <a:rPr lang="fi-FI" sz="18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800" dirty="0" err="1">
                <a:latin typeface="Calibri" panose="020F0502020204030204" pitchFamily="34" charset="0"/>
                <a:ea typeface="Calibri" panose="020F0502020204030204" pitchFamily="34" charset="0"/>
              </a:rPr>
              <a:t>customer</a:t>
            </a:r>
            <a:r>
              <a:rPr lang="fi-FI" sz="1800" dirty="0">
                <a:latin typeface="Calibri" panose="020F0502020204030204" pitchFamily="34" charset="0"/>
                <a:ea typeface="Calibri" panose="020F0502020204030204" pitchFamily="34" charset="0"/>
              </a:rPr>
              <a:t>! </a:t>
            </a:r>
            <a:r>
              <a:rPr lang="fi-FI" sz="1800" dirty="0" err="1">
                <a:latin typeface="Calibri" panose="020F0502020204030204" pitchFamily="34" charset="0"/>
                <a:ea typeface="Calibri" panose="020F0502020204030204" pitchFamily="34" charset="0"/>
              </a:rPr>
              <a:t>Customers</a:t>
            </a:r>
            <a:r>
              <a:rPr lang="fi-FI" sz="18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800" dirty="0" err="1">
                <a:latin typeface="Calibri" panose="020F0502020204030204" pitchFamily="34" charset="0"/>
                <a:ea typeface="Calibri" panose="020F0502020204030204" pitchFamily="34" charset="0"/>
              </a:rPr>
              <a:t>can</a:t>
            </a:r>
            <a:r>
              <a:rPr lang="fi-FI" sz="18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800" dirty="0" err="1">
                <a:latin typeface="Calibri" panose="020F0502020204030204" pitchFamily="34" charset="0"/>
                <a:ea typeface="Calibri" panose="020F0502020204030204" pitchFamily="34" charset="0"/>
              </a:rPr>
              <a:t>not</a:t>
            </a:r>
            <a:r>
              <a:rPr lang="fi-FI" sz="18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800" dirty="0" err="1">
                <a:latin typeface="Calibri" panose="020F0502020204030204" pitchFamily="34" charset="0"/>
                <a:ea typeface="Calibri" panose="020F0502020204030204" pitchFamily="34" charset="0"/>
              </a:rPr>
              <a:t>follow</a:t>
            </a:r>
            <a:r>
              <a:rPr lang="fi-FI" sz="18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800" dirty="0" err="1">
                <a:latin typeface="Calibri" panose="020F0502020204030204" pitchFamily="34" charset="0"/>
                <a:ea typeface="Calibri" panose="020F0502020204030204" pitchFamily="34" charset="0"/>
              </a:rPr>
              <a:t>the</a:t>
            </a:r>
            <a:r>
              <a:rPr lang="fi-FI" sz="18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800" dirty="0" err="1">
                <a:latin typeface="Calibri" panose="020F0502020204030204" pitchFamily="34" charset="0"/>
                <a:ea typeface="Calibri" panose="020F0502020204030204" pitchFamily="34" charset="0"/>
              </a:rPr>
              <a:t>fastly</a:t>
            </a:r>
            <a:r>
              <a:rPr lang="fi-FI" sz="18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800" dirty="0" err="1">
                <a:latin typeface="Calibri" panose="020F0502020204030204" pitchFamily="34" charset="0"/>
                <a:ea typeface="Calibri" panose="020F0502020204030204" pitchFamily="34" charset="0"/>
              </a:rPr>
              <a:t>developing</a:t>
            </a:r>
            <a:r>
              <a:rPr lang="fi-FI" sz="18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800" dirty="0" err="1">
                <a:latin typeface="Calibri" panose="020F0502020204030204" pitchFamily="34" charset="0"/>
                <a:ea typeface="Calibri" panose="020F0502020204030204" pitchFamily="34" charset="0"/>
              </a:rPr>
              <a:t>technology</a:t>
            </a:r>
            <a:r>
              <a:rPr lang="fi-FI" sz="1800" dirty="0"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fi-FI" sz="1800" dirty="0" err="1">
                <a:latin typeface="Calibri" panose="020F0502020204030204" pitchFamily="34" charset="0"/>
                <a:ea typeface="Calibri" panose="020F0502020204030204" pitchFamily="34" charset="0"/>
              </a:rPr>
              <a:t>Towether</a:t>
            </a:r>
            <a:r>
              <a:rPr lang="fi-FI" sz="18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800" dirty="0" err="1">
                <a:latin typeface="Calibri" panose="020F0502020204030204" pitchFamily="34" charset="0"/>
                <a:ea typeface="Calibri" panose="020F0502020204030204" pitchFamily="34" charset="0"/>
              </a:rPr>
              <a:t>we</a:t>
            </a:r>
            <a:r>
              <a:rPr lang="fi-FI" sz="18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800" dirty="0" err="1">
                <a:latin typeface="Calibri" panose="020F0502020204030204" pitchFamily="34" charset="0"/>
                <a:ea typeface="Calibri" panose="020F0502020204030204" pitchFamily="34" charset="0"/>
              </a:rPr>
              <a:t>can</a:t>
            </a:r>
            <a:r>
              <a:rPr lang="fi-FI" sz="1800" dirty="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Huge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energy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savings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can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achieved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(10..50 %)</a:t>
            </a:r>
          </a:p>
          <a:p>
            <a:pPr lvl="1"/>
            <a:r>
              <a:rPr lang="fi-FI" sz="1600" dirty="0" err="1">
                <a:latin typeface="Calibri" panose="020F0502020204030204" pitchFamily="34" charset="0"/>
                <a:ea typeface="Calibri" panose="020F0502020204030204" pitchFamily="34" charset="0"/>
              </a:rPr>
              <a:t>Althought</a:t>
            </a:r>
            <a:r>
              <a:rPr lang="fi-FI" sz="16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 dirty="0" err="1">
                <a:latin typeface="Calibri" panose="020F0502020204030204" pitchFamily="34" charset="0"/>
                <a:ea typeface="Calibri" panose="020F0502020204030204" pitchFamily="34" charset="0"/>
              </a:rPr>
              <a:t>the</a:t>
            </a:r>
            <a:r>
              <a:rPr lang="fi-FI" sz="16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 dirty="0" err="1">
                <a:latin typeface="Calibri" panose="020F0502020204030204" pitchFamily="34" charset="0"/>
                <a:ea typeface="Calibri" panose="020F0502020204030204" pitchFamily="34" charset="0"/>
              </a:rPr>
              <a:t>cost</a:t>
            </a:r>
            <a:r>
              <a:rPr lang="fi-FI" sz="1600" dirty="0">
                <a:latin typeface="Calibri" panose="020F0502020204030204" pitchFamily="34" charset="0"/>
                <a:ea typeface="Calibri" panose="020F0502020204030204" pitchFamily="34" charset="0"/>
              </a:rPr>
              <a:t> is </a:t>
            </a:r>
            <a:r>
              <a:rPr lang="fi-FI" sz="1600" dirty="0" err="1">
                <a:latin typeface="Calibri" panose="020F0502020204030204" pitchFamily="34" charset="0"/>
                <a:ea typeface="Calibri" panose="020F0502020204030204" pitchFamily="34" charset="0"/>
              </a:rPr>
              <a:t>the</a:t>
            </a:r>
            <a:r>
              <a:rPr lang="fi-FI" sz="16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 dirty="0" err="1">
                <a:latin typeface="Calibri" panose="020F0502020204030204" pitchFamily="34" charset="0"/>
                <a:ea typeface="Calibri" panose="020F0502020204030204" pitchFamily="34" charset="0"/>
              </a:rPr>
              <a:t>problem</a:t>
            </a:r>
            <a:r>
              <a:rPr lang="fi-FI" sz="16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 dirty="0" err="1">
                <a:latin typeface="Calibri" panose="020F0502020204030204" pitchFamily="34" charset="0"/>
                <a:ea typeface="Calibri" panose="020F0502020204030204" pitchFamily="34" charset="0"/>
              </a:rPr>
              <a:t>today</a:t>
            </a:r>
            <a:r>
              <a:rPr lang="fi-FI" sz="1800" dirty="0">
                <a:latin typeface="Calibri" panose="020F0502020204030204" pitchFamily="34" charset="0"/>
                <a:ea typeface="Calibri" panose="020F0502020204030204" pitchFamily="34" charset="0"/>
              </a:rPr>
              <a:t> – </a:t>
            </a:r>
            <a:r>
              <a:rPr lang="fi-FI" sz="1800" dirty="0" err="1">
                <a:latin typeface="Calibri" panose="020F0502020204030204" pitchFamily="34" charset="0"/>
                <a:ea typeface="Calibri" panose="020F0502020204030204" pitchFamily="34" charset="0"/>
              </a:rPr>
              <a:t>maybe</a:t>
            </a:r>
            <a:r>
              <a:rPr lang="fi-FI" sz="18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800" dirty="0" err="1">
                <a:latin typeface="Calibri" panose="020F0502020204030204" pitchFamily="34" charset="0"/>
                <a:ea typeface="Calibri" panose="020F0502020204030204" pitchFamily="34" charset="0"/>
              </a:rPr>
              <a:t>not</a:t>
            </a:r>
            <a:r>
              <a:rPr lang="fi-FI" sz="18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800" dirty="0" err="1">
                <a:latin typeface="Calibri" panose="020F0502020204030204" pitchFamily="34" charset="0"/>
                <a:ea typeface="Calibri" panose="020F0502020204030204" pitchFamily="34" charset="0"/>
              </a:rPr>
              <a:t>tomorrow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i-FI" sz="1800" dirty="0" err="1">
                <a:latin typeface="Calibri" panose="020F0502020204030204" pitchFamily="34" charset="0"/>
                <a:ea typeface="Calibri" panose="020F0502020204030204" pitchFamily="34" charset="0"/>
              </a:rPr>
              <a:t>This</a:t>
            </a:r>
            <a:r>
              <a:rPr lang="fi-FI" sz="18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800" dirty="0" err="1">
                <a:latin typeface="Calibri" panose="020F0502020204030204" pitchFamily="34" charset="0"/>
                <a:ea typeface="Calibri" panose="020F0502020204030204" pitchFamily="34" charset="0"/>
              </a:rPr>
              <a:t>can</a:t>
            </a:r>
            <a:r>
              <a:rPr lang="fi-FI" sz="18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800" dirty="0" err="1">
                <a:latin typeface="Calibri" panose="020F0502020204030204" pitchFamily="34" charset="0"/>
                <a:ea typeface="Calibri" panose="020F0502020204030204" pitchFamily="34" charset="0"/>
              </a:rPr>
              <a:t>be</a:t>
            </a:r>
            <a:r>
              <a:rPr lang="fi-FI" sz="18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800" dirty="0" err="1">
                <a:latin typeface="Calibri" panose="020F0502020204030204" pitchFamily="34" charset="0"/>
                <a:ea typeface="Calibri" panose="020F0502020204030204" pitchFamily="34" charset="0"/>
              </a:rPr>
              <a:t>done</a:t>
            </a:r>
            <a:r>
              <a:rPr lang="fi-FI" sz="1800" dirty="0">
                <a:latin typeface="Calibri" panose="020F0502020204030204" pitchFamily="34" charset="0"/>
                <a:ea typeface="Calibri" panose="020F0502020204030204" pitchFamily="34" charset="0"/>
              </a:rPr>
              <a:t> to a </a:t>
            </a:r>
            <a:r>
              <a:rPr lang="fi-FI" sz="1800" dirty="0" err="1">
                <a:latin typeface="Calibri" panose="020F0502020204030204" pitchFamily="34" charset="0"/>
                <a:ea typeface="Calibri" panose="020F0502020204030204" pitchFamily="34" charset="0"/>
              </a:rPr>
              <a:t>old</a:t>
            </a:r>
            <a:r>
              <a:rPr lang="fi-FI" sz="18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800" dirty="0" err="1">
                <a:latin typeface="Calibri" panose="020F0502020204030204" pitchFamily="34" charset="0"/>
                <a:ea typeface="Calibri" panose="020F0502020204030204" pitchFamily="34" charset="0"/>
              </a:rPr>
              <a:t>building</a:t>
            </a:r>
            <a:r>
              <a:rPr lang="fi-FI" sz="18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800" dirty="0" err="1">
                <a:latin typeface="Calibri" panose="020F0502020204030204" pitchFamily="34" charset="0"/>
                <a:ea typeface="Calibri" panose="020F0502020204030204" pitchFamily="34" charset="0"/>
              </a:rPr>
              <a:t>which</a:t>
            </a:r>
            <a:r>
              <a:rPr lang="fi-FI" sz="18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800" dirty="0" err="1">
                <a:latin typeface="Calibri" panose="020F0502020204030204" pitchFamily="34" charset="0"/>
                <a:ea typeface="Calibri" panose="020F0502020204030204" pitchFamily="34" charset="0"/>
              </a:rPr>
              <a:t>represents</a:t>
            </a:r>
            <a:r>
              <a:rPr lang="fi-FI" sz="18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800" dirty="0" err="1">
                <a:latin typeface="Calibri" panose="020F0502020204030204" pitchFamily="34" charset="0"/>
                <a:ea typeface="Calibri" panose="020F0502020204030204" pitchFamily="34" charset="0"/>
              </a:rPr>
              <a:t>the</a:t>
            </a:r>
            <a:r>
              <a:rPr lang="fi-FI" sz="18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800" dirty="0" err="1">
                <a:latin typeface="Calibri" panose="020F0502020204030204" pitchFamily="34" charset="0"/>
                <a:ea typeface="Calibri" panose="020F0502020204030204" pitchFamily="34" charset="0"/>
              </a:rPr>
              <a:t>majority</a:t>
            </a:r>
            <a:r>
              <a:rPr lang="fi-FI" sz="1800" dirty="0">
                <a:latin typeface="Calibri" panose="020F0502020204030204" pitchFamily="34" charset="0"/>
                <a:ea typeface="Calibri" panose="020F0502020204030204" pitchFamily="34" charset="0"/>
              </a:rPr>
              <a:t> of </a:t>
            </a:r>
            <a:r>
              <a:rPr lang="fi-FI" sz="1800" dirty="0" err="1">
                <a:latin typeface="Calibri" panose="020F0502020204030204" pitchFamily="34" charset="0"/>
                <a:ea typeface="Calibri" panose="020F0502020204030204" pitchFamily="34" charset="0"/>
              </a:rPr>
              <a:t>the</a:t>
            </a:r>
            <a:r>
              <a:rPr lang="fi-FI" sz="18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800" dirty="0" err="1">
                <a:latin typeface="Calibri" panose="020F0502020204030204" pitchFamily="34" charset="0"/>
                <a:ea typeface="Calibri" panose="020F0502020204030204" pitchFamily="34" charset="0"/>
              </a:rPr>
              <a:t>buildings</a:t>
            </a:r>
            <a:r>
              <a:rPr lang="fi-FI" sz="1800" dirty="0">
                <a:latin typeface="Calibri" panose="020F0502020204030204" pitchFamily="34" charset="0"/>
                <a:ea typeface="Calibri" panose="020F0502020204030204" pitchFamily="34" charset="0"/>
              </a:rPr>
              <a:t> in Finland</a:t>
            </a:r>
          </a:p>
          <a:p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This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can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done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to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new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city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</a:t>
            </a:r>
            <a:r>
              <a:rPr lang="fi-FI" sz="1800" dirty="0" err="1">
                <a:latin typeface="Calibri" panose="020F0502020204030204" pitchFamily="34" charset="0"/>
                <a:ea typeface="Calibri" panose="020F0502020204030204" pitchFamily="34" charset="0"/>
              </a:rPr>
              <a:t>stricts</a:t>
            </a:r>
            <a:endParaRPr lang="fi-FI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i-FI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Can </a:t>
            </a:r>
            <a:r>
              <a:rPr lang="fi-FI" sz="1800" b="1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this</a:t>
            </a:r>
            <a:r>
              <a:rPr lang="fi-FI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800" b="1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</a:t>
            </a:r>
            <a:r>
              <a:rPr lang="fi-FI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800" b="1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done</a:t>
            </a:r>
            <a:r>
              <a:rPr lang="fi-FI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to a </a:t>
            </a:r>
            <a:r>
              <a:rPr lang="fi-FI" sz="1800" b="1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whole</a:t>
            </a:r>
            <a:r>
              <a:rPr lang="fi-FI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city </a:t>
            </a:r>
            <a:r>
              <a:rPr lang="fi-FI" sz="1800" b="1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step</a:t>
            </a:r>
            <a:r>
              <a:rPr lang="fi-FI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800" b="1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by</a:t>
            </a:r>
            <a:r>
              <a:rPr lang="fi-FI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800" b="1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step</a:t>
            </a:r>
            <a:r>
              <a:rPr lang="fi-FI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?</a:t>
            </a:r>
          </a:p>
          <a:p>
            <a:endParaRPr lang="fi-FI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District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heating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lives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forever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–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only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source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of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energy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is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changing</a:t>
            </a:r>
            <a:r>
              <a:rPr lang="fi-FI" sz="18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800" dirty="0" err="1">
                <a:latin typeface="Calibri" panose="020F0502020204030204" pitchFamily="34" charset="0"/>
                <a:ea typeface="Calibri" panose="020F0502020204030204" pitchFamily="34" charset="0"/>
              </a:rPr>
              <a:t>while</a:t>
            </a:r>
            <a:r>
              <a:rPr lang="fi-FI" sz="18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800" dirty="0" err="1">
                <a:latin typeface="Calibri" panose="020F0502020204030204" pitchFamily="34" charset="0"/>
                <a:ea typeface="Calibri" panose="020F0502020204030204" pitchFamily="34" charset="0"/>
              </a:rPr>
              <a:t>the</a:t>
            </a:r>
            <a:r>
              <a:rPr lang="fi-FI" sz="18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800" dirty="0" err="1">
                <a:latin typeface="Calibri" panose="020F0502020204030204" pitchFamily="34" charset="0"/>
                <a:ea typeface="Calibri" panose="020F0502020204030204" pitchFamily="34" charset="0"/>
              </a:rPr>
              <a:t>tehchology</a:t>
            </a:r>
            <a:r>
              <a:rPr lang="fi-FI" sz="1800" dirty="0">
                <a:latin typeface="Calibri" panose="020F0502020204030204" pitchFamily="34" charset="0"/>
                <a:ea typeface="Calibri" panose="020F0502020204030204" pitchFamily="34" charset="0"/>
              </a:rPr>
              <a:t> is </a:t>
            </a:r>
            <a:r>
              <a:rPr lang="fi-FI" sz="1800" dirty="0" err="1">
                <a:latin typeface="Calibri" panose="020F0502020204030204" pitchFamily="34" charset="0"/>
                <a:ea typeface="Calibri" panose="020F0502020204030204" pitchFamily="34" charset="0"/>
              </a:rPr>
              <a:t>deloping</a:t>
            </a:r>
            <a:r>
              <a:rPr lang="fi-FI" sz="1800" dirty="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r>
              <a:rPr lang="fi-FI" sz="1800" dirty="0">
                <a:latin typeface="Calibri" panose="020F0502020204030204" pitchFamily="34" charset="0"/>
                <a:ea typeface="Calibri" panose="020F0502020204030204" pitchFamily="34" charset="0"/>
              </a:rPr>
              <a:t>N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ew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technology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and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district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heating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systems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together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can</a:t>
            </a:r>
            <a:r>
              <a:rPr lang="fi-FI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solve</a:t>
            </a:r>
            <a:r>
              <a:rPr lang="fi-FI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climate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800" dirty="0" err="1">
                <a:latin typeface="Calibri" panose="020F0502020204030204" pitchFamily="34" charset="0"/>
                <a:ea typeface="Calibri" panose="020F0502020204030204" pitchFamily="34" charset="0"/>
              </a:rPr>
              <a:t>issue</a:t>
            </a:r>
            <a:r>
              <a:rPr lang="fi-FI" sz="1800" dirty="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6F5C6853-8FFE-4876-9FD5-1CD52C9BE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E4FA4-2C6B-4AB3-89BD-C044217F4601}" type="slidenum">
              <a:rPr lang="fi-FI" smtClean="0"/>
              <a:t>9</a:t>
            </a:fld>
            <a:endParaRPr lang="fi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8B7F7023-D161-490D-A52B-B841C58CB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Summary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03925721"/>
      </p:ext>
    </p:extLst>
  </p:cSld>
  <p:clrMapOvr>
    <a:masterClrMapping/>
  </p:clrMapOvr>
</p:sld>
</file>

<file path=ppt/theme/theme1.xml><?xml version="1.0" encoding="utf-8"?>
<a:theme xmlns:a="http://schemas.openxmlformats.org/drawingml/2006/main" name="Ihminen tumma tausta">
  <a:themeElements>
    <a:clrScheme name="Custom 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9EE0"/>
      </a:accent1>
      <a:accent2>
        <a:srgbClr val="E43030"/>
      </a:accent2>
      <a:accent3>
        <a:srgbClr val="A5A5A5"/>
      </a:accent3>
      <a:accent4>
        <a:srgbClr val="D8D3CA"/>
      </a:accent4>
      <a:accent5>
        <a:srgbClr val="45A12B"/>
      </a:accent5>
      <a:accent6>
        <a:srgbClr val="C8E394"/>
      </a:accent6>
      <a:hlink>
        <a:srgbClr val="0358AD"/>
      </a:hlink>
      <a:folHlink>
        <a:srgbClr val="6838A0"/>
      </a:folHlink>
    </a:clrScheme>
    <a:fontScheme name="TampereenSahkolaitos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Pin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hminen_tumma_tausta.potx" id="{58111E57-6A0E-48D5-B767-830D34B1452A}" vid="{74F8D333-B4E2-4D9E-9190-C214140CF7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Sahkolaitos_kasvokulma</Template>
  <TotalTime>179</TotalTime>
  <Words>685</Words>
  <Application>Microsoft Office PowerPoint</Application>
  <PresentationFormat>Laajakuva</PresentationFormat>
  <Paragraphs>116</Paragraphs>
  <Slides>9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3" baseType="lpstr">
      <vt:lpstr>Arial</vt:lpstr>
      <vt:lpstr>Arial Narrow</vt:lpstr>
      <vt:lpstr>Calibri</vt:lpstr>
      <vt:lpstr>Ihminen tumma tausta</vt:lpstr>
      <vt:lpstr>Engaging with customers to develop fair district heating systems, the Finnish example</vt:lpstr>
      <vt:lpstr>Finnish approach to develop a customer strategy</vt:lpstr>
      <vt:lpstr>PowerPoint-esitys</vt:lpstr>
      <vt:lpstr>PowerPoint-esitys</vt:lpstr>
      <vt:lpstr>Smart district heating </vt:lpstr>
      <vt:lpstr>PowerPoint-esitys</vt:lpstr>
      <vt:lpstr>PowerPoint-esitys</vt:lpstr>
      <vt:lpstr>PowerPoint-esitys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Engaging with customers to develop fair district heating systems, the Finnish example</dc:title>
  <dc:creator>Laitinen Jussi</dc:creator>
  <cp:lastModifiedBy>Laitinen Jussi</cp:lastModifiedBy>
  <cp:revision>14</cp:revision>
  <dcterms:created xsi:type="dcterms:W3CDTF">2020-09-22T15:51:09Z</dcterms:created>
  <dcterms:modified xsi:type="dcterms:W3CDTF">2020-09-22T18:50:41Z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561.201.01.201</vt:lpwstr>
  </property>
</Properties>
</file>