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8" r:id="rId1"/>
  </p:sldMasterIdLst>
  <p:notesMasterIdLst>
    <p:notesMasterId r:id="rId9"/>
  </p:notesMasterIdLst>
  <p:handoutMasterIdLst>
    <p:handoutMasterId r:id="rId10"/>
  </p:handoutMasterIdLst>
  <p:sldIdLst>
    <p:sldId id="864" r:id="rId2"/>
    <p:sldId id="1456" r:id="rId3"/>
    <p:sldId id="1459" r:id="rId4"/>
    <p:sldId id="1454" r:id="rId5"/>
    <p:sldId id="1453" r:id="rId6"/>
    <p:sldId id="1461" r:id="rId7"/>
    <p:sldId id="14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intony" panose="02000503050000020004" pitchFamily="2" charset="77"/>
      <p:regular r:id="rId15"/>
    </p:embeddedFont>
    <p:embeddedFont>
      <p:font typeface="Trebuchet MS" panose="020B0703020202090204" pitchFamily="34" charset="0"/>
      <p:regular r:id="rId16"/>
      <p:bold r:id="rId17"/>
      <p:italic r:id="rId18"/>
    </p:embeddedFont>
  </p:embeddedFontLst>
  <p:custShowLst>
    <p:custShow name="Présentation type 1h" id="0">
      <p:sldLst/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buSzPct val="100000"/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buSzPct val="100000"/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buSzPct val="100000"/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buSzPct val="100000"/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buSzPct val="100000"/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rgbClr val="FFFFFF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ntexte" id="{F523FB4A-DB66-934B-80F3-92078A9BA1EC}">
          <p14:sldIdLst>
            <p14:sldId id="864"/>
            <p14:sldId id="1456"/>
            <p14:sldId id="1459"/>
            <p14:sldId id="1454"/>
            <p14:sldId id="1453"/>
            <p14:sldId id="1461"/>
            <p14:sldId id="1462"/>
          </p14:sldIdLst>
        </p14:section>
        <p14:section name="Démarche nW" id="{B8F35A97-09AE-2444-BF78-5EFD8BBFA117}">
          <p14:sldIdLst/>
        </p14:section>
        <p14:section name="Batiment" id="{19511961-991F-9749-ACFA-C0F09B6A99BC}">
          <p14:sldIdLst/>
        </p14:section>
        <p14:section name="Transports" id="{03DB98DB-2211-3548-9A57-9E8906C4629F}">
          <p14:sldIdLst/>
        </p14:section>
        <p14:section name="Industrie materiaux" id="{512239B0-4F81-FA4E-9C72-5E329273B24D}">
          <p14:sldIdLst/>
        </p14:section>
        <p14:section name="Agriculture et alimentation" id="{2A5AF97A-D924-5445-A9C6-494A739B46D3}">
          <p14:sldIdLst/>
        </p14:section>
        <p14:section name="Energies renouvelables" id="{17544AFD-0E77-D34B-A427-75FBD5172C2B}">
          <p14:sldIdLst/>
        </p14:section>
        <p14:section name="Nucleaire" id="{F33CF672-DB35-F448-94EB-0963B4179E10}">
          <p14:sldIdLst/>
        </p14:section>
        <p14:section name="Equilibre réseau et vecteurs" id="{5BB8398E-4C60-8946-9971-0F46F4702EB6}">
          <p14:sldIdLst/>
        </p14:section>
        <p14:section name="Resultats énergie" id="{8E52415D-756A-6C4A-BE9D-E62A697E5C23}">
          <p14:sldIdLst/>
        </p14:section>
        <p14:section name="Bilan GES" id="{939FB188-E122-4E40-87D9-13C408E6ADA7}">
          <p14:sldIdLst/>
        </p14:section>
        <p14:section name="Air" id="{30126D57-D53A-634F-A75B-3227D49ACF68}">
          <p14:sldIdLst/>
        </p14:section>
        <p14:section name="Precarite energetique" id="{E011DC8C-7901-7F45-BD5D-C4A0B9B25D09}">
          <p14:sldIdLst/>
        </p14:section>
        <p14:section name="Economie emplois" id="{8670BFF7-A6D4-6349-BBF9-051F767D0F44}">
          <p14:sldIdLst/>
        </p14:section>
        <p14:section name="Conclusion" id="{DDAE70A7-2849-114C-BDB4-D3CBB1212E7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Couturier" initials="" lastIdx="2" clrIdx="0"/>
  <p:cmAuthor id="1" name="Philippe" initials="P" lastIdx="1" clrIdx="1"/>
  <p:cmAuthor id="2" name="Stéphanie Clairet" initials="SCL" lastIdx="25" clrIdx="2"/>
  <p:cmAuthor id="3" name="Stéphane Chatelin" initials="SC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7AAB"/>
    <a:srgbClr val="C6D43E"/>
    <a:srgbClr val="A67966"/>
    <a:srgbClr val="EBE2C2"/>
    <a:srgbClr val="EAEAEA"/>
    <a:srgbClr val="666666"/>
    <a:srgbClr val="E1E269"/>
    <a:srgbClr val="FCC05F"/>
    <a:srgbClr val="D3D3D3"/>
    <a:srgbClr val="3BB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2" autoAdjust="0"/>
    <p:restoredTop sz="97293" autoAdjust="0"/>
  </p:normalViewPr>
  <p:slideViewPr>
    <p:cSldViewPr>
      <p:cViewPr varScale="1">
        <p:scale>
          <a:sx n="105" d="100"/>
          <a:sy n="105" d="100"/>
        </p:scale>
        <p:origin x="10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3000"/>
    </p:cViewPr>
  </p:sorter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SzTx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Tx/>
              <a:defRPr sz="12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E06FE8D-871A-A441-A642-84F5D4ABC18A}" type="datetimeFigureOut">
              <a:rPr lang="fr-FR"/>
              <a:pPr>
                <a:defRPr/>
              </a:pPr>
              <a:t>25/06/2020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SzTx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SzTx/>
              <a:defRPr sz="12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48A0CA2-3B32-2943-B953-9CB0332CF2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58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SzTx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Tx/>
              <a:defRPr sz="12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8378B48-FD08-B440-9016-674E723E1F1D}" type="datetimeFigureOut">
              <a:rPr lang="fr-FR"/>
              <a:pPr>
                <a:defRPr/>
              </a:pPr>
              <a:t>25/06/2020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SzTx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SzTx/>
              <a:defRPr sz="12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B7C5139-521C-E648-BD3D-810CBD304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291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C5139-521C-E648-BD3D-810CBD30414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39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b="0" dirty="0"/>
              <a:t>Si possible, version sans motifs vidéo de la photo (ou une autre)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720B-BF1D-7E44-87E5-8D6B7272BA4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3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4096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</a:pPr>
            <a:fld id="{03D6372B-EF5E-1447-9803-FEF8A12D8652}" type="slidenum">
              <a:rPr lang="fr-FR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82F641B2-74B4-D647-BF47-8B8E2872265F}" type="slidenum">
              <a:rPr lang="fr-FR">
                <a:solidFill>
                  <a:prstClr val="black"/>
                </a:solidFill>
                <a:cs typeface="Arial" charset="0"/>
              </a:rPr>
              <a:pPr/>
              <a:t>4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3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82F641B2-74B4-D647-BF47-8B8E2872265F}" type="slidenum">
              <a:rPr lang="fr-FR">
                <a:solidFill>
                  <a:prstClr val="black"/>
                </a:solidFill>
                <a:cs typeface="Arial" charset="0"/>
              </a:rPr>
              <a:pPr/>
              <a:t>5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6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b="0" dirty="0"/>
              <a:t>Si possible, version sans motifs vidéo de la photo (ou une autre)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720B-BF1D-7E44-87E5-8D6B7272BA4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41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b="0" dirty="0"/>
              <a:t>Si possible, version sans motifs vidéo de la photo (ou une autre)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720B-BF1D-7E44-87E5-8D6B7272BA4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94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positive de titre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8"/>
          <a:stretch/>
        </p:blipFill>
        <p:spPr>
          <a:xfrm>
            <a:off x="-7276" y="0"/>
            <a:ext cx="2693326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686050" y="4194175"/>
            <a:ext cx="1079500" cy="125413"/>
          </a:xfrm>
          <a:prstGeom prst="rect">
            <a:avLst/>
          </a:prstGeom>
          <a:solidFill>
            <a:srgbClr val="C6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964" y="2819355"/>
            <a:ext cx="7886700" cy="1260749"/>
          </a:xfrm>
        </p:spPr>
        <p:txBody>
          <a:bodyPr anchor="b">
            <a:normAutofit/>
          </a:bodyPr>
          <a:lstStyle>
            <a:lvl1pPr>
              <a:lnSpc>
                <a:spcPts val="3740"/>
              </a:lnSpc>
              <a:defRPr sz="3200" b="1" i="0" baseline="0">
                <a:solidFill>
                  <a:schemeClr val="tx1"/>
                </a:solidFill>
                <a:latin typeface="Sintony" charset="0"/>
                <a:ea typeface="Sintony" charset="0"/>
                <a:cs typeface="Sintony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1377" y="2569754"/>
            <a:ext cx="4274880" cy="879975"/>
          </a:xfrm>
        </p:spPr>
        <p:txBody>
          <a:bodyPr>
            <a:noAutofit/>
          </a:bodyPr>
          <a:lstStyle>
            <a:lvl1pPr marL="0" indent="0">
              <a:buNone/>
              <a:defRPr sz="6600" b="0" u="none">
                <a:solidFill>
                  <a:srgbClr val="C6D43E"/>
                </a:solidFill>
                <a:latin typeface="Sintony" charset="0"/>
                <a:ea typeface="Sintony" charset="0"/>
                <a:cs typeface="Sinton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207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pour une image  9"/>
          <p:cNvSpPr>
            <a:spLocks noGrp="1"/>
          </p:cNvSpPr>
          <p:nvPr>
            <p:ph type="pic" sz="quarter" idx="13"/>
          </p:nvPr>
        </p:nvSpPr>
        <p:spPr>
          <a:xfrm>
            <a:off x="801643" y="1433513"/>
            <a:ext cx="7526811" cy="4563633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643" y="6086008"/>
            <a:ext cx="7526811" cy="494074"/>
          </a:xfrm>
        </p:spPr>
        <p:txBody>
          <a:bodyPr anchor="ctr">
            <a:normAutofit/>
          </a:bodyPr>
          <a:lstStyle>
            <a:lvl1pPr marL="0" indent="0" algn="ctr">
              <a:lnSpc>
                <a:spcPts val="1740"/>
              </a:lnSpc>
              <a:buNone/>
              <a:defRPr sz="1400" b="1" i="0" u="none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588125" y="6580188"/>
            <a:ext cx="1739900" cy="277812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550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801688" y="1490663"/>
            <a:ext cx="4330700" cy="4267586"/>
          </a:xfrm>
        </p:spPr>
        <p:txBody>
          <a:bodyPr rtlCol="0">
            <a:normAutofit/>
          </a:bodyPr>
          <a:lstStyle/>
          <a:p>
            <a:pPr lvl="0"/>
            <a:endParaRPr lang="fr-FR" noProof="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280325" y="1498515"/>
            <a:ext cx="3064604" cy="46798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400" b="0" u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665" y="5856483"/>
            <a:ext cx="4330745" cy="681101"/>
          </a:xfrm>
        </p:spPr>
        <p:txBody>
          <a:bodyPr>
            <a:normAutofit/>
          </a:bodyPr>
          <a:lstStyle>
            <a:lvl1pPr marL="0" indent="0" algn="l">
              <a:lnSpc>
                <a:spcPts val="1640"/>
              </a:lnSpc>
              <a:buNone/>
              <a:defRPr sz="1400" b="1" i="1" u="none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340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58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7781"/>
            <a:ext cx="4829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8805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6964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2244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SzTx/>
              <a:defRPr/>
            </a:pPr>
            <a:endParaRPr lang="fr-BE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3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686050" y="4481513"/>
            <a:ext cx="1079500" cy="127000"/>
          </a:xfrm>
          <a:prstGeom prst="rect">
            <a:avLst/>
          </a:prstGeom>
          <a:solidFill>
            <a:srgbClr val="C6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1197" y="3140968"/>
            <a:ext cx="6142252" cy="1260749"/>
          </a:xfrm>
        </p:spPr>
        <p:txBody>
          <a:bodyPr anchor="b">
            <a:normAutofit/>
          </a:bodyPr>
          <a:lstStyle>
            <a:lvl1pPr>
              <a:lnSpc>
                <a:spcPts val="3740"/>
              </a:lnSpc>
              <a:defRPr sz="3200" b="1" i="0" baseline="0">
                <a:solidFill>
                  <a:schemeClr val="tx1"/>
                </a:solidFill>
                <a:latin typeface="Sintony" charset="0"/>
                <a:ea typeface="Sintony" charset="0"/>
                <a:cs typeface="Sintony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589255" y="2519430"/>
            <a:ext cx="4359009" cy="879975"/>
          </a:xfrm>
        </p:spPr>
        <p:txBody>
          <a:bodyPr>
            <a:noAutofit/>
          </a:bodyPr>
          <a:lstStyle>
            <a:lvl1pPr marL="0" indent="0">
              <a:buNone/>
              <a:defRPr sz="6600" b="0" u="none">
                <a:solidFill>
                  <a:srgbClr val="C6D43E"/>
                </a:solidFill>
                <a:latin typeface="Sintony" charset="0"/>
                <a:ea typeface="Sintony" charset="0"/>
                <a:cs typeface="Sinton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8"/>
          <a:stretch/>
        </p:blipFill>
        <p:spPr>
          <a:xfrm>
            <a:off x="-7276" y="0"/>
            <a:ext cx="2693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7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1 ligne +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050" y="4194175"/>
            <a:ext cx="1079500" cy="125413"/>
          </a:xfrm>
          <a:prstGeom prst="rect">
            <a:avLst/>
          </a:prstGeom>
          <a:solidFill>
            <a:srgbClr val="C6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61964" y="2819355"/>
            <a:ext cx="7886700" cy="1260749"/>
          </a:xfrm>
        </p:spPr>
        <p:txBody>
          <a:bodyPr anchor="b">
            <a:normAutofit/>
          </a:bodyPr>
          <a:lstStyle>
            <a:lvl1pPr>
              <a:lnSpc>
                <a:spcPts val="3740"/>
              </a:lnSpc>
              <a:defRPr sz="3200" b="1" i="0" baseline="0">
                <a:solidFill>
                  <a:schemeClr val="tx1"/>
                </a:solidFill>
                <a:latin typeface="Sintony" charset="0"/>
                <a:ea typeface="Sintony" charset="0"/>
                <a:cs typeface="Sintony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601377" y="2569754"/>
            <a:ext cx="4274880" cy="879975"/>
          </a:xfrm>
        </p:spPr>
        <p:txBody>
          <a:bodyPr>
            <a:noAutofit/>
          </a:bodyPr>
          <a:lstStyle>
            <a:lvl1pPr marL="0" indent="0">
              <a:buNone/>
              <a:defRPr sz="6600" b="0" u="none">
                <a:solidFill>
                  <a:srgbClr val="C6D43E"/>
                </a:solidFill>
                <a:latin typeface="Sintony" charset="0"/>
                <a:ea typeface="Sintony" charset="0"/>
                <a:cs typeface="Sinton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051720" y="4725144"/>
            <a:ext cx="7092279" cy="1943944"/>
          </a:xfrm>
        </p:spPr>
        <p:txBody>
          <a:bodyPr/>
          <a:lstStyle>
            <a:lvl1pPr marL="355600" indent="-355600">
              <a:defRPr sz="2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8"/>
          <a:stretch/>
        </p:blipFill>
        <p:spPr>
          <a:xfrm>
            <a:off x="-7276" y="0"/>
            <a:ext cx="2693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4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2 lignes +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686050" y="4481513"/>
            <a:ext cx="1079500" cy="127000"/>
          </a:xfrm>
          <a:prstGeom prst="rect">
            <a:avLst/>
          </a:prstGeom>
          <a:solidFill>
            <a:srgbClr val="C6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1197" y="3140968"/>
            <a:ext cx="6142252" cy="1260749"/>
          </a:xfrm>
        </p:spPr>
        <p:txBody>
          <a:bodyPr anchor="b">
            <a:normAutofit/>
          </a:bodyPr>
          <a:lstStyle>
            <a:lvl1pPr>
              <a:lnSpc>
                <a:spcPts val="3740"/>
              </a:lnSpc>
              <a:defRPr sz="3200" b="1" i="0" baseline="0">
                <a:solidFill>
                  <a:schemeClr val="tx1"/>
                </a:solidFill>
                <a:latin typeface="Sintony" charset="0"/>
                <a:ea typeface="Sintony" charset="0"/>
                <a:cs typeface="Sintony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589255" y="2519430"/>
            <a:ext cx="4359009" cy="879975"/>
          </a:xfrm>
        </p:spPr>
        <p:txBody>
          <a:bodyPr>
            <a:noAutofit/>
          </a:bodyPr>
          <a:lstStyle>
            <a:lvl1pPr marL="0" indent="0">
              <a:buNone/>
              <a:defRPr sz="6600" b="0" u="none">
                <a:solidFill>
                  <a:srgbClr val="C6D43E"/>
                </a:solidFill>
                <a:latin typeface="Sintony" charset="0"/>
                <a:ea typeface="Sintony" charset="0"/>
                <a:cs typeface="Sinton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051720" y="4725144"/>
            <a:ext cx="7092279" cy="1943944"/>
          </a:xfrm>
        </p:spPr>
        <p:txBody>
          <a:bodyPr/>
          <a:lstStyle>
            <a:lvl1pPr marL="355600" indent="-355600">
              <a:defRPr sz="2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8"/>
          <a:stretch/>
        </p:blipFill>
        <p:spPr>
          <a:xfrm>
            <a:off x="-7276" y="0"/>
            <a:ext cx="2693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beaucoup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801688" y="1806314"/>
            <a:ext cx="7472362" cy="4310323"/>
          </a:xfrm>
        </p:spPr>
        <p:txBody>
          <a:bodyPr/>
          <a:lstStyle>
            <a:lvl1pPr>
              <a:lnSpc>
                <a:spcPts val="1880"/>
              </a:lnSpc>
              <a:defRPr b="1"/>
            </a:lvl1pPr>
            <a:lvl2pPr marL="742950" indent="-285750">
              <a:lnSpc>
                <a:spcPts val="1880"/>
              </a:lnSpc>
              <a:buFont typeface="Arial" charset="0"/>
              <a:buChar char="•"/>
              <a:defRPr b="1"/>
            </a:lvl2pPr>
            <a:lvl3pPr marL="1200150" indent="-285750">
              <a:lnSpc>
                <a:spcPts val="168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200"/>
            </a:lvl3pPr>
            <a:lvl4pPr marL="1600200" indent="-228600">
              <a:lnSpc>
                <a:spcPts val="1680"/>
              </a:lnSpc>
              <a:spcBef>
                <a:spcPts val="300"/>
              </a:spcBef>
              <a:buFont typeface="Wingdings" charset="2"/>
              <a:buChar char="§"/>
              <a:defRPr sz="1200"/>
            </a:lvl4pPr>
            <a:lvl5pPr marL="2057400" indent="-228600">
              <a:lnSpc>
                <a:spcPts val="1680"/>
              </a:lnSpc>
              <a:spcBef>
                <a:spcPts val="300"/>
              </a:spcBef>
              <a:buFont typeface="Courier New" charset="0"/>
              <a:buChar char="o"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602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quelque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43" y="1631092"/>
            <a:ext cx="7493860" cy="4547286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500" b="0" u="none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710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s puces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43" y="1631092"/>
            <a:ext cx="7493860" cy="285853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spcBef>
                <a:spcPts val="2000"/>
              </a:spcBef>
              <a:defRPr sz="1500" b="0" u="none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864974" y="4841683"/>
            <a:ext cx="7430530" cy="1270322"/>
          </a:xfrm>
          <a:solidFill>
            <a:srgbClr val="F4F4F4"/>
          </a:solidFill>
        </p:spPr>
        <p:txBody>
          <a:bodyPr lIns="288000" tIns="288000" rIns="288000" bIns="288000" anchor="ctr">
            <a:normAutofit/>
          </a:bodyPr>
          <a:lstStyle>
            <a:lvl1pPr marL="0" indent="0">
              <a:buFontTx/>
              <a:buNone/>
              <a:defRPr sz="1300" b="0" u="none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304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s puces et enc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43" y="1631091"/>
            <a:ext cx="4701233" cy="4497389"/>
          </a:xfrm>
        </p:spPr>
        <p:txBody>
          <a:bodyPr anchor="ctr">
            <a:normAutofit/>
          </a:bodyPr>
          <a:lstStyle>
            <a:lvl1pPr>
              <a:lnSpc>
                <a:spcPts val="2000"/>
              </a:lnSpc>
              <a:spcBef>
                <a:spcPts val="2000"/>
              </a:spcBef>
              <a:defRPr sz="1500" b="0" u="none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914767" y="1631092"/>
            <a:ext cx="2380735" cy="4497389"/>
          </a:xfrm>
          <a:solidFill>
            <a:srgbClr val="E7F4FB"/>
          </a:solidFill>
        </p:spPr>
        <p:txBody>
          <a:bodyPr lIns="288000" tIns="288000" rIns="288000" bIns="288000" anchor="ctr">
            <a:normAutofit/>
          </a:bodyPr>
          <a:lstStyle>
            <a:lvl1pPr marL="0" indent="0">
              <a:buFontTx/>
              <a:buNone/>
              <a:defRPr sz="1300" b="0" u="none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11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lnSpc>
                <a:spcPct val="120000"/>
              </a:lnSpc>
              <a:defRPr sz="1400" b="0" u="none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lnSpc>
                <a:spcPct val="120000"/>
              </a:lnSpc>
              <a:defRPr sz="1400" b="0" u="none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071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" y="-6128"/>
            <a:ext cx="9140955" cy="645946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01688" y="-46038"/>
            <a:ext cx="66944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2963" y="13970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› 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8532440" y="6578600"/>
            <a:ext cx="607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F46C2B-9DD7-4E79-ACEA-81B4EE20D11C}" type="slidenum">
              <a:rPr lang="fr-FR" sz="1000" smtClean="0">
                <a:solidFill>
                  <a:schemeClr val="tx1"/>
                </a:solidFill>
                <a:latin typeface="Sintony"/>
                <a:cs typeface="Sintony"/>
              </a:rPr>
              <a:pPr algn="r"/>
              <a:t>‹N°›</a:t>
            </a:fld>
            <a:endParaRPr lang="fr-FR" sz="1000" dirty="0">
              <a:solidFill>
                <a:schemeClr val="tx1"/>
              </a:solidFill>
              <a:latin typeface="Sintony"/>
              <a:cs typeface="Sintony"/>
            </a:endParaRPr>
          </a:p>
        </p:txBody>
      </p:sp>
    </p:spTree>
    <p:extLst>
      <p:ext uri="{BB962C8B-B14F-4D97-AF65-F5344CB8AC3E}">
        <p14:creationId xmlns:p14="http://schemas.microsoft.com/office/powerpoint/2010/main" val="280838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Sintony" charset="0"/>
          <a:ea typeface="ＭＳ Ｐゴシック" charset="0"/>
          <a:cs typeface="Sintony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20"/>
        </a:buBlip>
        <a:defRPr sz="1400" kern="1200">
          <a:solidFill>
            <a:schemeClr val="tx1"/>
          </a:solidFill>
          <a:latin typeface="Sintony" charset="0"/>
          <a:ea typeface="ＭＳ Ｐゴシック" charset="0"/>
          <a:cs typeface="Sintony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300" kern="1200">
          <a:solidFill>
            <a:srgbClr val="007AAB"/>
          </a:solidFill>
          <a:latin typeface="Sintony" charset="0"/>
          <a:ea typeface="Sintony" charset="0"/>
          <a:cs typeface="Sintony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1300" kern="1200">
          <a:solidFill>
            <a:srgbClr val="0D0D0D"/>
          </a:solidFill>
          <a:latin typeface="Sintony" charset="0"/>
          <a:ea typeface="Sintony" charset="0"/>
          <a:cs typeface="Sintony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300" kern="1200">
          <a:solidFill>
            <a:srgbClr val="0D0D0D"/>
          </a:solidFill>
          <a:latin typeface="Sintony" charset="0"/>
          <a:ea typeface="Sintony" charset="0"/>
          <a:cs typeface="Sintony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rgbClr val="0D0D0D"/>
          </a:solidFill>
          <a:latin typeface="Sintony" charset="0"/>
          <a:ea typeface="Sintony" charset="0"/>
          <a:cs typeface="Sintony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ous-titre 2"/>
          <p:cNvSpPr>
            <a:spLocks noGrp="1"/>
          </p:cNvSpPr>
          <p:nvPr>
            <p:ph type="body" idx="4294967295"/>
          </p:nvPr>
        </p:nvSpPr>
        <p:spPr>
          <a:xfrm>
            <a:off x="5141913" y="2277294"/>
            <a:ext cx="4002087" cy="1655762"/>
          </a:xfrm>
        </p:spPr>
        <p:txBody>
          <a:bodyPr lIns="0"/>
          <a:lstStyle/>
          <a:p>
            <a:pPr marL="0" indent="0" eaLnBrk="1" hangingPunct="1">
              <a:lnSpc>
                <a:spcPts val="3000"/>
              </a:lnSpc>
              <a:buFontTx/>
              <a:buNone/>
            </a:pPr>
            <a:r>
              <a:rPr lang="fr-FR" sz="2000" b="1" dirty="0" err="1"/>
              <a:t>Lessons</a:t>
            </a:r>
            <a:r>
              <a:rPr lang="fr-FR" sz="2000" b="1" dirty="0"/>
              <a:t> </a:t>
            </a:r>
            <a:r>
              <a:rPr lang="fr-FR" sz="2000" b="1" dirty="0" err="1"/>
              <a:t>Learnt</a:t>
            </a:r>
            <a:br>
              <a:rPr lang="fr-FR" sz="2000" b="1" dirty="0"/>
            </a:br>
            <a:r>
              <a:rPr lang="fr-FR" sz="2000" b="1" dirty="0" err="1"/>
              <a:t>from</a:t>
            </a:r>
            <a:r>
              <a:rPr lang="fr-FR" sz="2000" b="1" dirty="0"/>
              <a:t> the </a:t>
            </a:r>
            <a:r>
              <a:rPr lang="fr-FR" sz="2000" b="1" dirty="0" err="1"/>
              <a:t>Current</a:t>
            </a:r>
            <a:r>
              <a:rPr lang="fr-FR" sz="2000" b="1" dirty="0"/>
              <a:t> </a:t>
            </a:r>
            <a:r>
              <a:rPr lang="fr-FR" sz="2000" b="1" dirty="0" err="1"/>
              <a:t>Crisis</a:t>
            </a:r>
            <a:br>
              <a:rPr lang="fr-FR" sz="2000" b="1" dirty="0"/>
            </a:br>
            <a:r>
              <a:rPr lang="fr-FR" sz="2000" b="1" dirty="0"/>
              <a:t>for the Evolution</a:t>
            </a:r>
            <a:br>
              <a:rPr lang="fr-FR" sz="2000" b="1" dirty="0"/>
            </a:br>
            <a:r>
              <a:rPr lang="fr-FR" sz="2000" b="1" dirty="0"/>
              <a:t>of the French </a:t>
            </a:r>
            <a:r>
              <a:rPr lang="fr-FR" sz="2000" b="1" dirty="0" err="1"/>
              <a:t>Energy</a:t>
            </a:r>
            <a:r>
              <a:rPr lang="fr-FR" sz="2000" b="1" dirty="0"/>
              <a:t> Mix</a:t>
            </a:r>
          </a:p>
        </p:txBody>
      </p:sp>
      <p:sp>
        <p:nvSpPr>
          <p:cNvPr id="7170" name="Titre 1"/>
          <p:cNvSpPr>
            <a:spLocks noGrp="1"/>
          </p:cNvSpPr>
          <p:nvPr>
            <p:ph type="title" idx="4294967295"/>
          </p:nvPr>
        </p:nvSpPr>
        <p:spPr>
          <a:xfrm>
            <a:off x="5141913" y="260648"/>
            <a:ext cx="4002087" cy="1836737"/>
          </a:xfrm>
        </p:spPr>
        <p:txBody>
          <a:bodyPr lIns="0"/>
          <a:lstStyle/>
          <a:p>
            <a:pPr eaLnBrk="1" hangingPunct="1">
              <a:lnSpc>
                <a:spcPts val="3000"/>
              </a:lnSpc>
            </a:pPr>
            <a:r>
              <a:rPr lang="fr-FR" sz="2400" dirty="0">
                <a:solidFill>
                  <a:srgbClr val="C6D43E"/>
                </a:solidFill>
              </a:rPr>
              <a:t>Workshop</a:t>
            </a:r>
            <a:br>
              <a:rPr lang="fr-FR" sz="2400" dirty="0">
                <a:solidFill>
                  <a:srgbClr val="C6D43E"/>
                </a:solidFill>
              </a:rPr>
            </a:br>
            <a:r>
              <a:rPr lang="fr-FR" sz="1800" dirty="0">
                <a:solidFill>
                  <a:srgbClr val="C6D43E"/>
                </a:solidFill>
              </a:rPr>
              <a:t>Short and Long-</a:t>
            </a:r>
            <a:r>
              <a:rPr lang="fr-FR" sz="1800" dirty="0" err="1">
                <a:solidFill>
                  <a:srgbClr val="C6D43E"/>
                </a:solidFill>
              </a:rPr>
              <a:t>term</a:t>
            </a:r>
            <a:r>
              <a:rPr lang="fr-FR" sz="1800" dirty="0">
                <a:solidFill>
                  <a:srgbClr val="C6D43E"/>
                </a:solidFill>
              </a:rPr>
              <a:t> Outlook</a:t>
            </a:r>
            <a:br>
              <a:rPr lang="fr-FR" sz="1800" dirty="0">
                <a:solidFill>
                  <a:srgbClr val="C6D43E"/>
                </a:solidFill>
              </a:rPr>
            </a:br>
            <a:r>
              <a:rPr lang="fr-FR" sz="1800" dirty="0">
                <a:solidFill>
                  <a:srgbClr val="C6D43E"/>
                </a:solidFill>
              </a:rPr>
              <a:t>for </a:t>
            </a:r>
            <a:r>
              <a:rPr lang="fr-FR" sz="1800" dirty="0" err="1">
                <a:solidFill>
                  <a:srgbClr val="C6D43E"/>
                </a:solidFill>
              </a:rPr>
              <a:t>Renewable</a:t>
            </a:r>
            <a:r>
              <a:rPr lang="fr-FR" sz="1800" dirty="0">
                <a:solidFill>
                  <a:srgbClr val="C6D43E"/>
                </a:solidFill>
              </a:rPr>
              <a:t> Energies in France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1913" y="2111202"/>
            <a:ext cx="854075" cy="93662"/>
          </a:xfrm>
          <a:prstGeom prst="rect">
            <a:avLst/>
          </a:prstGeom>
          <a:solidFill>
            <a:srgbClr val="C6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fr-FR" sz="3200">
              <a:solidFill>
                <a:srgbClr val="FFFFF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913" y="6045661"/>
            <a:ext cx="742950" cy="7677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95988" y="6095037"/>
            <a:ext cx="2680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/>
                </a:solidFill>
                <a:latin typeface="Sintony"/>
                <a:cs typeface="Sintony"/>
              </a:rPr>
              <a:t>Soutenu par la Fondation Charles Léopold Mayer pour le progrès</a:t>
            </a:r>
            <a:br>
              <a:rPr lang="fr-FR" sz="1100" dirty="0">
                <a:solidFill>
                  <a:schemeClr val="tx1"/>
                </a:solidFill>
                <a:latin typeface="Sintony"/>
                <a:cs typeface="Sintony"/>
              </a:rPr>
            </a:br>
            <a:r>
              <a:rPr lang="fr-FR" sz="1100" dirty="0">
                <a:solidFill>
                  <a:schemeClr val="tx1"/>
                </a:solidFill>
                <a:latin typeface="Sintony"/>
                <a:cs typeface="Sintony"/>
              </a:rPr>
              <a:t>de l’Homme</a:t>
            </a:r>
          </a:p>
        </p:txBody>
      </p:sp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5145851" y="4149080"/>
            <a:ext cx="3534543" cy="20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9000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2038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r-FR" sz="1600" b="1" dirty="0">
                <a:solidFill>
                  <a:srgbClr val="007AAB"/>
                </a:solidFill>
                <a:latin typeface="Sintony" charset="0"/>
                <a:cs typeface="Sintony" charset="0"/>
              </a:rPr>
              <a:t>Yves MARIGNAC</a:t>
            </a:r>
            <a:br>
              <a:rPr lang="fr-FR" sz="1600" b="1" dirty="0">
                <a:solidFill>
                  <a:srgbClr val="007AAB"/>
                </a:solidFill>
                <a:latin typeface="Sintony" charset="0"/>
                <a:cs typeface="Sintony" charset="0"/>
              </a:rPr>
            </a:br>
            <a:r>
              <a:rPr lang="fr-FR" sz="1400" b="1" dirty="0" err="1">
                <a:solidFill>
                  <a:srgbClr val="007AAB"/>
                </a:solidFill>
                <a:latin typeface="Sintony" charset="0"/>
                <a:cs typeface="Sintony" charset="0"/>
              </a:rPr>
              <a:t>Spokesperson</a:t>
            </a:r>
            <a:r>
              <a:rPr lang="fr-FR" sz="1400" b="1" dirty="0">
                <a:solidFill>
                  <a:srgbClr val="007AAB"/>
                </a:solidFill>
                <a:latin typeface="Sintony" charset="0"/>
                <a:cs typeface="Sintony" charset="0"/>
              </a:rPr>
              <a:t>,</a:t>
            </a:r>
            <a:br>
              <a:rPr lang="fr-FR" sz="1400" b="1" dirty="0">
                <a:solidFill>
                  <a:srgbClr val="007AAB"/>
                </a:solidFill>
                <a:latin typeface="Sintony" charset="0"/>
                <a:cs typeface="Sintony" charset="0"/>
              </a:rPr>
            </a:br>
            <a:r>
              <a:rPr lang="fr-FR" sz="1400" b="1" dirty="0">
                <a:solidFill>
                  <a:srgbClr val="007AAB"/>
                </a:solidFill>
                <a:latin typeface="Sintony" charset="0"/>
                <a:cs typeface="Sintony" charset="0"/>
              </a:rPr>
              <a:t>Head of prospective </a:t>
            </a:r>
            <a:r>
              <a:rPr lang="fr-FR" sz="1400" b="1" dirty="0" err="1">
                <a:solidFill>
                  <a:srgbClr val="007AAB"/>
                </a:solidFill>
                <a:latin typeface="Sintony" charset="0"/>
                <a:cs typeface="Sintony" charset="0"/>
              </a:rPr>
              <a:t>analysis</a:t>
            </a:r>
            <a:br>
              <a:rPr lang="fr-FR" sz="1400" b="1" dirty="0">
                <a:solidFill>
                  <a:srgbClr val="007AAB"/>
                </a:solidFill>
                <a:latin typeface="Sintony" charset="0"/>
                <a:cs typeface="Sintony" charset="0"/>
              </a:rPr>
            </a:br>
            <a:r>
              <a:rPr lang="fr-FR" sz="1400" dirty="0">
                <a:solidFill>
                  <a:srgbClr val="007AAB"/>
                </a:solidFill>
                <a:latin typeface="Sintony" charset="0"/>
                <a:cs typeface="Sintony" charset="0"/>
              </a:rPr>
              <a:t>Association négaWatt</a:t>
            </a:r>
          </a:p>
          <a:p>
            <a:pPr defTabSz="914400" fontAlgn="base">
              <a:lnSpc>
                <a:spcPts val="2038"/>
              </a:lnSpc>
              <a:spcBef>
                <a:spcPts val="900"/>
              </a:spcBef>
              <a:spcAft>
                <a:spcPct val="0"/>
              </a:spcAft>
              <a:buSzPct val="100000"/>
            </a:pPr>
            <a:r>
              <a:rPr lang="fr-FR" sz="1200" dirty="0">
                <a:solidFill>
                  <a:srgbClr val="007AAB"/>
                </a:solidFill>
                <a:latin typeface="Sintony" charset="0"/>
                <a:cs typeface="Sintony" charset="0"/>
              </a:rPr>
              <a:t>25/06/2020, EUFORES</a:t>
            </a:r>
            <a:br>
              <a:rPr lang="fr-FR" sz="1200" dirty="0">
                <a:solidFill>
                  <a:srgbClr val="007AAB"/>
                </a:solidFill>
                <a:latin typeface="Sintony" charset="0"/>
                <a:cs typeface="Sintony" charset="0"/>
              </a:rPr>
            </a:br>
            <a:r>
              <a:rPr lang="fr-FR" sz="1200" dirty="0" err="1">
                <a:solidFill>
                  <a:srgbClr val="007AAB"/>
                </a:solidFill>
                <a:latin typeface="Sintony" charset="0"/>
                <a:cs typeface="Sintony" charset="0"/>
              </a:rPr>
              <a:t>Visioconference</a:t>
            </a:r>
            <a:endParaRPr lang="fr-FR" sz="1200" i="1" dirty="0">
              <a:solidFill>
                <a:srgbClr val="007AAB"/>
              </a:solidFill>
              <a:latin typeface="Sintony" charset="0"/>
              <a:cs typeface="Sintony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fr-F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9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The </a:t>
            </a:r>
            <a:r>
              <a:rPr lang="fr-FR" dirty="0" err="1"/>
              <a:t>négaWatt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60A769A-D10E-5144-BA2D-FB35E228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0" y="2276872"/>
            <a:ext cx="8229680" cy="38883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8BB6EE-C7AB-C340-9D7D-9501075415F7}"/>
              </a:ext>
            </a:extLst>
          </p:cNvPr>
          <p:cNvSpPr/>
          <p:nvPr/>
        </p:nvSpPr>
        <p:spPr>
          <a:xfrm>
            <a:off x="8820472" y="6480720"/>
            <a:ext cx="323528" cy="3326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AD29BC-F557-3045-A6B9-5B5D19A90326}"/>
              </a:ext>
            </a:extLst>
          </p:cNvPr>
          <p:cNvSpPr txBox="1"/>
          <p:nvPr/>
        </p:nvSpPr>
        <p:spPr>
          <a:xfrm>
            <a:off x="446776" y="1547500"/>
            <a:ext cx="82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007AAB"/>
                </a:solidFill>
                <a:latin typeface="Sintony"/>
                <a:cs typeface="Sintony"/>
              </a:rPr>
              <a:t>A </a:t>
            </a:r>
            <a:r>
              <a:rPr lang="fr-FR" sz="1800" b="1" dirty="0" err="1">
                <a:solidFill>
                  <a:srgbClr val="007AAB"/>
                </a:solidFill>
                <a:latin typeface="Sintony"/>
                <a:cs typeface="Sintony"/>
              </a:rPr>
              <a:t>systemic</a:t>
            </a:r>
            <a:r>
              <a:rPr lang="fr-FR" sz="1800" b="1" dirty="0">
                <a:solidFill>
                  <a:srgbClr val="007AAB"/>
                </a:solidFill>
                <a:latin typeface="Sintony"/>
                <a:cs typeface="Sintony"/>
              </a:rPr>
              <a:t> </a:t>
            </a:r>
            <a:r>
              <a:rPr lang="fr-FR" sz="1800" b="1" dirty="0" err="1">
                <a:solidFill>
                  <a:srgbClr val="007AAB"/>
                </a:solidFill>
                <a:latin typeface="Sintony"/>
                <a:cs typeface="Sintony"/>
              </a:rPr>
              <a:t>approach</a:t>
            </a:r>
            <a:r>
              <a:rPr lang="fr-FR" sz="1800" b="1" dirty="0">
                <a:solidFill>
                  <a:srgbClr val="007AAB"/>
                </a:solidFill>
                <a:latin typeface="Sintony"/>
                <a:cs typeface="Sintony"/>
              </a:rPr>
              <a:t> to </a:t>
            </a:r>
            <a:r>
              <a:rPr lang="fr-FR" sz="1800" b="1" dirty="0" err="1">
                <a:solidFill>
                  <a:srgbClr val="007AAB"/>
                </a:solidFill>
                <a:latin typeface="Sintony"/>
                <a:cs typeface="Sintony"/>
              </a:rPr>
              <a:t>address</a:t>
            </a:r>
            <a:r>
              <a:rPr lang="fr-FR" sz="1800" b="1" dirty="0">
                <a:solidFill>
                  <a:srgbClr val="007AAB"/>
                </a:solidFill>
                <a:latin typeface="Sintony"/>
                <a:cs typeface="Sintony"/>
              </a:rPr>
              <a:t> a </a:t>
            </a:r>
            <a:r>
              <a:rPr lang="fr-FR" sz="1800" b="1" dirty="0" err="1">
                <a:solidFill>
                  <a:srgbClr val="007AAB"/>
                </a:solidFill>
                <a:latin typeface="Sintony"/>
                <a:cs typeface="Sintony"/>
              </a:rPr>
              <a:t>systemic</a:t>
            </a:r>
            <a:r>
              <a:rPr lang="fr-FR" sz="1800" b="1" dirty="0">
                <a:solidFill>
                  <a:srgbClr val="007AAB"/>
                </a:solidFill>
                <a:latin typeface="Sintony"/>
                <a:cs typeface="Sintony"/>
              </a:rPr>
              <a:t> issue</a:t>
            </a:r>
            <a:endParaRPr lang="fr-FR" sz="1800" dirty="0">
              <a:solidFill>
                <a:srgbClr val="007AAB"/>
              </a:solidFill>
              <a:latin typeface="Sintony"/>
              <a:cs typeface="Sintony"/>
            </a:endParaRPr>
          </a:p>
        </p:txBody>
      </p:sp>
    </p:spTree>
    <p:extLst>
      <p:ext uri="{BB962C8B-B14F-4D97-AF65-F5344CB8AC3E}">
        <p14:creationId xmlns:p14="http://schemas.microsoft.com/office/powerpoint/2010/main" val="425803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6939BA5-B520-EE4C-9818-655316B99CEA}"/>
              </a:ext>
            </a:extLst>
          </p:cNvPr>
          <p:cNvSpPr/>
          <p:nvPr/>
        </p:nvSpPr>
        <p:spPr>
          <a:xfrm>
            <a:off x="8820472" y="6480720"/>
            <a:ext cx="323528" cy="3326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négaWatt</a:t>
            </a:r>
            <a:r>
              <a:rPr lang="fr-FR" dirty="0"/>
              <a:t> Scenario 2017-2050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59C88D3-6030-5A42-BFF7-5CADDAAF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84" y="1480147"/>
            <a:ext cx="5760740" cy="3749053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5332BA41-F282-834A-8298-C63CAE9B686F}"/>
              </a:ext>
            </a:extLst>
          </p:cNvPr>
          <p:cNvCxnSpPr/>
          <p:nvPr/>
        </p:nvCxnSpPr>
        <p:spPr>
          <a:xfrm>
            <a:off x="2915816" y="2276872"/>
            <a:ext cx="3456000" cy="0"/>
          </a:xfrm>
          <a:prstGeom prst="line">
            <a:avLst/>
          </a:prstGeom>
          <a:ln w="25400" cmpd="sng">
            <a:solidFill>
              <a:srgbClr val="DB352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CB7EFF04-758E-E04B-8727-AEDE62B9BA92}"/>
              </a:ext>
            </a:extLst>
          </p:cNvPr>
          <p:cNvSpPr txBox="1"/>
          <p:nvPr/>
        </p:nvSpPr>
        <p:spPr>
          <a:xfrm>
            <a:off x="6445224" y="2670011"/>
            <a:ext cx="187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DB352E"/>
                </a:solidFill>
                <a:latin typeface="Sintony"/>
                <a:cs typeface="Sintony"/>
              </a:rPr>
              <a:t>Increased</a:t>
            </a:r>
            <a:br>
              <a:rPr lang="fr-FR" sz="1600" dirty="0">
                <a:solidFill>
                  <a:srgbClr val="DB352E"/>
                </a:solidFill>
                <a:latin typeface="Sintony"/>
                <a:cs typeface="Sintony"/>
              </a:rPr>
            </a:br>
            <a:r>
              <a:rPr lang="fr-FR" sz="1600" dirty="0" err="1">
                <a:solidFill>
                  <a:srgbClr val="DB352E"/>
                </a:solidFill>
                <a:latin typeface="Sintony"/>
                <a:cs typeface="Sintony"/>
              </a:rPr>
              <a:t>efficiency</a:t>
            </a:r>
            <a:br>
              <a:rPr lang="fr-FR" sz="1600" dirty="0">
                <a:solidFill>
                  <a:srgbClr val="DB352E"/>
                </a:solidFill>
                <a:latin typeface="Sintony"/>
                <a:cs typeface="Sintony"/>
              </a:rPr>
            </a:br>
            <a:r>
              <a:rPr lang="fr-FR" sz="1600" dirty="0">
                <a:solidFill>
                  <a:srgbClr val="DB352E"/>
                </a:solidFill>
                <a:latin typeface="Sintony"/>
                <a:cs typeface="Sintony"/>
              </a:rPr>
              <a:t>&amp; </a:t>
            </a:r>
            <a:r>
              <a:rPr lang="fr-FR" sz="1600" dirty="0" err="1">
                <a:solidFill>
                  <a:srgbClr val="DB352E"/>
                </a:solidFill>
                <a:latin typeface="Sintony"/>
                <a:cs typeface="Sintony"/>
              </a:rPr>
              <a:t>sufficiency</a:t>
            </a:r>
            <a:endParaRPr lang="fr-FR" sz="1600" dirty="0">
              <a:solidFill>
                <a:srgbClr val="DB352E"/>
              </a:solidFill>
              <a:latin typeface="Sintony"/>
              <a:cs typeface="Sintony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2F78F12-1A09-B145-9591-D488C15C6262}"/>
              </a:ext>
            </a:extLst>
          </p:cNvPr>
          <p:cNvSpPr txBox="1"/>
          <p:nvPr/>
        </p:nvSpPr>
        <p:spPr>
          <a:xfrm>
            <a:off x="6444208" y="4005064"/>
            <a:ext cx="205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98023"/>
                </a:solidFill>
                <a:latin typeface="Sintony"/>
                <a:cs typeface="Sintony"/>
              </a:rPr>
              <a:t>100%</a:t>
            </a:r>
            <a:br>
              <a:rPr lang="fr-FR" sz="2400" b="1" dirty="0">
                <a:solidFill>
                  <a:srgbClr val="598023"/>
                </a:solidFill>
                <a:latin typeface="Sintony"/>
                <a:cs typeface="Sintony"/>
              </a:rPr>
            </a:br>
            <a:r>
              <a:rPr lang="fr-FR" sz="1600" dirty="0" err="1">
                <a:solidFill>
                  <a:srgbClr val="598023"/>
                </a:solidFill>
                <a:latin typeface="Sintony"/>
                <a:cs typeface="Sintony"/>
              </a:rPr>
              <a:t>renewable</a:t>
            </a:r>
            <a:br>
              <a:rPr lang="fr-FR" sz="1600" dirty="0">
                <a:solidFill>
                  <a:srgbClr val="598023"/>
                </a:solidFill>
                <a:latin typeface="Sintony"/>
                <a:cs typeface="Sintony"/>
              </a:rPr>
            </a:br>
            <a:r>
              <a:rPr lang="fr-FR" sz="1600" dirty="0" err="1">
                <a:solidFill>
                  <a:srgbClr val="598023"/>
                </a:solidFill>
                <a:latin typeface="Sintony"/>
                <a:cs typeface="Sintony"/>
              </a:rPr>
              <a:t>energy</a:t>
            </a:r>
            <a:r>
              <a:rPr lang="fr-FR" sz="1600" dirty="0">
                <a:solidFill>
                  <a:srgbClr val="598023"/>
                </a:solidFill>
                <a:latin typeface="Sintony"/>
                <a:cs typeface="Sintony"/>
              </a:rPr>
              <a:t> </a:t>
            </a:r>
            <a:r>
              <a:rPr lang="fr-FR" sz="1600" dirty="0" err="1">
                <a:solidFill>
                  <a:srgbClr val="598023"/>
                </a:solidFill>
                <a:latin typeface="Sintony"/>
                <a:cs typeface="Sintony"/>
              </a:rPr>
              <a:t>supply</a:t>
            </a:r>
            <a:endParaRPr lang="fr-FR" sz="1600" dirty="0">
              <a:solidFill>
                <a:srgbClr val="598023"/>
              </a:solidFill>
              <a:latin typeface="Sintony"/>
              <a:cs typeface="Sintony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B1D3EDF-40F1-2140-9B1C-F8E2BBD3E47A}"/>
              </a:ext>
            </a:extLst>
          </p:cNvPr>
          <p:cNvSpPr txBox="1"/>
          <p:nvPr/>
        </p:nvSpPr>
        <p:spPr>
          <a:xfrm>
            <a:off x="801688" y="1279525"/>
            <a:ext cx="564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7AAB"/>
                </a:solidFill>
                <a:latin typeface="Sintony"/>
                <a:cs typeface="Sintony"/>
              </a:rPr>
              <a:t>France: </a:t>
            </a:r>
            <a:r>
              <a:rPr lang="fr-FR" sz="1600" dirty="0" err="1">
                <a:solidFill>
                  <a:srgbClr val="007AAB"/>
                </a:solidFill>
                <a:latin typeface="Sintony"/>
                <a:cs typeface="Sintony"/>
              </a:rPr>
              <a:t>primary</a:t>
            </a:r>
            <a:r>
              <a:rPr lang="fr-FR" sz="1600" dirty="0">
                <a:solidFill>
                  <a:srgbClr val="007AAB"/>
                </a:solidFill>
                <a:latin typeface="Sintony"/>
                <a:cs typeface="Sintony"/>
              </a:rPr>
              <a:t> </a:t>
            </a:r>
            <a:r>
              <a:rPr lang="fr-FR" sz="1600" dirty="0" err="1">
                <a:solidFill>
                  <a:srgbClr val="007AAB"/>
                </a:solidFill>
                <a:latin typeface="Sintony"/>
                <a:cs typeface="Sintony"/>
              </a:rPr>
              <a:t>energy</a:t>
            </a:r>
            <a:r>
              <a:rPr lang="fr-FR" sz="1600" dirty="0">
                <a:solidFill>
                  <a:srgbClr val="007AAB"/>
                </a:solidFill>
                <a:latin typeface="Sintony"/>
                <a:cs typeface="Sintony"/>
              </a:rPr>
              <a:t> </a:t>
            </a:r>
            <a:r>
              <a:rPr lang="fr-FR" sz="1600" dirty="0" err="1">
                <a:solidFill>
                  <a:srgbClr val="007AAB"/>
                </a:solidFill>
                <a:latin typeface="Sintony"/>
                <a:cs typeface="Sintony"/>
              </a:rPr>
              <a:t>supply</a:t>
            </a:r>
            <a:r>
              <a:rPr lang="fr-FR" sz="1600" dirty="0">
                <a:solidFill>
                  <a:srgbClr val="007AAB"/>
                </a:solidFill>
                <a:latin typeface="Sintony"/>
                <a:cs typeface="Sintony"/>
              </a:rPr>
              <a:t> </a:t>
            </a:r>
          </a:p>
        </p:txBody>
      </p:sp>
      <p:sp>
        <p:nvSpPr>
          <p:cNvPr id="2" name="Croix 1">
            <a:extLst>
              <a:ext uri="{FF2B5EF4-FFF2-40B4-BE49-F238E27FC236}">
                <a16:creationId xmlns:a16="http://schemas.microsoft.com/office/drawing/2014/main" id="{AD0D970E-EB7F-854C-A657-ED654BAC9D7A}"/>
              </a:ext>
            </a:extLst>
          </p:cNvPr>
          <p:cNvSpPr/>
          <p:nvPr/>
        </p:nvSpPr>
        <p:spPr>
          <a:xfrm>
            <a:off x="467544" y="5741584"/>
            <a:ext cx="504056" cy="504056"/>
          </a:xfrm>
          <a:prstGeom prst="plus">
            <a:avLst>
              <a:gd name="adj" fmla="val 46447"/>
            </a:avLst>
          </a:prstGeom>
          <a:solidFill>
            <a:srgbClr val="0070C0"/>
          </a:solidFill>
          <a:ln>
            <a:solidFill>
              <a:srgbClr val="007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45">
            <a:extLst>
              <a:ext uri="{FF2B5EF4-FFF2-40B4-BE49-F238E27FC236}">
                <a16:creationId xmlns:a16="http://schemas.microsoft.com/office/drawing/2014/main" id="{A68A5A35-AAFB-2547-B88A-B5673C6783E1}"/>
              </a:ext>
            </a:extLst>
          </p:cNvPr>
          <p:cNvSpPr/>
          <p:nvPr/>
        </p:nvSpPr>
        <p:spPr>
          <a:xfrm>
            <a:off x="1091832" y="5495640"/>
            <a:ext cx="1980321" cy="1008000"/>
          </a:xfrm>
          <a:prstGeom prst="roundRect">
            <a:avLst/>
          </a:prstGeom>
          <a:solidFill>
            <a:srgbClr val="C5E0B4">
              <a:alpha val="30000"/>
            </a:srgbClr>
          </a:solidFill>
          <a:ln w="127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84CE8F33-F842-914F-96A4-3C06E27D62F8}"/>
              </a:ext>
            </a:extLst>
          </p:cNvPr>
          <p:cNvSpPr txBox="1">
            <a:spLocks/>
          </p:cNvSpPr>
          <p:nvPr/>
        </p:nvSpPr>
        <p:spPr bwMode="auto">
          <a:xfrm>
            <a:off x="1103295" y="5511042"/>
            <a:ext cx="1968860" cy="10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Blip>
                <a:blip r:embed="rId4"/>
              </a:buBlip>
              <a:defRPr sz="1500" b="0" u="none" kern="1200">
                <a:solidFill>
                  <a:schemeClr val="tx1"/>
                </a:solidFill>
                <a:latin typeface="Sintony" charset="0"/>
                <a:ea typeface="ＭＳ Ｐゴシック" charset="0"/>
                <a:cs typeface="Sintony" charset="0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300" kern="1200">
                <a:solidFill>
                  <a:srgbClr val="007AAB"/>
                </a:solidFill>
                <a:latin typeface="Sintony" charset="0"/>
                <a:ea typeface="Sintony" charset="0"/>
                <a:cs typeface="Sintony" charset="0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3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fr-FR" sz="1800" b="1" dirty="0" err="1">
                <a:solidFill>
                  <a:schemeClr val="accent6">
                    <a:lumMod val="50000"/>
                  </a:schemeClr>
                </a:solidFill>
              </a:rPr>
              <a:t>Zero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accent6">
                    <a:lumMod val="50000"/>
                  </a:schemeClr>
                </a:solidFill>
              </a:rPr>
              <a:t>carbon</a:t>
            </a:r>
            <a:br>
              <a:rPr lang="fr-FR" sz="1800" dirty="0"/>
            </a:b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Reaching</a:t>
            </a:r>
            <a:b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carbon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neutrality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Croix 41">
            <a:extLst>
              <a:ext uri="{FF2B5EF4-FFF2-40B4-BE49-F238E27FC236}">
                <a16:creationId xmlns:a16="http://schemas.microsoft.com/office/drawing/2014/main" id="{22F24528-1198-1744-B9F4-DDCDB379C66E}"/>
              </a:ext>
            </a:extLst>
          </p:cNvPr>
          <p:cNvSpPr/>
          <p:nvPr/>
        </p:nvSpPr>
        <p:spPr>
          <a:xfrm>
            <a:off x="3203848" y="5741584"/>
            <a:ext cx="504056" cy="504056"/>
          </a:xfrm>
          <a:prstGeom prst="plus">
            <a:avLst>
              <a:gd name="adj" fmla="val 46447"/>
            </a:avLst>
          </a:prstGeom>
          <a:solidFill>
            <a:srgbClr val="0070C0"/>
          </a:solidFill>
          <a:ln>
            <a:solidFill>
              <a:srgbClr val="007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5">
            <a:extLst>
              <a:ext uri="{FF2B5EF4-FFF2-40B4-BE49-F238E27FC236}">
                <a16:creationId xmlns:a16="http://schemas.microsoft.com/office/drawing/2014/main" id="{17320109-CB6F-A54F-9AC3-3A05B9F7108E}"/>
              </a:ext>
            </a:extLst>
          </p:cNvPr>
          <p:cNvSpPr/>
          <p:nvPr/>
        </p:nvSpPr>
        <p:spPr>
          <a:xfrm>
            <a:off x="3815814" y="5494880"/>
            <a:ext cx="1980321" cy="1008000"/>
          </a:xfrm>
          <a:prstGeom prst="roundRect">
            <a:avLst/>
          </a:prstGeom>
          <a:solidFill>
            <a:srgbClr val="EBE2C2">
              <a:alpha val="30000"/>
            </a:srgbClr>
          </a:solidFill>
          <a:ln w="127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CE7CCA92-07DE-1546-8FC7-AFC703A9F0F9}"/>
              </a:ext>
            </a:extLst>
          </p:cNvPr>
          <p:cNvSpPr txBox="1">
            <a:spLocks/>
          </p:cNvSpPr>
          <p:nvPr/>
        </p:nvSpPr>
        <p:spPr bwMode="auto">
          <a:xfrm>
            <a:off x="3827277" y="5511042"/>
            <a:ext cx="1968859" cy="10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Blip>
                <a:blip r:embed="rId4"/>
              </a:buBlip>
              <a:defRPr sz="1500" b="0" u="none" kern="1200">
                <a:solidFill>
                  <a:schemeClr val="tx1"/>
                </a:solidFill>
                <a:latin typeface="Sintony" charset="0"/>
                <a:ea typeface="ＭＳ Ｐゴシック" charset="0"/>
                <a:cs typeface="Sintony" charset="0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300" kern="1200">
                <a:solidFill>
                  <a:srgbClr val="007AAB"/>
                </a:solidFill>
                <a:latin typeface="Sintony" charset="0"/>
                <a:ea typeface="Sintony" charset="0"/>
                <a:cs typeface="Sintony" charset="0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3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fr-FR" sz="1600" b="1" dirty="0" err="1">
                <a:solidFill>
                  <a:srgbClr val="A67966"/>
                </a:solidFill>
              </a:rPr>
              <a:t>Environmental</a:t>
            </a:r>
            <a:br>
              <a:rPr lang="fr-FR" sz="1600" b="1" dirty="0">
                <a:solidFill>
                  <a:srgbClr val="A67966"/>
                </a:solidFill>
              </a:rPr>
            </a:br>
            <a:r>
              <a:rPr lang="fr-FR" sz="1600" b="1" dirty="0" err="1">
                <a:solidFill>
                  <a:srgbClr val="A67966"/>
                </a:solidFill>
              </a:rPr>
              <a:t>benefits</a:t>
            </a:r>
            <a:br>
              <a:rPr lang="fr-FR" sz="1600" b="1" dirty="0">
                <a:solidFill>
                  <a:srgbClr val="A67966"/>
                </a:solidFill>
              </a:rPr>
            </a:br>
            <a:r>
              <a:rPr lang="fr-FR" sz="1200" dirty="0" err="1">
                <a:solidFill>
                  <a:srgbClr val="A67966"/>
                </a:solidFill>
              </a:rPr>
              <a:t>Materials</a:t>
            </a:r>
            <a:r>
              <a:rPr lang="fr-FR" sz="1200" dirty="0">
                <a:solidFill>
                  <a:srgbClr val="A67966"/>
                </a:solidFill>
              </a:rPr>
              <a:t>, pollution…</a:t>
            </a:r>
          </a:p>
        </p:txBody>
      </p:sp>
      <p:sp>
        <p:nvSpPr>
          <p:cNvPr id="46" name="Croix 45">
            <a:extLst>
              <a:ext uri="{FF2B5EF4-FFF2-40B4-BE49-F238E27FC236}">
                <a16:creationId xmlns:a16="http://schemas.microsoft.com/office/drawing/2014/main" id="{DE49F63E-D512-3245-AB59-4E59BE65304F}"/>
              </a:ext>
            </a:extLst>
          </p:cNvPr>
          <p:cNvSpPr/>
          <p:nvPr/>
        </p:nvSpPr>
        <p:spPr>
          <a:xfrm>
            <a:off x="5927830" y="5740824"/>
            <a:ext cx="504056" cy="504056"/>
          </a:xfrm>
          <a:prstGeom prst="plus">
            <a:avLst>
              <a:gd name="adj" fmla="val 46447"/>
            </a:avLst>
          </a:prstGeom>
          <a:solidFill>
            <a:srgbClr val="0070C0"/>
          </a:solidFill>
          <a:ln>
            <a:solidFill>
              <a:srgbClr val="007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5">
            <a:extLst>
              <a:ext uri="{FF2B5EF4-FFF2-40B4-BE49-F238E27FC236}">
                <a16:creationId xmlns:a16="http://schemas.microsoft.com/office/drawing/2014/main" id="{97DE26F8-03B8-1C41-BB04-1203D502F32E}"/>
              </a:ext>
            </a:extLst>
          </p:cNvPr>
          <p:cNvSpPr/>
          <p:nvPr/>
        </p:nvSpPr>
        <p:spPr>
          <a:xfrm>
            <a:off x="6552118" y="5494880"/>
            <a:ext cx="1980321" cy="1008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 w="127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F9C6855B-D09C-9B48-AFB1-B78F445C38AE}"/>
              </a:ext>
            </a:extLst>
          </p:cNvPr>
          <p:cNvSpPr txBox="1">
            <a:spLocks/>
          </p:cNvSpPr>
          <p:nvPr/>
        </p:nvSpPr>
        <p:spPr bwMode="auto">
          <a:xfrm>
            <a:off x="6480720" y="5511042"/>
            <a:ext cx="2123727" cy="10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Blip>
                <a:blip r:embed="rId4"/>
              </a:buBlip>
              <a:defRPr sz="1500" b="0" u="none" kern="1200">
                <a:solidFill>
                  <a:schemeClr val="tx1"/>
                </a:solidFill>
                <a:latin typeface="Sintony" charset="0"/>
                <a:ea typeface="ＭＳ Ｐゴシック" charset="0"/>
                <a:cs typeface="Sintony" charset="0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sz="1300" kern="1200">
                <a:solidFill>
                  <a:srgbClr val="007AAB"/>
                </a:solidFill>
                <a:latin typeface="Sintony" charset="0"/>
                <a:ea typeface="Sintony" charset="0"/>
                <a:cs typeface="Sintony" charset="0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defRPr sz="13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rgbClr val="0D0D0D"/>
                </a:solidFill>
                <a:latin typeface="Sintony" charset="0"/>
                <a:ea typeface="Sintony" charset="0"/>
                <a:cs typeface="Sinton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fr-FR" sz="1600" b="1" dirty="0" err="1">
                <a:solidFill>
                  <a:srgbClr val="C00000"/>
                </a:solidFill>
                <a:latin typeface="Sintony" panose="02000503050000020004" pitchFamily="2" charset="77"/>
              </a:rPr>
              <a:t>Socio-economic</a:t>
            </a:r>
            <a:r>
              <a:rPr lang="fr-FR" sz="1600" b="1" dirty="0">
                <a:solidFill>
                  <a:srgbClr val="C00000"/>
                </a:solidFill>
                <a:latin typeface="Sintony" panose="02000503050000020004" pitchFamily="2" charset="77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Sintony" panose="02000503050000020004" pitchFamily="2" charset="77"/>
              </a:rPr>
              <a:t>benefits</a:t>
            </a:r>
            <a:br>
              <a:rPr lang="fr-FR" sz="2000" b="1" dirty="0">
                <a:solidFill>
                  <a:srgbClr val="C00000"/>
                </a:solidFill>
                <a:latin typeface="Sintony" panose="02000503050000020004" pitchFamily="2" charset="77"/>
              </a:rPr>
            </a:br>
            <a:r>
              <a:rPr lang="fr-FR" sz="1200" dirty="0">
                <a:solidFill>
                  <a:srgbClr val="C00000"/>
                </a:solidFill>
                <a:latin typeface="Sintony" panose="02000503050000020004" pitchFamily="2" charset="77"/>
              </a:rPr>
              <a:t>Jobs, social justice…</a:t>
            </a:r>
          </a:p>
        </p:txBody>
      </p:sp>
    </p:spTree>
    <p:extLst>
      <p:ext uri="{BB962C8B-B14F-4D97-AF65-F5344CB8AC3E}">
        <p14:creationId xmlns:p14="http://schemas.microsoft.com/office/powerpoint/2010/main" val="322065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Global </a:t>
            </a:r>
            <a:r>
              <a:rPr lang="fr-FR" dirty="0" err="1"/>
              <a:t>Sustainability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820472" y="6480720"/>
            <a:ext cx="323528" cy="3326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EBF466-EA0B-304C-8128-8E8F80E4F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2" y="1691262"/>
            <a:ext cx="8983680" cy="50501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287E63-54DE-9648-BE3B-C697D3E8B7E1}"/>
              </a:ext>
            </a:extLst>
          </p:cNvPr>
          <p:cNvSpPr/>
          <p:nvPr/>
        </p:nvSpPr>
        <p:spPr>
          <a:xfrm>
            <a:off x="144016" y="6510536"/>
            <a:ext cx="4067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rgbClr val="007AAB"/>
                </a:solidFill>
                <a:latin typeface="Arial"/>
                <a:cs typeface="Arial"/>
              </a:rPr>
              <a:t>Source: négaWatt, based on IPCC (2018), Special Report 1.5°C</a:t>
            </a:r>
            <a:r>
              <a:rPr lang="fr-FR" sz="900" dirty="0">
                <a:solidFill>
                  <a:srgbClr val="007AAB"/>
                </a:solidFill>
                <a:effectLst/>
                <a:latin typeface="Arial"/>
                <a:cs typeface="Arial"/>
              </a:rPr>
              <a:t> </a:t>
            </a:r>
            <a:endParaRPr lang="fr-FR" sz="900" dirty="0">
              <a:solidFill>
                <a:srgbClr val="007AAB"/>
              </a:solidFill>
              <a:latin typeface="Arial"/>
              <a:cs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397E5F-564B-EB41-A558-9A62A2355DC5}"/>
              </a:ext>
            </a:extLst>
          </p:cNvPr>
          <p:cNvSpPr txBox="1"/>
          <p:nvPr/>
        </p:nvSpPr>
        <p:spPr>
          <a:xfrm>
            <a:off x="4932040" y="1174977"/>
            <a:ext cx="41951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Sintony"/>
                <a:cs typeface="Sintony"/>
              </a:rPr>
              <a:t>Score over 17 economic, social &amp; </a:t>
            </a:r>
            <a:r>
              <a:rPr lang="fr-FR" sz="1200" b="1" dirty="0" err="1">
                <a:solidFill>
                  <a:schemeClr val="tx1"/>
                </a:solidFill>
                <a:latin typeface="Sintony"/>
                <a:cs typeface="Sintony"/>
              </a:rPr>
              <a:t>environmental</a:t>
            </a:r>
            <a:br>
              <a:rPr lang="fr-FR" sz="1200" b="1" dirty="0">
                <a:solidFill>
                  <a:schemeClr val="tx1"/>
                </a:solidFill>
                <a:latin typeface="Sintony"/>
                <a:cs typeface="Sintony"/>
              </a:rPr>
            </a:br>
            <a:r>
              <a:rPr lang="fr-FR" sz="1200" b="1" dirty="0">
                <a:solidFill>
                  <a:schemeClr val="tx1"/>
                </a:solidFill>
                <a:latin typeface="Sintony"/>
                <a:cs typeface="Sintony"/>
              </a:rPr>
              <a:t>UN Sustainable Development Goals (SDG)</a:t>
            </a:r>
            <a:br>
              <a:rPr lang="fr-FR" sz="1200" b="1" dirty="0">
                <a:solidFill>
                  <a:schemeClr val="tx1"/>
                </a:solidFill>
                <a:latin typeface="Sintony"/>
                <a:cs typeface="Sintony"/>
              </a:rPr>
            </a:br>
            <a:r>
              <a:rPr lang="fr-FR" sz="1000" dirty="0">
                <a:solidFill>
                  <a:schemeClr val="tx1"/>
                </a:solidFill>
                <a:latin typeface="Sintony"/>
                <a:cs typeface="Sintony"/>
              </a:rPr>
              <a:t>(minimum / mean / maximum)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E34F14-AABA-D545-8AC9-E192D1505CC8}"/>
              </a:ext>
            </a:extLst>
          </p:cNvPr>
          <p:cNvSpPr txBox="1"/>
          <p:nvPr/>
        </p:nvSpPr>
        <p:spPr>
          <a:xfrm>
            <a:off x="141166" y="1412776"/>
            <a:ext cx="4934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/>
                </a:solidFill>
                <a:latin typeface="Sintony"/>
                <a:cs typeface="Sintony"/>
              </a:rPr>
              <a:t>Options for </a:t>
            </a:r>
            <a:r>
              <a:rPr lang="fr-FR" sz="1200" b="1" dirty="0" err="1">
                <a:solidFill>
                  <a:schemeClr val="tx1"/>
                </a:solidFill>
                <a:latin typeface="Sintony"/>
                <a:cs typeface="Sintony"/>
              </a:rPr>
              <a:t>reducing</a:t>
            </a:r>
            <a:r>
              <a:rPr lang="fr-FR" sz="1200" b="1" dirty="0">
                <a:solidFill>
                  <a:schemeClr val="tx1"/>
                </a:solidFill>
                <a:latin typeface="Sintony"/>
                <a:cs typeface="Sintony"/>
              </a:rPr>
              <a:t> GHG </a:t>
            </a:r>
            <a:r>
              <a:rPr lang="fr-FR" sz="1200" b="1" dirty="0" err="1">
                <a:solidFill>
                  <a:schemeClr val="tx1"/>
                </a:solidFill>
                <a:latin typeface="Sintony"/>
                <a:cs typeface="Sintony"/>
              </a:rPr>
              <a:t>emissions</a:t>
            </a:r>
            <a:endParaRPr lang="fr-FR" sz="1000" dirty="0">
              <a:solidFill>
                <a:schemeClr val="tx1"/>
              </a:solidFill>
              <a:latin typeface="Sintony"/>
              <a:cs typeface="Sintony"/>
            </a:endParaRPr>
          </a:p>
        </p:txBody>
      </p:sp>
    </p:spTree>
    <p:extLst>
      <p:ext uri="{BB962C8B-B14F-4D97-AF65-F5344CB8AC3E}">
        <p14:creationId xmlns:p14="http://schemas.microsoft.com/office/powerpoint/2010/main" val="22492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Resilience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820472" y="6480720"/>
            <a:ext cx="323528" cy="3326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9F7623-BEC8-984E-947B-90CEF062B96E}"/>
              </a:ext>
            </a:extLst>
          </p:cNvPr>
          <p:cNvSpPr/>
          <p:nvPr/>
        </p:nvSpPr>
        <p:spPr>
          <a:xfrm>
            <a:off x="1613515" y="1558533"/>
            <a:ext cx="1215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Sintony" panose="02000503050000020004" pitchFamily="2" charset="77"/>
              </a:rPr>
              <a:t>POSSIBLE</a:t>
            </a:r>
            <a:b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Sintony" panose="02000503050000020004" pitchFamily="2" charset="77"/>
              </a:rPr>
            </a:b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Sintony" panose="02000503050000020004" pitchFamily="2" charset="77"/>
              </a:rPr>
              <a:t>SHOCKS</a:t>
            </a:r>
            <a:endParaRPr lang="fr-FR" sz="1800" b="1" dirty="0">
              <a:solidFill>
                <a:schemeClr val="accent4">
                  <a:lumMod val="75000"/>
                </a:schemeClr>
              </a:solidFill>
              <a:latin typeface="Sintony" panose="0200050305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0C9DF-24C6-5C47-811E-54F3A6EE0EA0}"/>
              </a:ext>
            </a:extLst>
          </p:cNvPr>
          <p:cNvSpPr/>
          <p:nvPr/>
        </p:nvSpPr>
        <p:spPr>
          <a:xfrm>
            <a:off x="3570300" y="1558533"/>
            <a:ext cx="1981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rgbClr val="0070C0"/>
                </a:solidFill>
                <a:latin typeface="Sintony" panose="02000503050000020004" pitchFamily="2" charset="77"/>
              </a:rPr>
              <a:t>CHAINS OF</a:t>
            </a:r>
            <a:br>
              <a:rPr lang="en-GB" sz="1800" b="1" dirty="0">
                <a:solidFill>
                  <a:srgbClr val="0070C0"/>
                </a:solidFill>
                <a:latin typeface="Sintony" panose="02000503050000020004" pitchFamily="2" charset="77"/>
              </a:rPr>
            </a:br>
            <a:r>
              <a:rPr lang="en-GB" sz="1800" b="1" dirty="0">
                <a:solidFill>
                  <a:srgbClr val="0070C0"/>
                </a:solidFill>
                <a:latin typeface="Sintony" panose="02000503050000020004" pitchFamily="2" charset="77"/>
              </a:rPr>
              <a:t>CONSEQUENCES</a:t>
            </a:r>
            <a:endParaRPr lang="fr-FR" sz="1800" b="1" dirty="0">
              <a:solidFill>
                <a:srgbClr val="0070C0"/>
              </a:solidFill>
              <a:latin typeface="Sintony" panose="02000503050000020004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F69A0-1470-634C-B233-CC9043D28AFD}"/>
              </a:ext>
            </a:extLst>
          </p:cNvPr>
          <p:cNvSpPr/>
          <p:nvPr/>
        </p:nvSpPr>
        <p:spPr>
          <a:xfrm>
            <a:off x="6650869" y="1558533"/>
            <a:ext cx="1221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Sintony" panose="02000503050000020004" pitchFamily="2" charset="77"/>
              </a:rPr>
              <a:t>MULTIPLE</a:t>
            </a:r>
            <a:b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Sintony" panose="02000503050000020004" pitchFamily="2" charset="77"/>
              </a:rPr>
            </a:b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Sintony" panose="02000503050000020004" pitchFamily="2" charset="77"/>
              </a:rPr>
              <a:t>IMPACTS</a:t>
            </a:r>
            <a:endParaRPr lang="fr-FR" sz="1800" b="1" dirty="0">
              <a:solidFill>
                <a:schemeClr val="accent2">
                  <a:lumMod val="75000"/>
                </a:schemeClr>
              </a:solidFill>
              <a:latin typeface="Sintony" panose="02000503050000020004" pitchFamily="2" charset="77"/>
            </a:endParaRPr>
          </a:p>
        </p:txBody>
      </p:sp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FD316A4A-FE52-8643-9D1A-A03BEE8BE320}"/>
              </a:ext>
            </a:extLst>
          </p:cNvPr>
          <p:cNvSpPr/>
          <p:nvPr/>
        </p:nvSpPr>
        <p:spPr>
          <a:xfrm>
            <a:off x="1835696" y="3768720"/>
            <a:ext cx="627017" cy="4523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5B1AA7D1-EA96-2C49-8647-38BA1FFDCE01}"/>
              </a:ext>
            </a:extLst>
          </p:cNvPr>
          <p:cNvSpPr/>
          <p:nvPr/>
        </p:nvSpPr>
        <p:spPr>
          <a:xfrm>
            <a:off x="4233015" y="3768720"/>
            <a:ext cx="627017" cy="4523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>
            <a:extLst>
              <a:ext uri="{FF2B5EF4-FFF2-40B4-BE49-F238E27FC236}">
                <a16:creationId xmlns:a16="http://schemas.microsoft.com/office/drawing/2014/main" id="{948D4EE0-4B96-134E-AADF-094A1DA21985}"/>
              </a:ext>
            </a:extLst>
          </p:cNvPr>
          <p:cNvSpPr/>
          <p:nvPr/>
        </p:nvSpPr>
        <p:spPr>
          <a:xfrm>
            <a:off x="6969319" y="3768720"/>
            <a:ext cx="627017" cy="4523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4A05CB-50C3-B145-A67C-DB72812FB353}"/>
              </a:ext>
            </a:extLst>
          </p:cNvPr>
          <p:cNvSpPr/>
          <p:nvPr/>
        </p:nvSpPr>
        <p:spPr>
          <a:xfrm>
            <a:off x="3369417" y="4258490"/>
            <a:ext cx="24801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Reducing </a:t>
            </a:r>
            <a:r>
              <a:rPr lang="en-GB" sz="1400" b="1" dirty="0">
                <a:solidFill>
                  <a:srgbClr val="0070C0"/>
                </a:solidFill>
                <a:latin typeface="Sintony" panose="02000503050000020004" pitchFamily="2" charset="77"/>
              </a:rPr>
              <a:t>vulnerability</a:t>
            </a:r>
            <a:b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</a:b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of the economic / social</a:t>
            </a:r>
            <a:b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</a:b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system to residual shocks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intony" panose="02000503050000020004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AE51E8-FA9A-5B46-A4A7-67945FBD3836}"/>
              </a:ext>
            </a:extLst>
          </p:cNvPr>
          <p:cNvSpPr/>
          <p:nvPr/>
        </p:nvSpPr>
        <p:spPr>
          <a:xfrm>
            <a:off x="899592" y="4258490"/>
            <a:ext cx="2497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Reducing 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  <a:latin typeface="Sintony" panose="02000503050000020004" pitchFamily="2" charset="77"/>
              </a:rPr>
              <a:t>occurrence</a:t>
            </a:r>
            <a:b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</a:b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and size of shocks</a:t>
            </a:r>
            <a:b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</a:b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by addressing root causes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intony" panose="02000503050000020004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A3CDD-5FB7-9E47-B9A9-27BC0168C50A}"/>
              </a:ext>
            </a:extLst>
          </p:cNvPr>
          <p:cNvSpPr/>
          <p:nvPr/>
        </p:nvSpPr>
        <p:spPr>
          <a:xfrm>
            <a:off x="5949554" y="4258490"/>
            <a:ext cx="26548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Reducing 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Sintony" panose="02000503050000020004" pitchFamily="2" charset="77"/>
              </a:rPr>
              <a:t>sensitivity</a:t>
            </a:r>
            <a:b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</a:b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to residual economic, social</a:t>
            </a:r>
            <a:b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</a:b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 panose="02000503050000020004" pitchFamily="2" charset="77"/>
              </a:rPr>
              <a:t>and environmental effects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intony" panose="02000503050000020004" pitchFamily="2" charset="77"/>
            </a:endParaRPr>
          </a:p>
        </p:txBody>
      </p:sp>
      <p:sp>
        <p:nvSpPr>
          <p:cNvPr id="19" name="Parenthèse fermante 18">
            <a:extLst>
              <a:ext uri="{FF2B5EF4-FFF2-40B4-BE49-F238E27FC236}">
                <a16:creationId xmlns:a16="http://schemas.microsoft.com/office/drawing/2014/main" id="{40FE34D7-8749-D64B-A0BE-4E02AF9A36D8}"/>
              </a:ext>
            </a:extLst>
          </p:cNvPr>
          <p:cNvSpPr/>
          <p:nvPr/>
        </p:nvSpPr>
        <p:spPr>
          <a:xfrm rot="5400000">
            <a:off x="4544253" y="1029357"/>
            <a:ext cx="270583" cy="8064000"/>
          </a:xfrm>
          <a:prstGeom prst="rightBracket">
            <a:avLst>
              <a:gd name="adj" fmla="val 68160"/>
            </a:avLst>
          </a:prstGeom>
          <a:ln w="28575">
            <a:solidFill>
              <a:srgbClr val="A0C51E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0583"/>
                      <a:gd name="connsiteY0" fmla="*/ 0 h 9774624"/>
                      <a:gd name="connsiteX1" fmla="*/ 270583 w 270583"/>
                      <a:gd name="connsiteY1" fmla="*/ 184429 h 9774624"/>
                      <a:gd name="connsiteX2" fmla="*/ 270583 w 270583"/>
                      <a:gd name="connsiteY2" fmla="*/ 1044385 h 9774624"/>
                      <a:gd name="connsiteX3" fmla="*/ 270583 w 270583"/>
                      <a:gd name="connsiteY3" fmla="*/ 1622168 h 9774624"/>
                      <a:gd name="connsiteX4" fmla="*/ 270583 w 270583"/>
                      <a:gd name="connsiteY4" fmla="*/ 2105893 h 9774624"/>
                      <a:gd name="connsiteX5" fmla="*/ 270583 w 270583"/>
                      <a:gd name="connsiteY5" fmla="*/ 2871791 h 9774624"/>
                      <a:gd name="connsiteX6" fmla="*/ 270583 w 270583"/>
                      <a:gd name="connsiteY6" fmla="*/ 3449573 h 9774624"/>
                      <a:gd name="connsiteX7" fmla="*/ 270583 w 270583"/>
                      <a:gd name="connsiteY7" fmla="*/ 4309529 h 9774624"/>
                      <a:gd name="connsiteX8" fmla="*/ 270583 w 270583"/>
                      <a:gd name="connsiteY8" fmla="*/ 4793254 h 9774624"/>
                      <a:gd name="connsiteX9" fmla="*/ 270583 w 270583"/>
                      <a:gd name="connsiteY9" fmla="*/ 5653210 h 9774624"/>
                      <a:gd name="connsiteX10" fmla="*/ 270583 w 270583"/>
                      <a:gd name="connsiteY10" fmla="*/ 6042878 h 9774624"/>
                      <a:gd name="connsiteX11" fmla="*/ 270583 w 270583"/>
                      <a:gd name="connsiteY11" fmla="*/ 6714718 h 9774624"/>
                      <a:gd name="connsiteX12" fmla="*/ 270583 w 270583"/>
                      <a:gd name="connsiteY12" fmla="*/ 7386558 h 9774624"/>
                      <a:gd name="connsiteX13" fmla="*/ 270583 w 270583"/>
                      <a:gd name="connsiteY13" fmla="*/ 7964341 h 9774624"/>
                      <a:gd name="connsiteX14" fmla="*/ 270583 w 270583"/>
                      <a:gd name="connsiteY14" fmla="*/ 8824297 h 9774624"/>
                      <a:gd name="connsiteX15" fmla="*/ 270583 w 270583"/>
                      <a:gd name="connsiteY15" fmla="*/ 9590195 h 9774624"/>
                      <a:gd name="connsiteX16" fmla="*/ 0 w 270583"/>
                      <a:gd name="connsiteY16" fmla="*/ 9774624 h 9774624"/>
                      <a:gd name="connsiteX17" fmla="*/ 0 w 270583"/>
                      <a:gd name="connsiteY17" fmla="*/ 8978690 h 9774624"/>
                      <a:gd name="connsiteX18" fmla="*/ 0 w 270583"/>
                      <a:gd name="connsiteY18" fmla="*/ 8280503 h 9774624"/>
                      <a:gd name="connsiteX19" fmla="*/ 0 w 270583"/>
                      <a:gd name="connsiteY19" fmla="*/ 7875554 h 9774624"/>
                      <a:gd name="connsiteX20" fmla="*/ 0 w 270583"/>
                      <a:gd name="connsiteY20" fmla="*/ 7372859 h 9774624"/>
                      <a:gd name="connsiteX21" fmla="*/ 0 w 270583"/>
                      <a:gd name="connsiteY21" fmla="*/ 6479179 h 9774624"/>
                      <a:gd name="connsiteX22" fmla="*/ 0 w 270583"/>
                      <a:gd name="connsiteY22" fmla="*/ 5780992 h 9774624"/>
                      <a:gd name="connsiteX23" fmla="*/ 0 w 270583"/>
                      <a:gd name="connsiteY23" fmla="*/ 5278297 h 9774624"/>
                      <a:gd name="connsiteX24" fmla="*/ 0 w 270583"/>
                      <a:gd name="connsiteY24" fmla="*/ 4580110 h 9774624"/>
                      <a:gd name="connsiteX25" fmla="*/ 0 w 270583"/>
                      <a:gd name="connsiteY25" fmla="*/ 4175161 h 9774624"/>
                      <a:gd name="connsiteX26" fmla="*/ 0 w 270583"/>
                      <a:gd name="connsiteY26" fmla="*/ 3770212 h 9774624"/>
                      <a:gd name="connsiteX27" fmla="*/ 0 w 270583"/>
                      <a:gd name="connsiteY27" fmla="*/ 3072025 h 9774624"/>
                      <a:gd name="connsiteX28" fmla="*/ 0 w 270583"/>
                      <a:gd name="connsiteY28" fmla="*/ 2569330 h 9774624"/>
                      <a:gd name="connsiteX29" fmla="*/ 0 w 270583"/>
                      <a:gd name="connsiteY29" fmla="*/ 1773396 h 9774624"/>
                      <a:gd name="connsiteX30" fmla="*/ 0 w 270583"/>
                      <a:gd name="connsiteY30" fmla="*/ 1270701 h 9774624"/>
                      <a:gd name="connsiteX31" fmla="*/ 0 w 270583"/>
                      <a:gd name="connsiteY31" fmla="*/ 0 h 9774624"/>
                      <a:gd name="connsiteX0" fmla="*/ 0 w 270583"/>
                      <a:gd name="connsiteY0" fmla="*/ 0 h 9774624"/>
                      <a:gd name="connsiteX1" fmla="*/ 270583 w 270583"/>
                      <a:gd name="connsiteY1" fmla="*/ 184429 h 9774624"/>
                      <a:gd name="connsiteX2" fmla="*/ 270583 w 270583"/>
                      <a:gd name="connsiteY2" fmla="*/ 950327 h 9774624"/>
                      <a:gd name="connsiteX3" fmla="*/ 270583 w 270583"/>
                      <a:gd name="connsiteY3" fmla="*/ 1339995 h 9774624"/>
                      <a:gd name="connsiteX4" fmla="*/ 270583 w 270583"/>
                      <a:gd name="connsiteY4" fmla="*/ 1823720 h 9774624"/>
                      <a:gd name="connsiteX5" fmla="*/ 270583 w 270583"/>
                      <a:gd name="connsiteY5" fmla="*/ 2589618 h 9774624"/>
                      <a:gd name="connsiteX6" fmla="*/ 270583 w 270583"/>
                      <a:gd name="connsiteY6" fmla="*/ 3073343 h 9774624"/>
                      <a:gd name="connsiteX7" fmla="*/ 270583 w 270583"/>
                      <a:gd name="connsiteY7" fmla="*/ 3463010 h 9774624"/>
                      <a:gd name="connsiteX8" fmla="*/ 270583 w 270583"/>
                      <a:gd name="connsiteY8" fmla="*/ 3946735 h 9774624"/>
                      <a:gd name="connsiteX9" fmla="*/ 270583 w 270583"/>
                      <a:gd name="connsiteY9" fmla="*/ 4524518 h 9774624"/>
                      <a:gd name="connsiteX10" fmla="*/ 270583 w 270583"/>
                      <a:gd name="connsiteY10" fmla="*/ 5196359 h 9774624"/>
                      <a:gd name="connsiteX11" fmla="*/ 270583 w 270583"/>
                      <a:gd name="connsiteY11" fmla="*/ 5680084 h 9774624"/>
                      <a:gd name="connsiteX12" fmla="*/ 270583 w 270583"/>
                      <a:gd name="connsiteY12" fmla="*/ 6540039 h 9774624"/>
                      <a:gd name="connsiteX13" fmla="*/ 270583 w 270583"/>
                      <a:gd name="connsiteY13" fmla="*/ 7211880 h 9774624"/>
                      <a:gd name="connsiteX14" fmla="*/ 270583 w 270583"/>
                      <a:gd name="connsiteY14" fmla="*/ 8071836 h 9774624"/>
                      <a:gd name="connsiteX15" fmla="*/ 270583 w 270583"/>
                      <a:gd name="connsiteY15" fmla="*/ 8837734 h 9774624"/>
                      <a:gd name="connsiteX16" fmla="*/ 270583 w 270583"/>
                      <a:gd name="connsiteY16" fmla="*/ 9590195 h 9774624"/>
                      <a:gd name="connsiteX17" fmla="*/ 0 w 270583"/>
                      <a:gd name="connsiteY17" fmla="*/ 9774624 h 9774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0583" h="9774624" stroke="0" extrusionOk="0">
                        <a:moveTo>
                          <a:pt x="0" y="0"/>
                        </a:moveTo>
                        <a:cubicBezTo>
                          <a:pt x="129974" y="-12006"/>
                          <a:pt x="255559" y="88211"/>
                          <a:pt x="270583" y="184429"/>
                        </a:cubicBezTo>
                        <a:cubicBezTo>
                          <a:pt x="292265" y="419412"/>
                          <a:pt x="290535" y="704877"/>
                          <a:pt x="270583" y="1044385"/>
                        </a:cubicBezTo>
                        <a:cubicBezTo>
                          <a:pt x="250631" y="1383893"/>
                          <a:pt x="283456" y="1336760"/>
                          <a:pt x="270583" y="1622168"/>
                        </a:cubicBezTo>
                        <a:cubicBezTo>
                          <a:pt x="257710" y="1907576"/>
                          <a:pt x="289797" y="1960193"/>
                          <a:pt x="270583" y="2105893"/>
                        </a:cubicBezTo>
                        <a:cubicBezTo>
                          <a:pt x="251369" y="2251593"/>
                          <a:pt x="301167" y="2534041"/>
                          <a:pt x="270583" y="2871791"/>
                        </a:cubicBezTo>
                        <a:cubicBezTo>
                          <a:pt x="239999" y="3209541"/>
                          <a:pt x="267393" y="3250925"/>
                          <a:pt x="270583" y="3449573"/>
                        </a:cubicBezTo>
                        <a:cubicBezTo>
                          <a:pt x="273773" y="3648221"/>
                          <a:pt x="267771" y="4078620"/>
                          <a:pt x="270583" y="4309529"/>
                        </a:cubicBezTo>
                        <a:cubicBezTo>
                          <a:pt x="273395" y="4540438"/>
                          <a:pt x="283877" y="4679287"/>
                          <a:pt x="270583" y="4793254"/>
                        </a:cubicBezTo>
                        <a:cubicBezTo>
                          <a:pt x="257289" y="4907222"/>
                          <a:pt x="255985" y="5302375"/>
                          <a:pt x="270583" y="5653210"/>
                        </a:cubicBezTo>
                        <a:cubicBezTo>
                          <a:pt x="285181" y="6004045"/>
                          <a:pt x="253919" y="5909518"/>
                          <a:pt x="270583" y="6042878"/>
                        </a:cubicBezTo>
                        <a:cubicBezTo>
                          <a:pt x="287247" y="6176238"/>
                          <a:pt x="238433" y="6563397"/>
                          <a:pt x="270583" y="6714718"/>
                        </a:cubicBezTo>
                        <a:cubicBezTo>
                          <a:pt x="302733" y="6866039"/>
                          <a:pt x="259341" y="7189404"/>
                          <a:pt x="270583" y="7386558"/>
                        </a:cubicBezTo>
                        <a:cubicBezTo>
                          <a:pt x="281825" y="7583712"/>
                          <a:pt x="263992" y="7813255"/>
                          <a:pt x="270583" y="7964341"/>
                        </a:cubicBezTo>
                        <a:cubicBezTo>
                          <a:pt x="277174" y="8115427"/>
                          <a:pt x="251478" y="8414655"/>
                          <a:pt x="270583" y="8824297"/>
                        </a:cubicBezTo>
                        <a:cubicBezTo>
                          <a:pt x="289688" y="9233939"/>
                          <a:pt x="232953" y="9385501"/>
                          <a:pt x="270583" y="9590195"/>
                        </a:cubicBezTo>
                        <a:cubicBezTo>
                          <a:pt x="238044" y="9697395"/>
                          <a:pt x="142195" y="9769626"/>
                          <a:pt x="0" y="9774624"/>
                        </a:cubicBezTo>
                        <a:cubicBezTo>
                          <a:pt x="38915" y="9559569"/>
                          <a:pt x="15214" y="9278555"/>
                          <a:pt x="0" y="8978690"/>
                        </a:cubicBezTo>
                        <a:cubicBezTo>
                          <a:pt x="-15214" y="8678825"/>
                          <a:pt x="-4533" y="8508197"/>
                          <a:pt x="0" y="8280503"/>
                        </a:cubicBezTo>
                        <a:cubicBezTo>
                          <a:pt x="4533" y="8052809"/>
                          <a:pt x="19907" y="8040838"/>
                          <a:pt x="0" y="7875554"/>
                        </a:cubicBezTo>
                        <a:cubicBezTo>
                          <a:pt x="-19907" y="7710270"/>
                          <a:pt x="-25122" y="7597240"/>
                          <a:pt x="0" y="7372859"/>
                        </a:cubicBezTo>
                        <a:cubicBezTo>
                          <a:pt x="25122" y="7148478"/>
                          <a:pt x="-39620" y="6758873"/>
                          <a:pt x="0" y="6479179"/>
                        </a:cubicBezTo>
                        <a:cubicBezTo>
                          <a:pt x="39620" y="6199485"/>
                          <a:pt x="29736" y="5980994"/>
                          <a:pt x="0" y="5780992"/>
                        </a:cubicBezTo>
                        <a:cubicBezTo>
                          <a:pt x="-29736" y="5580990"/>
                          <a:pt x="-2591" y="5480056"/>
                          <a:pt x="0" y="5278297"/>
                        </a:cubicBezTo>
                        <a:cubicBezTo>
                          <a:pt x="2591" y="5076538"/>
                          <a:pt x="-6944" y="4747131"/>
                          <a:pt x="0" y="4580110"/>
                        </a:cubicBezTo>
                        <a:cubicBezTo>
                          <a:pt x="6944" y="4413089"/>
                          <a:pt x="-18268" y="4263180"/>
                          <a:pt x="0" y="4175161"/>
                        </a:cubicBezTo>
                        <a:cubicBezTo>
                          <a:pt x="18268" y="4087142"/>
                          <a:pt x="-3215" y="3902846"/>
                          <a:pt x="0" y="3770212"/>
                        </a:cubicBezTo>
                        <a:cubicBezTo>
                          <a:pt x="3215" y="3637578"/>
                          <a:pt x="-31291" y="3241560"/>
                          <a:pt x="0" y="3072025"/>
                        </a:cubicBezTo>
                        <a:cubicBezTo>
                          <a:pt x="31291" y="2902490"/>
                          <a:pt x="-20395" y="2814160"/>
                          <a:pt x="0" y="2569330"/>
                        </a:cubicBezTo>
                        <a:cubicBezTo>
                          <a:pt x="20395" y="2324501"/>
                          <a:pt x="-19812" y="2100713"/>
                          <a:pt x="0" y="1773396"/>
                        </a:cubicBezTo>
                        <a:cubicBezTo>
                          <a:pt x="19812" y="1446079"/>
                          <a:pt x="-2366" y="1382700"/>
                          <a:pt x="0" y="1270701"/>
                        </a:cubicBezTo>
                        <a:cubicBezTo>
                          <a:pt x="2366" y="1158703"/>
                          <a:pt x="-18413" y="324255"/>
                          <a:pt x="0" y="0"/>
                        </a:cubicBezTo>
                        <a:close/>
                      </a:path>
                      <a:path w="270583" h="9774624" fill="none" extrusionOk="0">
                        <a:moveTo>
                          <a:pt x="0" y="0"/>
                        </a:moveTo>
                        <a:cubicBezTo>
                          <a:pt x="137373" y="12213"/>
                          <a:pt x="261105" y="102855"/>
                          <a:pt x="270583" y="184429"/>
                        </a:cubicBezTo>
                        <a:cubicBezTo>
                          <a:pt x="293185" y="340291"/>
                          <a:pt x="305545" y="637831"/>
                          <a:pt x="270583" y="950327"/>
                        </a:cubicBezTo>
                        <a:cubicBezTo>
                          <a:pt x="235621" y="1262823"/>
                          <a:pt x="282740" y="1260086"/>
                          <a:pt x="270583" y="1339995"/>
                        </a:cubicBezTo>
                        <a:cubicBezTo>
                          <a:pt x="258426" y="1419904"/>
                          <a:pt x="275308" y="1704103"/>
                          <a:pt x="270583" y="1823720"/>
                        </a:cubicBezTo>
                        <a:cubicBezTo>
                          <a:pt x="265858" y="1943337"/>
                          <a:pt x="244813" y="2298484"/>
                          <a:pt x="270583" y="2589618"/>
                        </a:cubicBezTo>
                        <a:cubicBezTo>
                          <a:pt x="296353" y="2880752"/>
                          <a:pt x="265980" y="2856600"/>
                          <a:pt x="270583" y="3073343"/>
                        </a:cubicBezTo>
                        <a:cubicBezTo>
                          <a:pt x="275186" y="3290087"/>
                          <a:pt x="288997" y="3281558"/>
                          <a:pt x="270583" y="3463010"/>
                        </a:cubicBezTo>
                        <a:cubicBezTo>
                          <a:pt x="252169" y="3644462"/>
                          <a:pt x="289531" y="3827993"/>
                          <a:pt x="270583" y="3946735"/>
                        </a:cubicBezTo>
                        <a:cubicBezTo>
                          <a:pt x="251635" y="4065478"/>
                          <a:pt x="254611" y="4402173"/>
                          <a:pt x="270583" y="4524518"/>
                        </a:cubicBezTo>
                        <a:cubicBezTo>
                          <a:pt x="286555" y="4646863"/>
                          <a:pt x="238375" y="4940538"/>
                          <a:pt x="270583" y="5196359"/>
                        </a:cubicBezTo>
                        <a:cubicBezTo>
                          <a:pt x="302791" y="5452180"/>
                          <a:pt x="250589" y="5546744"/>
                          <a:pt x="270583" y="5680084"/>
                        </a:cubicBezTo>
                        <a:cubicBezTo>
                          <a:pt x="290577" y="5813425"/>
                          <a:pt x="230978" y="6302388"/>
                          <a:pt x="270583" y="6540039"/>
                        </a:cubicBezTo>
                        <a:cubicBezTo>
                          <a:pt x="310188" y="6777690"/>
                          <a:pt x="268166" y="7046258"/>
                          <a:pt x="270583" y="7211880"/>
                        </a:cubicBezTo>
                        <a:cubicBezTo>
                          <a:pt x="273000" y="7377502"/>
                          <a:pt x="281592" y="7690423"/>
                          <a:pt x="270583" y="8071836"/>
                        </a:cubicBezTo>
                        <a:cubicBezTo>
                          <a:pt x="259574" y="8453249"/>
                          <a:pt x="245380" y="8589388"/>
                          <a:pt x="270583" y="8837734"/>
                        </a:cubicBezTo>
                        <a:cubicBezTo>
                          <a:pt x="295786" y="9086080"/>
                          <a:pt x="248550" y="9264263"/>
                          <a:pt x="270583" y="9590195"/>
                        </a:cubicBezTo>
                        <a:cubicBezTo>
                          <a:pt x="281724" y="9693962"/>
                          <a:pt x="128287" y="9782363"/>
                          <a:pt x="0" y="977462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0645C8-8114-4240-B293-A6F1C07CC1D5}"/>
              </a:ext>
            </a:extLst>
          </p:cNvPr>
          <p:cNvSpPr/>
          <p:nvPr/>
        </p:nvSpPr>
        <p:spPr>
          <a:xfrm>
            <a:off x="251519" y="5363924"/>
            <a:ext cx="8640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A0C51E"/>
                </a:solidFill>
                <a:latin typeface="Sintony" panose="02000503050000020004" pitchFamily="2" charset="77"/>
              </a:rPr>
              <a:t>Sufficiency &gt; Efficiency &gt; Renewables</a:t>
            </a:r>
            <a:br>
              <a:rPr lang="en-GB" sz="1800" b="1" dirty="0">
                <a:solidFill>
                  <a:srgbClr val="A0C51E"/>
                </a:solidFill>
                <a:latin typeface="Sintony" panose="02000503050000020004" pitchFamily="2" charset="77"/>
              </a:rPr>
            </a:br>
            <a:r>
              <a:rPr lang="en-GB" sz="1800" b="1" dirty="0">
                <a:solidFill>
                  <a:srgbClr val="A0C51E"/>
                </a:solidFill>
                <a:latin typeface="Sintony" panose="02000503050000020004" pitchFamily="2" charset="77"/>
              </a:rPr>
              <a:t>A KEY DRIVER / ENABLER OF REDUCED RISKS</a:t>
            </a:r>
            <a:br>
              <a:rPr lang="en-GB" sz="1800" b="1" dirty="0">
                <a:solidFill>
                  <a:srgbClr val="A0C51E"/>
                </a:solidFill>
                <a:latin typeface="Sintony" panose="02000503050000020004" pitchFamily="2" charset="77"/>
              </a:rPr>
            </a:br>
            <a:r>
              <a:rPr lang="en-GB" sz="1800" b="1" dirty="0">
                <a:solidFill>
                  <a:srgbClr val="A0C51E"/>
                </a:solidFill>
                <a:latin typeface="Sintony" panose="02000503050000020004" pitchFamily="2" charset="77"/>
              </a:rPr>
              <a:t>AND INCREASED RESILIENCE</a:t>
            </a:r>
            <a:endParaRPr lang="fr-FR" sz="1800" b="1" dirty="0">
              <a:solidFill>
                <a:srgbClr val="A0C51E"/>
              </a:solidFill>
              <a:latin typeface="Sintony" panose="02000503050000020004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026C45-95D9-6843-A1AE-4D8C1E27A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815058"/>
            <a:ext cx="7220893" cy="21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French Plans for the Electric System 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EEA7E-BE99-B149-B0C3-D795D4458797}"/>
              </a:ext>
            </a:extLst>
          </p:cNvPr>
          <p:cNvSpPr/>
          <p:nvPr/>
        </p:nvSpPr>
        <p:spPr>
          <a:xfrm>
            <a:off x="8820472" y="6480720"/>
            <a:ext cx="323528" cy="3326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96B894-6A11-F045-840E-B7E62752E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864519"/>
            <a:ext cx="7064507" cy="3782529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90C1658-7536-E045-9246-8B27014A2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88" y="1268760"/>
            <a:ext cx="7874813" cy="1008112"/>
          </a:xfrm>
        </p:spPr>
        <p:txBody>
          <a:bodyPr numCol="1"/>
          <a:lstStyle/>
          <a:p>
            <a:pPr marL="434975" indent="-434975" eaLnBrk="1" hangingPunct="1">
              <a:lnSpc>
                <a:spcPts val="2200"/>
              </a:lnSpc>
              <a:defRPr/>
            </a:pPr>
            <a:r>
              <a:rPr lang="fr-FR" sz="1600" b="0" dirty="0"/>
              <a:t>Massive life extension of </a:t>
            </a:r>
            <a:r>
              <a:rPr lang="fr-FR" sz="1600" b="0" dirty="0" err="1"/>
              <a:t>existing</a:t>
            </a:r>
            <a:r>
              <a:rPr lang="fr-FR" sz="1600" b="0" dirty="0"/>
              <a:t> </a:t>
            </a:r>
            <a:r>
              <a:rPr lang="fr-FR" sz="1600" b="0" dirty="0" err="1"/>
              <a:t>reactors</a:t>
            </a:r>
            <a:endParaRPr lang="fr-FR" sz="1600" b="0" dirty="0"/>
          </a:p>
          <a:p>
            <a:pPr marL="663575" lvl="1" indent="-434975" eaLnBrk="1" hangingPunct="1">
              <a:lnSpc>
                <a:spcPts val="2200"/>
              </a:lnSpc>
              <a:defRPr/>
            </a:pPr>
            <a:r>
              <a:rPr lang="fr-FR" sz="1400" dirty="0"/>
              <a:t>	Short-</a:t>
            </a:r>
            <a:r>
              <a:rPr lang="fr-FR" sz="1400" dirty="0" err="1"/>
              <a:t>term</a:t>
            </a:r>
            <a:r>
              <a:rPr lang="fr-FR" sz="1400" dirty="0"/>
              <a:t> </a:t>
            </a:r>
            <a:r>
              <a:rPr lang="fr-FR" sz="1400" dirty="0" err="1"/>
              <a:t>economic</a:t>
            </a:r>
            <a:r>
              <a:rPr lang="fr-FR" sz="1400" dirty="0"/>
              <a:t> </a:t>
            </a:r>
            <a:r>
              <a:rPr lang="fr-FR" sz="1400" dirty="0" err="1"/>
              <a:t>reasoning</a:t>
            </a:r>
            <a:r>
              <a:rPr lang="fr-FR" sz="1400" dirty="0"/>
              <a:t> about least </a:t>
            </a:r>
            <a:r>
              <a:rPr lang="fr-FR" sz="1400" dirty="0" err="1"/>
              <a:t>investment</a:t>
            </a:r>
            <a:r>
              <a:rPr lang="fr-FR" sz="1400" dirty="0"/>
              <a:t> </a:t>
            </a:r>
            <a:r>
              <a:rPr lang="fr-FR" sz="1400" dirty="0" err="1"/>
              <a:t>costs</a:t>
            </a:r>
            <a:br>
              <a:rPr lang="fr-FR" sz="1400" dirty="0"/>
            </a:br>
            <a:r>
              <a:rPr lang="fr-FR" sz="1400" dirty="0"/>
              <a:t>Leads to a call for </a:t>
            </a:r>
            <a:r>
              <a:rPr lang="fr-FR" sz="1400" dirty="0" err="1"/>
              <a:t>preparing</a:t>
            </a:r>
            <a:r>
              <a:rPr lang="fr-FR" sz="1400" dirty="0"/>
              <a:t> a plan of new </a:t>
            </a:r>
            <a:r>
              <a:rPr lang="fr-FR" sz="1400" dirty="0" err="1"/>
              <a:t>build</a:t>
            </a:r>
            <a:r>
              <a:rPr lang="fr-FR" sz="1400" dirty="0"/>
              <a:t> (EPR </a:t>
            </a:r>
            <a:r>
              <a:rPr lang="fr-FR" sz="1400" dirty="0" err="1"/>
              <a:t>reactors</a:t>
            </a:r>
            <a:r>
              <a:rPr lang="fr-FR" sz="1400" dirty="0"/>
              <a:t>)…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D48553-B413-AA41-BA8A-197FA9958D42}"/>
              </a:ext>
            </a:extLst>
          </p:cNvPr>
          <p:cNvSpPr txBox="1"/>
          <p:nvPr/>
        </p:nvSpPr>
        <p:spPr>
          <a:xfrm>
            <a:off x="446776" y="2492896"/>
            <a:ext cx="822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Projected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life extension of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reactors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through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the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Pluriannual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Energy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Plan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Sintony"/>
              <a:cs typeface="Sintony"/>
            </a:endParaRPr>
          </a:p>
        </p:txBody>
      </p:sp>
    </p:spTree>
    <p:extLst>
      <p:ext uri="{BB962C8B-B14F-4D97-AF65-F5344CB8AC3E}">
        <p14:creationId xmlns:p14="http://schemas.microsoft.com/office/powerpoint/2010/main" val="238952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French Plans for the Electric System (2)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EEA7E-BE99-B149-B0C3-D795D4458797}"/>
              </a:ext>
            </a:extLst>
          </p:cNvPr>
          <p:cNvSpPr/>
          <p:nvPr/>
        </p:nvSpPr>
        <p:spPr>
          <a:xfrm>
            <a:off x="8820472" y="6480720"/>
            <a:ext cx="323528" cy="3326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2A18CC-87F2-E445-9AEE-2AD98530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08920"/>
            <a:ext cx="7637110" cy="39604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5D00CB-A73A-C94D-ADF9-180198E0620E}"/>
              </a:ext>
            </a:extLst>
          </p:cNvPr>
          <p:cNvSpPr txBox="1"/>
          <p:nvPr/>
        </p:nvSpPr>
        <p:spPr>
          <a:xfrm>
            <a:off x="446776" y="2492896"/>
            <a:ext cx="822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Projected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increase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of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electricity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exports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through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the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Pluriannual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</a:t>
            </a:r>
            <a:r>
              <a:rPr lang="fr-FR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Energy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ntony"/>
                <a:cs typeface="Sintony"/>
              </a:rPr>
              <a:t> Plan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Sintony"/>
              <a:cs typeface="Sintony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972F27C-DBF3-BD4A-A11E-669C6EDF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88" y="1268760"/>
            <a:ext cx="7874813" cy="1008112"/>
          </a:xfrm>
        </p:spPr>
        <p:txBody>
          <a:bodyPr numCol="1"/>
          <a:lstStyle/>
          <a:p>
            <a:pPr marL="434975" indent="-434975" eaLnBrk="1" hangingPunct="1">
              <a:lnSpc>
                <a:spcPts val="2200"/>
              </a:lnSpc>
              <a:defRPr/>
            </a:pPr>
            <a:r>
              <a:rPr lang="fr-FR" sz="1600" b="0" dirty="0"/>
              <a:t>Massive </a:t>
            </a:r>
            <a:r>
              <a:rPr lang="fr-FR" sz="1600" b="0" dirty="0" err="1"/>
              <a:t>increase</a:t>
            </a:r>
            <a:r>
              <a:rPr lang="fr-FR" sz="1600" b="0" dirty="0"/>
              <a:t> of French </a:t>
            </a:r>
            <a:r>
              <a:rPr lang="fr-FR" sz="1600" b="0" dirty="0" err="1"/>
              <a:t>electricity</a:t>
            </a:r>
            <a:r>
              <a:rPr lang="fr-FR" sz="1600" b="0" dirty="0"/>
              <a:t> exports</a:t>
            </a:r>
          </a:p>
          <a:p>
            <a:pPr marL="663575" lvl="1" indent="-434975" eaLnBrk="1" hangingPunct="1">
              <a:lnSpc>
                <a:spcPts val="2200"/>
              </a:lnSpc>
              <a:defRPr/>
            </a:pPr>
            <a:r>
              <a:rPr lang="fr-FR" sz="1400" dirty="0"/>
              <a:t>	A </a:t>
            </a:r>
            <a:r>
              <a:rPr lang="fr-FR" sz="1400" dirty="0" err="1"/>
              <a:t>mechanical</a:t>
            </a:r>
            <a:r>
              <a:rPr lang="fr-FR" sz="1400" dirty="0"/>
              <a:t> </a:t>
            </a:r>
            <a:r>
              <a:rPr lang="fr-FR" sz="1400" dirty="0" err="1"/>
              <a:t>result</a:t>
            </a:r>
            <a:r>
              <a:rPr lang="fr-FR" sz="1400" dirty="0"/>
              <a:t> of the addition of </a:t>
            </a:r>
            <a:r>
              <a:rPr lang="fr-FR" sz="1400" dirty="0" err="1"/>
              <a:t>prolonged</a:t>
            </a:r>
            <a:r>
              <a:rPr lang="fr-FR" sz="1400" dirty="0"/>
              <a:t> </a:t>
            </a:r>
            <a:r>
              <a:rPr lang="fr-FR" sz="1400" dirty="0" err="1"/>
              <a:t>nuclear</a:t>
            </a:r>
            <a:r>
              <a:rPr lang="fr-FR" sz="1400" dirty="0"/>
              <a:t> and new </a:t>
            </a:r>
            <a:r>
              <a:rPr lang="fr-FR" sz="1400" dirty="0" err="1"/>
              <a:t>renewables</a:t>
            </a:r>
            <a:br>
              <a:rPr lang="fr-FR" sz="1400" dirty="0"/>
            </a:br>
            <a:r>
              <a:rPr lang="fr-FR" sz="1400" dirty="0" err="1"/>
              <a:t>Turns</a:t>
            </a:r>
            <a:r>
              <a:rPr lang="fr-FR" sz="1400" dirty="0"/>
              <a:t> to a condition for </a:t>
            </a:r>
            <a:r>
              <a:rPr lang="fr-FR" sz="1400" dirty="0" err="1"/>
              <a:t>developing</a:t>
            </a:r>
            <a:r>
              <a:rPr lang="fr-FR" sz="1400" dirty="0"/>
              <a:t> </a:t>
            </a:r>
            <a:r>
              <a:rPr lang="fr-FR" sz="1400" dirty="0" err="1"/>
              <a:t>renewables</a:t>
            </a:r>
            <a:r>
              <a:rPr lang="fr-FR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3894626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chemeClr val="tx1"/>
            </a:solidFill>
            <a:latin typeface="Sintony"/>
            <a:cs typeface="Sintony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Modele_nW.potx</Template>
  <TotalTime>28968</TotalTime>
  <Words>376</Words>
  <Application>Microsoft Macintosh PowerPoint</Application>
  <PresentationFormat>Affichage à l'écran (4:3)</PresentationFormat>
  <Paragraphs>44</Paragraphs>
  <Slides>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  <vt:variant>
        <vt:lpstr>Diaporamas personnalisés</vt:lpstr>
      </vt:variant>
      <vt:variant>
        <vt:i4>1</vt:i4>
      </vt:variant>
    </vt:vector>
  </HeadingPairs>
  <TitlesOfParts>
    <vt:vector size="15" baseType="lpstr">
      <vt:lpstr>Trebuchet MS</vt:lpstr>
      <vt:lpstr>Sintony</vt:lpstr>
      <vt:lpstr>Calibri</vt:lpstr>
      <vt:lpstr>Arial</vt:lpstr>
      <vt:lpstr>Wingdings</vt:lpstr>
      <vt:lpstr>Courier New</vt:lpstr>
      <vt:lpstr>1_Thème Office</vt:lpstr>
      <vt:lpstr>Workshop Short and Long-term Outlook for Renewable Energies in France</vt:lpstr>
      <vt:lpstr>The négaWatt Approach</vt:lpstr>
      <vt:lpstr>The négaWatt Scenario 2017-2050</vt:lpstr>
      <vt:lpstr>Global Sustainability</vt:lpstr>
      <vt:lpstr>Resilience</vt:lpstr>
      <vt:lpstr>French Plans for the Electric System (1)</vt:lpstr>
      <vt:lpstr>French Plans for the Electric System (2)</vt:lpstr>
      <vt:lpstr>Présentation type 1h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Maitrise de la demande d’électricité</dc:title>
  <dc:creator>F4</dc:creator>
  <cp:lastModifiedBy>Yves MARIGNAC</cp:lastModifiedBy>
  <cp:revision>966</cp:revision>
  <cp:lastPrinted>2019-07-05T09:38:03Z</cp:lastPrinted>
  <dcterms:created xsi:type="dcterms:W3CDTF">2011-09-22T20:48:32Z</dcterms:created>
  <dcterms:modified xsi:type="dcterms:W3CDTF">2020-06-25T06:48:23Z</dcterms:modified>
</cp:coreProperties>
</file>