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0" r:id="rId2"/>
    <p:sldId id="267" r:id="rId3"/>
    <p:sldId id="269" r:id="rId4"/>
    <p:sldId id="307"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500" autoAdjust="0"/>
  </p:normalViewPr>
  <p:slideViewPr>
    <p:cSldViewPr snapToGrid="0">
      <p:cViewPr varScale="1">
        <p:scale>
          <a:sx n="67" d="100"/>
          <a:sy n="67" d="100"/>
        </p:scale>
        <p:origin x="129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FRPARVAPFL10.ey.net\10FR0003\C\CaS\5%20-%20Clients\SER\7.%20Livrables\Rapport\R&#233;sum&#233;R&#233;sultats_0605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RPARVAPFL10.ey.net\10FR0003\C\CaS\5%20-%20Clients\SER\7.%20Livrables\Rapport\R&#233;sum&#233;R&#233;sultats_06052020.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'ETP, VA, Taxes'!$D$21</c:f>
              <c:strCache>
                <c:ptCount val="1"/>
                <c:pt idx="0">
                  <c:v>ETP directs</c:v>
                </c:pt>
              </c:strCache>
            </c:strRef>
          </c:tx>
          <c:spPr>
            <a:solidFill>
              <a:srgbClr val="0058A5"/>
            </a:solidFill>
            <a:ln>
              <a:noFill/>
            </a:ln>
            <a:effectLst/>
          </c:spPr>
          <c:invertIfNegative val="0"/>
          <c:cat>
            <c:numRef>
              <c:f>'ETP, VA, Taxes'!$E$20:$N$20</c:f>
              <c:numCache>
                <c:formatCode>General</c:formatCode>
                <c:ptCount val="10"/>
                <c:pt idx="0">
                  <c:v>2019</c:v>
                </c:pt>
                <c:pt idx="1">
                  <c:v>2020</c:v>
                </c:pt>
                <c:pt idx="2">
                  <c:v>2021</c:v>
                </c:pt>
                <c:pt idx="3">
                  <c:v>2022</c:v>
                </c:pt>
                <c:pt idx="4">
                  <c:v>2023</c:v>
                </c:pt>
                <c:pt idx="5">
                  <c:v>2024</c:v>
                </c:pt>
                <c:pt idx="6">
                  <c:v>2025</c:v>
                </c:pt>
                <c:pt idx="7">
                  <c:v>2026</c:v>
                </c:pt>
                <c:pt idx="8">
                  <c:v>2027</c:v>
                </c:pt>
                <c:pt idx="9">
                  <c:v>2028</c:v>
                </c:pt>
              </c:numCache>
            </c:numRef>
          </c:cat>
          <c:val>
            <c:numRef>
              <c:f>'ETP, VA, Taxes'!$E$21:$N$21</c:f>
              <c:numCache>
                <c:formatCode>_-* #,##0_-;\-* #,##0_-;_-* "-"??_-;_-@_-</c:formatCode>
                <c:ptCount val="10"/>
                <c:pt idx="0">
                  <c:v>94990.2014970366</c:v>
                </c:pt>
                <c:pt idx="1">
                  <c:v>101166.6025818752</c:v>
                </c:pt>
                <c:pt idx="2">
                  <c:v>108399.78397727928</c:v>
                </c:pt>
                <c:pt idx="3">
                  <c:v>117585.77975203587</c:v>
                </c:pt>
                <c:pt idx="4">
                  <c:v>127465.1174094873</c:v>
                </c:pt>
                <c:pt idx="5">
                  <c:v>131659.60276850671</c:v>
                </c:pt>
                <c:pt idx="6">
                  <c:v>135212.13146056017</c:v>
                </c:pt>
                <c:pt idx="7">
                  <c:v>140447.5808300348</c:v>
                </c:pt>
                <c:pt idx="8">
                  <c:v>145730.49925202903</c:v>
                </c:pt>
                <c:pt idx="9">
                  <c:v>153478.88753017949</c:v>
                </c:pt>
              </c:numCache>
            </c:numRef>
          </c:val>
          <c:extLst>
            <c:ext xmlns:c16="http://schemas.microsoft.com/office/drawing/2014/chart" uri="{C3380CC4-5D6E-409C-BE32-E72D297353CC}">
              <c16:uniqueId val="{00000000-E4E4-4165-9BA6-2761E854DBCC}"/>
            </c:ext>
          </c:extLst>
        </c:ser>
        <c:ser>
          <c:idx val="1"/>
          <c:order val="1"/>
          <c:tx>
            <c:strRef>
              <c:f>'ETP, VA, Taxes'!$D$22</c:f>
              <c:strCache>
                <c:ptCount val="1"/>
                <c:pt idx="0">
                  <c:v>ETP indirects</c:v>
                </c:pt>
              </c:strCache>
            </c:strRef>
          </c:tx>
          <c:spPr>
            <a:solidFill>
              <a:srgbClr val="56B78D"/>
            </a:solidFill>
            <a:ln>
              <a:noFill/>
            </a:ln>
            <a:effectLst/>
          </c:spPr>
          <c:invertIfNegative val="0"/>
          <c:cat>
            <c:numRef>
              <c:f>'ETP, VA, Taxes'!$E$20:$N$20</c:f>
              <c:numCache>
                <c:formatCode>General</c:formatCode>
                <c:ptCount val="10"/>
                <c:pt idx="0">
                  <c:v>2019</c:v>
                </c:pt>
                <c:pt idx="1">
                  <c:v>2020</c:v>
                </c:pt>
                <c:pt idx="2">
                  <c:v>2021</c:v>
                </c:pt>
                <c:pt idx="3">
                  <c:v>2022</c:v>
                </c:pt>
                <c:pt idx="4">
                  <c:v>2023</c:v>
                </c:pt>
                <c:pt idx="5">
                  <c:v>2024</c:v>
                </c:pt>
                <c:pt idx="6">
                  <c:v>2025</c:v>
                </c:pt>
                <c:pt idx="7">
                  <c:v>2026</c:v>
                </c:pt>
                <c:pt idx="8">
                  <c:v>2027</c:v>
                </c:pt>
                <c:pt idx="9">
                  <c:v>2028</c:v>
                </c:pt>
              </c:numCache>
            </c:numRef>
          </c:cat>
          <c:val>
            <c:numRef>
              <c:f>'ETP, VA, Taxes'!$E$22:$N$22</c:f>
              <c:numCache>
                <c:formatCode>_-* #,##0_-;\-* #,##0_-;_-* "-"??_-;_-@_-</c:formatCode>
                <c:ptCount val="10"/>
                <c:pt idx="0">
                  <c:v>71462.820444766752</c:v>
                </c:pt>
                <c:pt idx="1">
                  <c:v>75483.208554255732</c:v>
                </c:pt>
                <c:pt idx="2">
                  <c:v>80256.996951746463</c:v>
                </c:pt>
                <c:pt idx="3">
                  <c:v>86075.274856842618</c:v>
                </c:pt>
                <c:pt idx="4">
                  <c:v>93182.420980501847</c:v>
                </c:pt>
                <c:pt idx="5">
                  <c:v>95973.42177935956</c:v>
                </c:pt>
                <c:pt idx="6">
                  <c:v>98447.228567788072</c:v>
                </c:pt>
                <c:pt idx="7">
                  <c:v>101880.74857130004</c:v>
                </c:pt>
                <c:pt idx="8">
                  <c:v>105422.04865566645</c:v>
                </c:pt>
                <c:pt idx="9">
                  <c:v>110691.62974365642</c:v>
                </c:pt>
              </c:numCache>
            </c:numRef>
          </c:val>
          <c:extLst>
            <c:ext xmlns:c16="http://schemas.microsoft.com/office/drawing/2014/chart" uri="{C3380CC4-5D6E-409C-BE32-E72D297353CC}">
              <c16:uniqueId val="{00000001-E4E4-4165-9BA6-2761E854DBCC}"/>
            </c:ext>
          </c:extLst>
        </c:ser>
        <c:dLbls>
          <c:showLegendKey val="0"/>
          <c:showVal val="0"/>
          <c:showCatName val="0"/>
          <c:showSerName val="0"/>
          <c:showPercent val="0"/>
          <c:showBubbleSize val="0"/>
        </c:dLbls>
        <c:gapWidth val="150"/>
        <c:overlap val="100"/>
        <c:axId val="242103600"/>
        <c:axId val="241770448"/>
      </c:barChart>
      <c:catAx>
        <c:axId val="242103600"/>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r-FR"/>
          </a:p>
        </c:txPr>
        <c:crossAx val="241770448"/>
        <c:crosses val="autoZero"/>
        <c:auto val="1"/>
        <c:lblAlgn val="ctr"/>
        <c:lblOffset val="100"/>
        <c:noMultiLvlLbl val="0"/>
      </c:catAx>
      <c:valAx>
        <c:axId val="241770448"/>
        <c:scaling>
          <c:orientation val="minMax"/>
          <c:max val="280000"/>
          <c:min val="0"/>
        </c:scaling>
        <c:delete val="0"/>
        <c:axPos val="l"/>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r-FR"/>
          </a:p>
        </c:txPr>
        <c:crossAx val="242103600"/>
        <c:crosses val="autoZero"/>
        <c:crossBetween val="between"/>
        <c:majorUnit val="4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482910380111777E-2"/>
          <c:y val="3.7690563977101833E-2"/>
          <c:w val="0.89701076880157338"/>
          <c:h val="0.80444290000965868"/>
        </c:manualLayout>
      </c:layout>
      <c:barChart>
        <c:barDir val="col"/>
        <c:grouping val="stacked"/>
        <c:varyColors val="0"/>
        <c:ser>
          <c:idx val="0"/>
          <c:order val="0"/>
          <c:tx>
            <c:strRef>
              <c:f>'ETP, VA, Taxes'!$D$25</c:f>
              <c:strCache>
                <c:ptCount val="1"/>
                <c:pt idx="0">
                  <c:v>Valeur ajoutée directe</c:v>
                </c:pt>
              </c:strCache>
            </c:strRef>
          </c:tx>
          <c:spPr>
            <a:solidFill>
              <a:srgbClr val="0058A5"/>
            </a:solidFill>
            <a:ln>
              <a:noFill/>
            </a:ln>
            <a:effectLst/>
          </c:spPr>
          <c:invertIfNegative val="0"/>
          <c:cat>
            <c:numRef>
              <c:f>'ETP, VA, Taxes'!$E$24:$N$24</c:f>
              <c:numCache>
                <c:formatCode>General</c:formatCode>
                <c:ptCount val="10"/>
                <c:pt idx="0">
                  <c:v>2019</c:v>
                </c:pt>
                <c:pt idx="1">
                  <c:v>2020</c:v>
                </c:pt>
                <c:pt idx="2">
                  <c:v>2021</c:v>
                </c:pt>
                <c:pt idx="3">
                  <c:v>2022</c:v>
                </c:pt>
                <c:pt idx="4">
                  <c:v>2023</c:v>
                </c:pt>
                <c:pt idx="5">
                  <c:v>2024</c:v>
                </c:pt>
                <c:pt idx="6">
                  <c:v>2025</c:v>
                </c:pt>
                <c:pt idx="7">
                  <c:v>2026</c:v>
                </c:pt>
                <c:pt idx="8">
                  <c:v>2027</c:v>
                </c:pt>
                <c:pt idx="9">
                  <c:v>2028</c:v>
                </c:pt>
              </c:numCache>
            </c:numRef>
          </c:cat>
          <c:val>
            <c:numRef>
              <c:f>'ETP, VA, Taxes'!$E$25:$N$25</c:f>
              <c:numCache>
                <c:formatCode>0,</c:formatCode>
                <c:ptCount val="10"/>
                <c:pt idx="0">
                  <c:v>8062.8987201166265</c:v>
                </c:pt>
                <c:pt idx="1">
                  <c:v>8584.6085854868561</c:v>
                </c:pt>
                <c:pt idx="2">
                  <c:v>9168.328128940635</c:v>
                </c:pt>
                <c:pt idx="3">
                  <c:v>9846.3343019214935</c:v>
                </c:pt>
                <c:pt idx="4">
                  <c:v>10588.398946389234</c:v>
                </c:pt>
                <c:pt idx="5">
                  <c:v>10968.917379011793</c:v>
                </c:pt>
                <c:pt idx="6">
                  <c:v>11323.106742453296</c:v>
                </c:pt>
                <c:pt idx="7">
                  <c:v>11774.18450151865</c:v>
                </c:pt>
                <c:pt idx="8">
                  <c:v>12258.591720901024</c:v>
                </c:pt>
                <c:pt idx="9">
                  <c:v>12916.194688252119</c:v>
                </c:pt>
              </c:numCache>
            </c:numRef>
          </c:val>
          <c:extLst>
            <c:ext xmlns:c16="http://schemas.microsoft.com/office/drawing/2014/chart" uri="{C3380CC4-5D6E-409C-BE32-E72D297353CC}">
              <c16:uniqueId val="{00000000-3FE5-4689-B8BF-D4015A218E98}"/>
            </c:ext>
          </c:extLst>
        </c:ser>
        <c:ser>
          <c:idx val="1"/>
          <c:order val="1"/>
          <c:tx>
            <c:strRef>
              <c:f>'ETP, VA, Taxes'!$D$26</c:f>
              <c:strCache>
                <c:ptCount val="1"/>
                <c:pt idx="0">
                  <c:v>Valeur ajoutée indirecte</c:v>
                </c:pt>
              </c:strCache>
            </c:strRef>
          </c:tx>
          <c:spPr>
            <a:solidFill>
              <a:srgbClr val="56B78D"/>
            </a:solidFill>
            <a:ln>
              <a:noFill/>
            </a:ln>
            <a:effectLst/>
          </c:spPr>
          <c:invertIfNegative val="0"/>
          <c:cat>
            <c:numRef>
              <c:f>'ETP, VA, Taxes'!$E$24:$N$24</c:f>
              <c:numCache>
                <c:formatCode>General</c:formatCode>
                <c:ptCount val="10"/>
                <c:pt idx="0">
                  <c:v>2019</c:v>
                </c:pt>
                <c:pt idx="1">
                  <c:v>2020</c:v>
                </c:pt>
                <c:pt idx="2">
                  <c:v>2021</c:v>
                </c:pt>
                <c:pt idx="3">
                  <c:v>2022</c:v>
                </c:pt>
                <c:pt idx="4">
                  <c:v>2023</c:v>
                </c:pt>
                <c:pt idx="5">
                  <c:v>2024</c:v>
                </c:pt>
                <c:pt idx="6">
                  <c:v>2025</c:v>
                </c:pt>
                <c:pt idx="7">
                  <c:v>2026</c:v>
                </c:pt>
                <c:pt idx="8">
                  <c:v>2027</c:v>
                </c:pt>
                <c:pt idx="9">
                  <c:v>2028</c:v>
                </c:pt>
              </c:numCache>
            </c:numRef>
          </c:cat>
          <c:val>
            <c:numRef>
              <c:f>'ETP, VA, Taxes'!$E$26:$N$26</c:f>
              <c:numCache>
                <c:formatCode>0,</c:formatCode>
                <c:ptCount val="10"/>
                <c:pt idx="0">
                  <c:v>7331.1433865198669</c:v>
                </c:pt>
                <c:pt idx="1">
                  <c:v>7779.9192581364232</c:v>
                </c:pt>
                <c:pt idx="2">
                  <c:v>8276.3257289096709</c:v>
                </c:pt>
                <c:pt idx="3">
                  <c:v>8863.5362022063509</c:v>
                </c:pt>
                <c:pt idx="4">
                  <c:v>9526.8384940632495</c:v>
                </c:pt>
                <c:pt idx="5">
                  <c:v>9846.4925020720439</c:v>
                </c:pt>
                <c:pt idx="6">
                  <c:v>10140.008069743722</c:v>
                </c:pt>
                <c:pt idx="7">
                  <c:v>10526.174109918407</c:v>
                </c:pt>
                <c:pt idx="8">
                  <c:v>10943.394411651505</c:v>
                </c:pt>
                <c:pt idx="9">
                  <c:v>11532.012834672119</c:v>
                </c:pt>
              </c:numCache>
            </c:numRef>
          </c:val>
          <c:extLst>
            <c:ext xmlns:c16="http://schemas.microsoft.com/office/drawing/2014/chart" uri="{C3380CC4-5D6E-409C-BE32-E72D297353CC}">
              <c16:uniqueId val="{00000001-3FE5-4689-B8BF-D4015A218E98}"/>
            </c:ext>
          </c:extLst>
        </c:ser>
        <c:dLbls>
          <c:showLegendKey val="0"/>
          <c:showVal val="0"/>
          <c:showCatName val="0"/>
          <c:showSerName val="0"/>
          <c:showPercent val="0"/>
          <c:showBubbleSize val="0"/>
        </c:dLbls>
        <c:gapWidth val="150"/>
        <c:overlap val="100"/>
        <c:axId val="241843808"/>
        <c:axId val="241844192"/>
      </c:barChart>
      <c:catAx>
        <c:axId val="241843808"/>
        <c:scaling>
          <c:orientation val="minMax"/>
        </c:scaling>
        <c:delete val="0"/>
        <c:axPos val="b"/>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r-FR"/>
          </a:p>
        </c:txPr>
        <c:crossAx val="241844192"/>
        <c:crosses val="autoZero"/>
        <c:auto val="1"/>
        <c:lblAlgn val="ctr"/>
        <c:lblOffset val="100"/>
        <c:noMultiLvlLbl val="0"/>
      </c:catAx>
      <c:valAx>
        <c:axId val="241844192"/>
        <c:scaling>
          <c:orientation val="minMax"/>
          <c:max val="25000"/>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r-FR"/>
          </a:p>
        </c:txPr>
        <c:crossAx val="241843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r-FR"/>
        </a:p>
      </c:txPr>
    </c:legend>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0.12642</cdr:x>
      <cdr:y>0.35964</cdr:y>
    </cdr:from>
    <cdr:to>
      <cdr:x>0.92697</cdr:x>
      <cdr:y>0.45474</cdr:y>
    </cdr:to>
    <cdr:sp macro="" textlink="">
      <cdr:nvSpPr>
        <cdr:cNvPr id="2" name="Arrow: Right 35">
          <a:extLst xmlns:a="http://schemas.openxmlformats.org/drawingml/2006/main">
            <a:ext uri="{FF2B5EF4-FFF2-40B4-BE49-F238E27FC236}">
              <a16:creationId xmlns:a16="http://schemas.microsoft.com/office/drawing/2014/main" id="{E1993481-30BA-4D65-95FB-AE51CD7F41C3}"/>
            </a:ext>
          </a:extLst>
        </cdr:cNvPr>
        <cdr:cNvSpPr/>
      </cdr:nvSpPr>
      <cdr:spPr>
        <a:xfrm xmlns:a="http://schemas.openxmlformats.org/drawingml/2006/main" rot="21004167">
          <a:off x="733335" y="1188680"/>
          <a:ext cx="4643755" cy="314325"/>
        </a:xfrm>
        <a:prstGeom xmlns:a="http://schemas.openxmlformats.org/drawingml/2006/main" prst="rightArrow">
          <a:avLst>
            <a:gd name="adj1" fmla="val 44801"/>
            <a:gd name="adj2" fmla="val 64957"/>
          </a:avLst>
        </a:prstGeom>
        <a:solidFill xmlns:a="http://schemas.openxmlformats.org/drawingml/2006/main">
          <a:srgbClr val="A3CEB5">
            <a:alpha val="60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0.48369</cdr:x>
      <cdr:y>0.27555</cdr:y>
    </cdr:from>
    <cdr:to>
      <cdr:x>0.55813</cdr:x>
      <cdr:y>0.40619</cdr:y>
    </cdr:to>
    <cdr:sp macro="" textlink="">
      <cdr:nvSpPr>
        <cdr:cNvPr id="3" name="Oval 40">
          <a:extLst xmlns:a="http://schemas.openxmlformats.org/drawingml/2006/main">
            <a:ext uri="{FF2B5EF4-FFF2-40B4-BE49-F238E27FC236}">
              <a16:creationId xmlns:a16="http://schemas.microsoft.com/office/drawing/2014/main" id="{031206AA-0727-4E2C-8CAC-FE439A0E12A7}"/>
            </a:ext>
          </a:extLst>
        </cdr:cNvPr>
        <cdr:cNvSpPr/>
      </cdr:nvSpPr>
      <cdr:spPr>
        <a:xfrm xmlns:a="http://schemas.openxmlformats.org/drawingml/2006/main">
          <a:off x="2805772" y="910744"/>
          <a:ext cx="431800" cy="431800"/>
        </a:xfrm>
        <a:prstGeom xmlns:a="http://schemas.openxmlformats.org/drawingml/2006/main" prst="ellipse">
          <a:avLst/>
        </a:prstGeom>
        <a:solidFill xmlns:a="http://schemas.openxmlformats.org/drawingml/2006/main">
          <a:srgbClr val="E9E8E7"/>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lnSpc>
              <a:spcPts val="1200"/>
            </a:lnSpc>
            <a:spcAft>
              <a:spcPts val="600"/>
            </a:spcAft>
          </a:pPr>
          <a:r>
            <a:rPr lang="fr-FR" sz="1000">
              <a:effectLst/>
              <a:latin typeface="Arial" panose="020B0604020202020204" pitchFamily="34" charset="0"/>
              <a:ea typeface="Calibri" panose="020F0502020204030204" pitchFamily="34" charset="0"/>
            </a:rPr>
            <a:t> </a:t>
          </a:r>
        </a:p>
      </cdr:txBody>
    </cdr:sp>
  </cdr:relSizeAnchor>
  <cdr:relSizeAnchor xmlns:cdr="http://schemas.openxmlformats.org/drawingml/2006/chartDrawing">
    <cdr:from>
      <cdr:x>0.47972</cdr:x>
      <cdr:y>0.30562</cdr:y>
    </cdr:from>
    <cdr:to>
      <cdr:x>0.58109</cdr:x>
      <cdr:y>0.37613</cdr:y>
    </cdr:to>
    <cdr:sp macro="" textlink="">
      <cdr:nvSpPr>
        <cdr:cNvPr id="4" name="Zone de texte 2">
          <a:extLst xmlns:a="http://schemas.openxmlformats.org/drawingml/2006/main">
            <a:ext uri="{FF2B5EF4-FFF2-40B4-BE49-F238E27FC236}">
              <a16:creationId xmlns:a16="http://schemas.microsoft.com/office/drawing/2014/main" id="{40B7DB32-5F8C-4603-85D4-759846B8B426}"/>
            </a:ext>
          </a:extLst>
        </cdr:cNvPr>
        <cdr:cNvSpPr txBox="1">
          <a:spLocks xmlns:a="http://schemas.openxmlformats.org/drawingml/2006/main" noChangeArrowheads="1"/>
        </cdr:cNvSpPr>
      </cdr:nvSpPr>
      <cdr:spPr bwMode="auto">
        <a:xfrm xmlns:a="http://schemas.openxmlformats.org/drawingml/2006/main">
          <a:off x="2782727" y="1010121"/>
          <a:ext cx="588010" cy="23304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noAutofit/>
        </a:bodyPr>
        <a:lstStyle xmlns:a="http://schemas.openxmlformats.org/drawingml/2006/main">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just">
            <a:lnSpc>
              <a:spcPts val="1200"/>
            </a:lnSpc>
            <a:spcAft>
              <a:spcPts val="600"/>
            </a:spcAft>
          </a:pPr>
          <a:r>
            <a:rPr lang="fr-FR" sz="1000" b="1" u="sng" dirty="0">
              <a:solidFill>
                <a:srgbClr val="008080"/>
              </a:solidFill>
              <a:effectLst/>
              <a:latin typeface="Arial" panose="020B0604020202020204" pitchFamily="34" charset="0"/>
              <a:ea typeface="Calibri" panose="020F0502020204030204" pitchFamily="34" charset="0"/>
            </a:rPr>
            <a:t>+59%</a:t>
          </a:r>
          <a:endParaRPr lang="fr-FR" sz="1000" dirty="0">
            <a:effectLst/>
            <a:latin typeface="Arial" panose="020B0604020202020204" pitchFamily="34" charset="0"/>
            <a:ea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C3CCA5-FC8A-433F-BD20-3ACD42725836}" type="datetimeFigureOut">
              <a:rPr lang="fr-FR" smtClean="0"/>
              <a:t>24/06/2020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AAEA68-27D1-4C08-B831-D117D4FA23E9}" type="slidenum">
              <a:rPr lang="fr-FR" smtClean="0"/>
              <a:t>‹N°›</a:t>
            </a:fld>
            <a:endParaRPr lang="fr-FR"/>
          </a:p>
        </p:txBody>
      </p:sp>
    </p:spTree>
    <p:extLst>
      <p:ext uri="{BB962C8B-B14F-4D97-AF65-F5344CB8AC3E}">
        <p14:creationId xmlns:p14="http://schemas.microsoft.com/office/powerpoint/2010/main" val="1972244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Présentation du SER</a:t>
            </a:r>
          </a:p>
          <a:p>
            <a:endParaRPr lang="fr-FR" dirty="0"/>
          </a:p>
          <a:p>
            <a:r>
              <a:rPr lang="fr-FR" dirty="0"/>
              <a:t>Messages:</a:t>
            </a:r>
          </a:p>
          <a:p>
            <a:pPr marL="171450" indent="-171450">
              <a:buFontTx/>
              <a:buChar char="-"/>
            </a:pPr>
            <a:r>
              <a:rPr lang="fr-FR" dirty="0"/>
              <a:t>La crise du COVID a montré que les </a:t>
            </a:r>
            <a:r>
              <a:rPr lang="fr-FR" dirty="0" err="1"/>
              <a:t>EnR</a:t>
            </a:r>
            <a:r>
              <a:rPr lang="fr-FR" dirty="0"/>
              <a:t> sont des énergies très résilientes: le parc installé, que ce soit dans le domaine de la chaleur ou de l’électricité renouvelable, s’est très bien comporté durant l’état d’urgence sanitaire. </a:t>
            </a:r>
          </a:p>
          <a:p>
            <a:pPr marL="171450" indent="-171450">
              <a:buFontTx/>
              <a:buChar char="-"/>
            </a:pPr>
            <a:r>
              <a:rPr lang="fr-FR" dirty="0"/>
              <a:t>Cette crise a aussi montré que notre système électrique est très robuste et peut, dès aujourd’hui, accueillir d’importantes quantités d’électricité renouvelable, y compris variables, puisque les </a:t>
            </a:r>
            <a:r>
              <a:rPr lang="fr-FR" dirty="0" err="1"/>
              <a:t>EnR</a:t>
            </a:r>
            <a:r>
              <a:rPr lang="fr-FR" dirty="0"/>
              <a:t> ont couvert près de 40% de notre production électrique, soit notre objectif pour 2030, durant certains jours de la crise. </a:t>
            </a:r>
          </a:p>
          <a:p>
            <a:pPr marL="171450" indent="-171450">
              <a:buFontTx/>
              <a:buChar char="-"/>
            </a:pPr>
            <a:r>
              <a:rPr lang="fr-FR" dirty="0"/>
              <a:t>Dans un contexte post-COVID, les </a:t>
            </a:r>
            <a:r>
              <a:rPr lang="fr-FR" dirty="0" err="1"/>
              <a:t>EnR</a:t>
            </a:r>
            <a:r>
              <a:rPr lang="fr-FR" dirty="0"/>
              <a:t> constitueront un élément essentiel de la relance économique.</a:t>
            </a:r>
          </a:p>
          <a:p>
            <a:pPr marL="171450" indent="-171450">
              <a:buFontTx/>
              <a:buChar char="-"/>
            </a:pPr>
            <a:r>
              <a:rPr lang="fr-FR" dirty="0"/>
              <a:t>Pour cela, nous avons la chance en France d’avoir désormais une feuille de route très claire, la PPE, qui apporte une visibilité forte pour les investisseurs sur les 10 prochaines années.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36DE12-40AE-4386-A0C9-2973E1C9AE43}"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17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u="sng" dirty="0"/>
              <a:t>Messages</a:t>
            </a:r>
            <a:r>
              <a:rPr lang="fr-FR" dirty="0"/>
              <a:t> :</a:t>
            </a:r>
          </a:p>
          <a:p>
            <a:pPr marL="171450" indent="-171450">
              <a:buFont typeface="Arial" panose="020B0604020202020204" pitchFamily="34" charset="0"/>
              <a:buChar char="•"/>
            </a:pPr>
            <a:r>
              <a:rPr lang="fr-FR" dirty="0"/>
              <a:t>Le premier élément à garder en tête lorsque l’on parle de financer la transition énergétique, c’est que les </a:t>
            </a:r>
            <a:r>
              <a:rPr lang="fr-FR" dirty="0" err="1"/>
              <a:t>EnR</a:t>
            </a:r>
            <a:r>
              <a:rPr lang="fr-FR" dirty="0"/>
              <a:t> sont avant tout un investissement qui va très directement bénéficier à l’économie française. Afin de mesurer cela de manière plus concrète, nous avons confié au cabinet EY un étude afin de </a:t>
            </a:r>
            <a:r>
              <a:rPr lang="fr-FR" baseline="0" dirty="0"/>
              <a:t>quantifier la contribution des énergies renouvelables à l’économie de la France et de ses territoires, sur la période 2019- 2018, en considérant que la trajectoire de la PPE sera mise œuvre.</a:t>
            </a:r>
          </a:p>
          <a:p>
            <a:endParaRPr lang="fr-FR" dirty="0"/>
          </a:p>
          <a:p>
            <a:r>
              <a:rPr lang="fr-FR" dirty="0"/>
              <a:t>Parmi les différents enseignements de cette étude, trois éléments sont importants dans le contexte actuel : </a:t>
            </a:r>
          </a:p>
          <a:p>
            <a:pPr marL="171450" indent="-171450">
              <a:buFontTx/>
              <a:buChar char="-"/>
            </a:pPr>
            <a:r>
              <a:rPr lang="fr-FR" dirty="0"/>
              <a:t>Les </a:t>
            </a:r>
            <a:r>
              <a:rPr lang="fr-FR" dirty="0" err="1"/>
              <a:t>EnR</a:t>
            </a:r>
            <a:r>
              <a:rPr lang="fr-FR" dirty="0"/>
              <a:t> vont créer près de 100 000 emplois dans les 10 ans à venir. Les ETP générés par les différentes filières renouvelables passeront de 166 000 directs et indirects aujourd’hui à 264 000 en 2028.</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t>Les </a:t>
            </a:r>
            <a:r>
              <a:rPr lang="fr-FR" dirty="0" err="1"/>
              <a:t>EnR</a:t>
            </a:r>
            <a:r>
              <a:rPr lang="fr-FR" dirty="0"/>
              <a:t> créent de la valeur pour l’économie française : la VA générée chaque année par les </a:t>
            </a:r>
            <a:r>
              <a:rPr lang="fr-FR" dirty="0" err="1"/>
              <a:t>Enr</a:t>
            </a:r>
            <a:r>
              <a:rPr lang="fr-FR" dirty="0"/>
              <a:t> passera de 15 milliards aujourd’hui à 24 milliards d’EUR en 2028. 80% de cette valeur économique sera localisée en France.</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36DE12-40AE-4386-A0C9-2973E1C9AE43}"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7162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u="sng" dirty="0"/>
              <a:t>Messages</a:t>
            </a:r>
            <a:r>
              <a:rPr lang="fr-FR"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t>Dans le contexte de relance, créer des emplois et de la valeur ne suffit pas. Il faut que l’ensemble des territoires puissent bénéficier de la relance.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dirty="0"/>
              <a:t>Et c’est le 3</a:t>
            </a:r>
            <a:r>
              <a:rPr lang="fr-FR" baseline="30000" dirty="0"/>
              <a:t>ème</a:t>
            </a:r>
            <a:r>
              <a:rPr lang="fr-FR" dirty="0"/>
              <a:t> enseignement important de cette étude : notre modélisation montre que les apports (création d’emplois et création de VA) des </a:t>
            </a:r>
            <a:r>
              <a:rPr lang="fr-FR" dirty="0" err="1"/>
              <a:t>EnR</a:t>
            </a:r>
            <a:r>
              <a:rPr lang="fr-FR" dirty="0"/>
              <a:t> se distribueront de manière très homogène entre les différentes régions françaises. Près d’un tiers des retombées fiscales liées aux </a:t>
            </a:r>
            <a:r>
              <a:rPr lang="fr-FR" dirty="0" err="1"/>
              <a:t>EnR</a:t>
            </a:r>
            <a:r>
              <a:rPr lang="fr-FR" dirty="0"/>
              <a:t>, qui sont estimées à 1 milliards d’euros en 2019, bénéficient directement aux communes et intercommunalités.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dirty="0"/>
          </a:p>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36DE12-40AE-4386-A0C9-2973E1C9AE43}"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63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Plusieurs éléments à avoir en tête lorsque l’on parle du financement de la transition énergétique:</a:t>
            </a:r>
          </a:p>
          <a:p>
            <a:pPr marL="171450" indent="-171450">
              <a:buFont typeface="Arial" panose="020B0604020202020204" pitchFamily="34" charset="0"/>
              <a:buChar char="•"/>
            </a:pPr>
            <a:r>
              <a:rPr lang="fr-FR" dirty="0"/>
              <a:t>Les </a:t>
            </a:r>
            <a:r>
              <a:rPr lang="fr-FR" dirty="0" err="1"/>
              <a:t>EnR</a:t>
            </a:r>
            <a:r>
              <a:rPr lang="fr-FR" dirty="0"/>
              <a:t> créent un vrai effet de levier sur l’économie : non seulement elles génèrent, dès aujourd’hui, des retombées fiscales qui sont supérieures aux montants de soutien public qui leur sont consacrés, mais pour chaque EUR de soutien public investi, la valeur ajoutée créée pour l’économie est de 2,1 EUR en 2019.</a:t>
            </a:r>
          </a:p>
          <a:p>
            <a:pPr marL="171450" indent="-171450">
              <a:buFont typeface="Arial" panose="020B0604020202020204" pitchFamily="34" charset="0"/>
              <a:buChar char="•"/>
            </a:pPr>
            <a:r>
              <a:rPr lang="fr-FR" dirty="0"/>
              <a:t>Les montants de soutien public correspondent en fait, dans leur très grande majorité, au soutien apporté aux capacités installées dans le passé. Le niveau de soutien pour les nouvelles capacités renouvelables seront beaucoup plus limitées.</a:t>
            </a:r>
          </a:p>
          <a:p>
            <a:pPr marL="171450" indent="-171450">
              <a:buFont typeface="Arial" panose="020B0604020202020204" pitchFamily="34" charset="0"/>
              <a:buChar char="•"/>
            </a:pPr>
            <a:r>
              <a:rPr lang="fr-FR" dirty="0"/>
              <a:t>Le montant total du soutien public va décroître dès 2025.</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841E2D-CF87-4C4B-B806-25DE38DB77AB}"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15505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842535" y="2578812"/>
            <a:ext cx="6945329" cy="1325367"/>
          </a:xfrm>
        </p:spPr>
        <p:txBody>
          <a:bodyPr anchor="b">
            <a:normAutofit/>
          </a:bodyPr>
          <a:lstStyle>
            <a:lvl1pPr>
              <a:defRPr sz="4400"/>
            </a:lvl1pPr>
          </a:lstStyle>
          <a:p>
            <a:r>
              <a:rPr lang="fr-FR" dirty="0"/>
              <a:t>Modifiez le style du titre</a:t>
            </a:r>
          </a:p>
        </p:txBody>
      </p:sp>
      <p:sp>
        <p:nvSpPr>
          <p:cNvPr id="3" name="Espace réservé du texte 2"/>
          <p:cNvSpPr>
            <a:spLocks noGrp="1"/>
          </p:cNvSpPr>
          <p:nvPr>
            <p:ph type="body" idx="1"/>
          </p:nvPr>
        </p:nvSpPr>
        <p:spPr>
          <a:xfrm>
            <a:off x="3842535" y="4089115"/>
            <a:ext cx="6945329" cy="2000536"/>
          </a:xfrm>
        </p:spPr>
        <p:txBody>
          <a:bodyPr/>
          <a:lstStyle>
            <a:lvl1pPr marL="0" indent="0">
              <a:buNone/>
              <a:defRPr sz="2400">
                <a:solidFill>
                  <a:srgbClr val="57B68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Modifiez les styles du texte du masque</a:t>
            </a:r>
          </a:p>
        </p:txBody>
      </p:sp>
      <p:sp>
        <p:nvSpPr>
          <p:cNvPr id="10"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sp>
        <p:nvSpPr>
          <p:cNvPr id="13" name="Espace réservé de la date 3"/>
          <p:cNvSpPr>
            <a:spLocks noGrp="1"/>
          </p:cNvSpPr>
          <p:nvPr>
            <p:ph type="dt" sz="half" idx="10"/>
          </p:nvPr>
        </p:nvSpPr>
        <p:spPr>
          <a:xfrm>
            <a:off x="9833984" y="6457262"/>
            <a:ext cx="2124135" cy="373423"/>
          </a:xfrm>
          <a:prstGeom prst="rect">
            <a:avLst/>
          </a:prstGeom>
        </p:spPr>
        <p:txBody>
          <a:bodyPr/>
          <a:lstStyle>
            <a:lvl1pPr>
              <a:defRPr sz="1050">
                <a:solidFill>
                  <a:srgbClr val="0058A4"/>
                </a:solidFill>
                <a:latin typeface="Replica-Bold" panose="02000503030000020004" pitchFamily="2" charset="0"/>
              </a:defRPr>
            </a:lvl1pPr>
          </a:lstStyle>
          <a:p>
            <a:pPr algn="r"/>
            <a:fld id="{6EF898AA-C2A0-4FAE-A47E-9AF1D88B57B1}" type="datetime4">
              <a:rPr lang="fr-FR" smtClean="0"/>
              <a:t>24 juin 2020</a:t>
            </a:fld>
            <a:endParaRPr lang="fr-FR" dirty="0"/>
          </a:p>
        </p:txBody>
      </p:sp>
      <p:pic>
        <p:nvPicPr>
          <p:cNvPr id="16" name="Imag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l="-2545" t="58389" b="-2022"/>
          <a:stretch/>
        </p:blipFill>
        <p:spPr>
          <a:xfrm rot="5400000" flipV="1">
            <a:off x="10301608" y="3388705"/>
            <a:ext cx="2003462" cy="1030949"/>
          </a:xfrm>
          <a:prstGeom prst="rect">
            <a:avLst/>
          </a:prstGeom>
        </p:spPr>
      </p:pic>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758" y="119474"/>
            <a:ext cx="4009842" cy="3136319"/>
          </a:xfrm>
          <a:prstGeom prst="rect">
            <a:avLst/>
          </a:prstGeom>
        </p:spPr>
      </p:pic>
    </p:spTree>
    <p:extLst>
      <p:ext uri="{BB962C8B-B14F-4D97-AF65-F5344CB8AC3E}">
        <p14:creationId xmlns:p14="http://schemas.microsoft.com/office/powerpoint/2010/main" val="230021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2_Titre de section">
    <p:bg>
      <p:bgPr>
        <a:solidFill>
          <a:srgbClr val="0058A4"/>
        </a:solidFill>
        <a:effectLst/>
      </p:bgPr>
    </p:bg>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0946" y="641908"/>
            <a:ext cx="2935411" cy="2037194"/>
          </a:xfrm>
          <a:prstGeom prst="rect">
            <a:avLst/>
          </a:prstGeom>
        </p:spPr>
      </p:pic>
      <p:sp>
        <p:nvSpPr>
          <p:cNvPr id="2" name="Titre 1"/>
          <p:cNvSpPr>
            <a:spLocks noGrp="1"/>
          </p:cNvSpPr>
          <p:nvPr>
            <p:ph type="title"/>
          </p:nvPr>
        </p:nvSpPr>
        <p:spPr>
          <a:xfrm>
            <a:off x="3842535" y="2578812"/>
            <a:ext cx="6945329" cy="1325367"/>
          </a:xfrm>
        </p:spPr>
        <p:txBody>
          <a:bodyPr anchor="b">
            <a:normAutofit/>
          </a:bodyPr>
          <a:lstStyle>
            <a:lvl1pPr>
              <a:defRPr sz="4400">
                <a:solidFill>
                  <a:schemeClr val="bg1"/>
                </a:solidFill>
              </a:defRPr>
            </a:lvl1pPr>
          </a:lstStyle>
          <a:p>
            <a:r>
              <a:rPr lang="fr-FR" dirty="0"/>
              <a:t>Modifiez le style du titre</a:t>
            </a:r>
          </a:p>
        </p:txBody>
      </p:sp>
      <p:sp>
        <p:nvSpPr>
          <p:cNvPr id="3" name="Espace réservé du texte 2"/>
          <p:cNvSpPr>
            <a:spLocks noGrp="1"/>
          </p:cNvSpPr>
          <p:nvPr>
            <p:ph type="body" idx="1"/>
          </p:nvPr>
        </p:nvSpPr>
        <p:spPr>
          <a:xfrm>
            <a:off x="3842535" y="4089115"/>
            <a:ext cx="6945329" cy="2000536"/>
          </a:xfrm>
        </p:spPr>
        <p:txBody>
          <a:bodyPr/>
          <a:lstStyle>
            <a:lvl1pPr marL="0" indent="0">
              <a:buNone/>
              <a:defRPr sz="2400">
                <a:solidFill>
                  <a:srgbClr val="57B68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Modifiez les styles du texte du masque</a:t>
            </a:r>
          </a:p>
        </p:txBody>
      </p:sp>
      <p:sp>
        <p:nvSpPr>
          <p:cNvPr id="10"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sp>
        <p:nvSpPr>
          <p:cNvPr id="13" name="Espace réservé de la date 3"/>
          <p:cNvSpPr>
            <a:spLocks noGrp="1"/>
          </p:cNvSpPr>
          <p:nvPr>
            <p:ph type="dt" sz="half" idx="10"/>
          </p:nvPr>
        </p:nvSpPr>
        <p:spPr>
          <a:xfrm>
            <a:off x="9833984" y="6457262"/>
            <a:ext cx="2124135" cy="373423"/>
          </a:xfrm>
          <a:prstGeom prst="rect">
            <a:avLst/>
          </a:prstGeom>
        </p:spPr>
        <p:txBody>
          <a:bodyPr/>
          <a:lstStyle>
            <a:lvl1pPr>
              <a:defRPr sz="1050">
                <a:solidFill>
                  <a:schemeClr val="bg1"/>
                </a:solidFill>
                <a:latin typeface="Replica-Bold" panose="02000503030000020004" pitchFamily="2" charset="0"/>
              </a:defRPr>
            </a:lvl1pPr>
          </a:lstStyle>
          <a:p>
            <a:pPr algn="r"/>
            <a:fld id="{6EF898AA-C2A0-4FAE-A47E-9AF1D88B57B1}" type="datetime4">
              <a:rPr lang="fr-FR" smtClean="0"/>
              <a:pPr algn="r"/>
              <a:t>24 juin 2020</a:t>
            </a:fld>
            <a:endParaRPr lang="fr-FR" dirty="0"/>
          </a:p>
        </p:txBody>
      </p:sp>
      <p:pic>
        <p:nvPicPr>
          <p:cNvPr id="5" name="Image 4"/>
          <p:cNvPicPr>
            <a:picLocks noChangeAspect="1"/>
          </p:cNvPicPr>
          <p:nvPr userDrawn="1"/>
        </p:nvPicPr>
        <p:blipFill rotWithShape="1">
          <a:blip r:embed="rId3">
            <a:extLst>
              <a:ext uri="{28A0092B-C50C-407E-A947-70E740481C1C}">
                <a14:useLocalDpi xmlns:a14="http://schemas.microsoft.com/office/drawing/2010/main" val="0"/>
              </a:ext>
            </a:extLst>
          </a:blip>
          <a:srcRect t="60083"/>
          <a:stretch/>
        </p:blipFill>
        <p:spPr>
          <a:xfrm rot="5400000" flipV="1">
            <a:off x="10294059" y="3453074"/>
            <a:ext cx="2003461" cy="922763"/>
          </a:xfrm>
          <a:prstGeom prst="rect">
            <a:avLst/>
          </a:prstGeom>
        </p:spPr>
      </p:pic>
    </p:spTree>
    <p:extLst>
      <p:ext uri="{BB962C8B-B14F-4D97-AF65-F5344CB8AC3E}">
        <p14:creationId xmlns:p14="http://schemas.microsoft.com/office/powerpoint/2010/main" val="71915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1_Diapositive de titre">
    <p:bg>
      <p:bgPr>
        <a:solidFill>
          <a:srgbClr val="0058A4"/>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060448" y="1122363"/>
            <a:ext cx="8607552" cy="2387600"/>
          </a:xfrm>
        </p:spPr>
        <p:txBody>
          <a:bodyPr anchor="b">
            <a:normAutofit/>
          </a:bodyPr>
          <a:lstStyle>
            <a:lvl1pPr algn="l">
              <a:defRPr sz="5400">
                <a:solidFill>
                  <a:schemeClr val="bg1"/>
                </a:solidFill>
              </a:defRPr>
            </a:lvl1pPr>
          </a:lstStyle>
          <a:p>
            <a:r>
              <a:rPr lang="fr-FR" dirty="0"/>
              <a:t>Modifiez le style du titre</a:t>
            </a:r>
          </a:p>
        </p:txBody>
      </p:sp>
      <p:sp>
        <p:nvSpPr>
          <p:cNvPr id="3" name="Sous-titre 2"/>
          <p:cNvSpPr>
            <a:spLocks noGrp="1"/>
          </p:cNvSpPr>
          <p:nvPr>
            <p:ph type="subTitle" idx="1"/>
          </p:nvPr>
        </p:nvSpPr>
        <p:spPr>
          <a:xfrm>
            <a:off x="2060448" y="3602038"/>
            <a:ext cx="8607552" cy="1655762"/>
          </a:xfrm>
        </p:spPr>
        <p:txBody>
          <a:bodyPr>
            <a:normAutofit/>
          </a:bodyPr>
          <a:lstStyle>
            <a:lvl1pPr marL="0" indent="0" algn="l">
              <a:buNone/>
              <a:defRPr sz="3200">
                <a:solidFill>
                  <a:srgbClr val="57B68C"/>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DB6CAC91-78B7-4124-8053-4F04E0A45B03}" type="slidenum">
              <a:rPr lang="fr-FR" smtClean="0"/>
              <a:pPr/>
              <a:t>‹N°›</a:t>
            </a:fld>
            <a:endParaRPr lang="fr-FR" dirty="0"/>
          </a:p>
        </p:txBody>
      </p:sp>
      <p:pic>
        <p:nvPicPr>
          <p:cNvPr id="10" name="Imag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0326" t="20813" r="78211" b="67052"/>
          <a:stretch/>
        </p:blipFill>
        <p:spPr>
          <a:xfrm rot="19343263">
            <a:off x="11254481" y="6445995"/>
            <a:ext cx="198640" cy="228600"/>
          </a:xfrm>
          <a:prstGeom prst="rect">
            <a:avLst/>
          </a:prstGeom>
        </p:spPr>
      </p:pic>
      <p:sp>
        <p:nvSpPr>
          <p:cNvPr id="12" name="Espace réservé de la date 3"/>
          <p:cNvSpPr>
            <a:spLocks noGrp="1"/>
          </p:cNvSpPr>
          <p:nvPr>
            <p:ph type="dt" sz="half" idx="10"/>
          </p:nvPr>
        </p:nvSpPr>
        <p:spPr>
          <a:xfrm>
            <a:off x="8662737" y="6457262"/>
            <a:ext cx="2124135" cy="373423"/>
          </a:xfrm>
          <a:prstGeom prst="rect">
            <a:avLst/>
          </a:prstGeom>
        </p:spPr>
        <p:txBody>
          <a:bodyPr/>
          <a:lstStyle>
            <a:lvl1pPr>
              <a:defRPr sz="1050">
                <a:solidFill>
                  <a:schemeClr val="bg1"/>
                </a:solidFill>
                <a:latin typeface="Replica-Bold" panose="02000503030000020004" pitchFamily="2" charset="0"/>
              </a:defRPr>
            </a:lvl1pPr>
          </a:lstStyle>
          <a:p>
            <a:pPr algn="r"/>
            <a:fld id="{6EF898AA-C2A0-4FAE-A47E-9AF1D88B57B1}" type="datetime4">
              <a:rPr lang="fr-FR" smtClean="0"/>
              <a:pPr algn="r"/>
              <a:t>24 juin 2020</a:t>
            </a:fld>
            <a:endParaRPr lang="fr-FR" dirty="0"/>
          </a:p>
        </p:txBody>
      </p:sp>
      <p:sp>
        <p:nvSpPr>
          <p:cNvPr id="11"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pic>
        <p:nvPicPr>
          <p:cNvPr id="13" name="Image 12"/>
          <p:cNvPicPr>
            <a:picLocks noChangeAspect="1"/>
          </p:cNvPicPr>
          <p:nvPr userDrawn="1"/>
        </p:nvPicPr>
        <p:blipFill rotWithShape="1">
          <a:blip r:embed="rId3">
            <a:extLst>
              <a:ext uri="{28A0092B-C50C-407E-A947-70E740481C1C}">
                <a14:useLocalDpi xmlns:a14="http://schemas.microsoft.com/office/drawing/2010/main" val="0"/>
              </a:ext>
            </a:extLst>
          </a:blip>
          <a:srcRect t="60083"/>
          <a:stretch/>
        </p:blipFill>
        <p:spPr>
          <a:xfrm rot="5400000">
            <a:off x="858000" y="2633981"/>
            <a:ext cx="1746149" cy="782647"/>
          </a:xfrm>
          <a:prstGeom prst="rect">
            <a:avLst/>
          </a:prstGeom>
        </p:spPr>
      </p:pic>
      <p:pic>
        <p:nvPicPr>
          <p:cNvPr id="14" name="Imag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5757" y="5809354"/>
            <a:ext cx="1207519" cy="838026"/>
          </a:xfrm>
          <a:prstGeom prst="rect">
            <a:avLst/>
          </a:prstGeom>
        </p:spPr>
      </p:pic>
    </p:spTree>
    <p:extLst>
      <p:ext uri="{BB962C8B-B14F-4D97-AF65-F5344CB8AC3E}">
        <p14:creationId xmlns:p14="http://schemas.microsoft.com/office/powerpoint/2010/main" val="248473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060448" y="1122363"/>
            <a:ext cx="8607552" cy="2387600"/>
          </a:xfrm>
        </p:spPr>
        <p:txBody>
          <a:bodyPr anchor="b">
            <a:normAutofit/>
          </a:bodyPr>
          <a:lstStyle>
            <a:lvl1pPr algn="l">
              <a:defRPr sz="5400"/>
            </a:lvl1pPr>
          </a:lstStyle>
          <a:p>
            <a:r>
              <a:rPr lang="fr-FR" dirty="0"/>
              <a:t>Modifiez le style du titre</a:t>
            </a:r>
          </a:p>
        </p:txBody>
      </p:sp>
      <p:sp>
        <p:nvSpPr>
          <p:cNvPr id="3" name="Sous-titre 2"/>
          <p:cNvSpPr>
            <a:spLocks noGrp="1"/>
          </p:cNvSpPr>
          <p:nvPr>
            <p:ph type="subTitle" idx="1"/>
          </p:nvPr>
        </p:nvSpPr>
        <p:spPr>
          <a:xfrm>
            <a:off x="2060448" y="3602038"/>
            <a:ext cx="8607552" cy="1655762"/>
          </a:xfrm>
        </p:spPr>
        <p:txBody>
          <a:bodyPr>
            <a:normAutofit/>
          </a:bodyPr>
          <a:lstStyle>
            <a:lvl1pPr marL="0" indent="0" algn="l">
              <a:buNone/>
              <a:defRPr sz="3200">
                <a:solidFill>
                  <a:srgbClr val="57B68C"/>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6" name="Espace réservé du numéro de diapositive 5"/>
          <p:cNvSpPr>
            <a:spLocks noGrp="1"/>
          </p:cNvSpPr>
          <p:nvPr>
            <p:ph type="sldNum" sz="quarter" idx="12"/>
          </p:nvPr>
        </p:nvSpPr>
        <p:spPr/>
        <p:txBody>
          <a:bodyPr/>
          <a:lstStyle/>
          <a:p>
            <a:fld id="{DB6CAC91-78B7-4124-8053-4F04E0A45B03}" type="slidenum">
              <a:rPr lang="fr-FR" smtClean="0"/>
              <a:t>‹N°›</a:t>
            </a:fld>
            <a:endParaRPr lang="fr-FR" dirty="0"/>
          </a:p>
        </p:txBody>
      </p:sp>
      <p:pic>
        <p:nvPicPr>
          <p:cNvPr id="7" name="Imag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545" t="55656" b="-3479"/>
          <a:stretch/>
        </p:blipFill>
        <p:spPr>
          <a:xfrm rot="5400000">
            <a:off x="870880" y="2559459"/>
            <a:ext cx="1776970" cy="900869"/>
          </a:xfrm>
          <a:prstGeom prst="rect">
            <a:avLst/>
          </a:prstGeom>
        </p:spPr>
      </p:pic>
      <p:sp>
        <p:nvSpPr>
          <p:cNvPr id="8" name="Espace réservé de la date 3"/>
          <p:cNvSpPr>
            <a:spLocks noGrp="1"/>
          </p:cNvSpPr>
          <p:nvPr>
            <p:ph type="dt" sz="half" idx="10"/>
          </p:nvPr>
        </p:nvSpPr>
        <p:spPr>
          <a:xfrm>
            <a:off x="8662737" y="6457262"/>
            <a:ext cx="2124135" cy="373423"/>
          </a:xfrm>
          <a:prstGeom prst="rect">
            <a:avLst/>
          </a:prstGeom>
        </p:spPr>
        <p:txBody>
          <a:bodyPr/>
          <a:lstStyle>
            <a:lvl1pPr>
              <a:defRPr sz="1050">
                <a:solidFill>
                  <a:srgbClr val="0058A4"/>
                </a:solidFill>
                <a:latin typeface="Replica-Bold" panose="02000503030000020004" pitchFamily="2" charset="0"/>
              </a:defRPr>
            </a:lvl1pPr>
          </a:lstStyle>
          <a:p>
            <a:pPr algn="r"/>
            <a:fld id="{6EF898AA-C2A0-4FAE-A47E-9AF1D88B57B1}" type="datetime4">
              <a:rPr lang="fr-FR" smtClean="0"/>
              <a:t>24 juin 2020</a:t>
            </a:fld>
            <a:endParaRPr lang="fr-FR" dirty="0"/>
          </a:p>
        </p:txBody>
      </p:sp>
      <p:pic>
        <p:nvPicPr>
          <p:cNvPr id="10" name="Imag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10326" t="20813" r="78211" b="67052"/>
          <a:stretch/>
        </p:blipFill>
        <p:spPr>
          <a:xfrm rot="19343263">
            <a:off x="11254481" y="6445995"/>
            <a:ext cx="198640" cy="228600"/>
          </a:xfrm>
          <a:prstGeom prst="rect">
            <a:avLst/>
          </a:prstGeom>
        </p:spPr>
      </p:pic>
      <p:sp>
        <p:nvSpPr>
          <p:cNvPr id="12"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pic>
        <p:nvPicPr>
          <p:cNvPr id="13" name="Imag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7" y="5596222"/>
            <a:ext cx="1626341" cy="1272051"/>
          </a:xfrm>
          <a:prstGeom prst="rect">
            <a:avLst/>
          </a:prstGeom>
        </p:spPr>
      </p:pic>
    </p:spTree>
    <p:extLst>
      <p:ext uri="{BB962C8B-B14F-4D97-AF65-F5344CB8AC3E}">
        <p14:creationId xmlns:p14="http://schemas.microsoft.com/office/powerpoint/2010/main" val="238827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199" y="88723"/>
            <a:ext cx="10515601" cy="789101"/>
          </a:xfrm>
        </p:spPr>
        <p:txBody>
          <a:bodyPr/>
          <a:lstStyle>
            <a:lvl1pPr>
              <a:defRPr>
                <a:solidFill>
                  <a:srgbClr val="0063B3"/>
                </a:solidFill>
              </a:defRPr>
            </a:lvl1pPr>
          </a:lstStyle>
          <a:p>
            <a:r>
              <a:rPr lang="fr-FR" dirty="0"/>
              <a:t>Modifiez le style du titre</a:t>
            </a:r>
          </a:p>
        </p:txBody>
      </p:sp>
      <p:sp>
        <p:nvSpPr>
          <p:cNvPr id="3" name="Espace réservé du contenu 2"/>
          <p:cNvSpPr>
            <a:spLocks noGrp="1"/>
          </p:cNvSpPr>
          <p:nvPr>
            <p:ph idx="1"/>
          </p:nvPr>
        </p:nvSpPr>
        <p:spPr/>
        <p:txBody>
          <a:bodyPr/>
          <a:lstStyle>
            <a:lvl1pPr>
              <a:buClr>
                <a:srgbClr val="57B68C"/>
              </a:buClr>
              <a:defRPr>
                <a:solidFill>
                  <a:srgbClr val="0058A4"/>
                </a:solidFill>
              </a:defRPr>
            </a:lvl1pPr>
            <a:lvl2pPr>
              <a:buClr>
                <a:srgbClr val="57B68C"/>
              </a:buClr>
              <a:defRPr>
                <a:solidFill>
                  <a:schemeClr val="bg2">
                    <a:lumMod val="25000"/>
                  </a:schemeClr>
                </a:solidFill>
                <a:latin typeface="+mn-lt"/>
              </a:defRPr>
            </a:lvl2pPr>
            <a:lvl3pPr>
              <a:buClr>
                <a:srgbClr val="57B68C"/>
              </a:buClr>
              <a:defRPr>
                <a:solidFill>
                  <a:schemeClr val="bg2">
                    <a:lumMod val="25000"/>
                  </a:schemeClr>
                </a:solidFill>
                <a:latin typeface="+mn-lt"/>
              </a:defRPr>
            </a:lvl3pPr>
            <a:lvl4pPr>
              <a:buClr>
                <a:srgbClr val="57B68C"/>
              </a:buClr>
              <a:defRPr>
                <a:solidFill>
                  <a:schemeClr val="bg2">
                    <a:lumMod val="25000"/>
                  </a:schemeClr>
                </a:solidFill>
                <a:latin typeface="+mn-lt"/>
              </a:defRPr>
            </a:lvl4pPr>
            <a:lvl5pPr>
              <a:buClr>
                <a:srgbClr val="57B68C"/>
              </a:buClr>
              <a:defRPr>
                <a:solidFill>
                  <a:schemeClr val="bg2">
                    <a:lumMod val="25000"/>
                  </a:schemeClr>
                </a:solidFill>
                <a:latin typeface="+mn-l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p:txBody>
          <a:bodyPr/>
          <a:lstStyle/>
          <a:p>
            <a:fld id="{DB6CAC91-78B7-4124-8053-4F04E0A45B03}" type="slidenum">
              <a:rPr lang="fr-FR" smtClean="0"/>
              <a:t>‹N°›</a:t>
            </a:fld>
            <a:endParaRPr lang="fr-FR"/>
          </a:p>
        </p:txBody>
      </p:sp>
      <p:pic>
        <p:nvPicPr>
          <p:cNvPr id="9" name="Imag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24045" t="55656" b="-3479"/>
          <a:stretch/>
        </p:blipFill>
        <p:spPr>
          <a:xfrm rot="5400000">
            <a:off x="-122321" y="195472"/>
            <a:ext cx="1316197" cy="900869"/>
          </a:xfrm>
          <a:prstGeom prst="rect">
            <a:avLst/>
          </a:prstGeom>
        </p:spPr>
      </p:pic>
      <p:pic>
        <p:nvPicPr>
          <p:cNvPr id="11" name="Imag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0326" t="20813" r="78211" b="67052"/>
          <a:stretch/>
        </p:blipFill>
        <p:spPr>
          <a:xfrm rot="19343263">
            <a:off x="11254481" y="6445995"/>
            <a:ext cx="198640" cy="228600"/>
          </a:xfrm>
          <a:prstGeom prst="rect">
            <a:avLst/>
          </a:prstGeom>
        </p:spPr>
      </p:pic>
      <p:sp>
        <p:nvSpPr>
          <p:cNvPr id="12" name="Espace réservé de la date 3"/>
          <p:cNvSpPr>
            <a:spLocks noGrp="1"/>
          </p:cNvSpPr>
          <p:nvPr>
            <p:ph type="dt" sz="half" idx="10"/>
          </p:nvPr>
        </p:nvSpPr>
        <p:spPr>
          <a:xfrm>
            <a:off x="8662737" y="6457262"/>
            <a:ext cx="2124135" cy="373423"/>
          </a:xfrm>
          <a:prstGeom prst="rect">
            <a:avLst/>
          </a:prstGeom>
        </p:spPr>
        <p:txBody>
          <a:bodyPr/>
          <a:lstStyle>
            <a:lvl1pPr>
              <a:defRPr sz="1050">
                <a:solidFill>
                  <a:srgbClr val="0058A4"/>
                </a:solidFill>
                <a:latin typeface="Replica-Bold" panose="02000503030000020004" pitchFamily="2" charset="0"/>
              </a:defRPr>
            </a:lvl1pPr>
          </a:lstStyle>
          <a:p>
            <a:pPr algn="r"/>
            <a:fld id="{6EF898AA-C2A0-4FAE-A47E-9AF1D88B57B1}" type="datetime4">
              <a:rPr lang="fr-FR" smtClean="0"/>
              <a:t>24 juin 2020</a:t>
            </a:fld>
            <a:endParaRPr lang="fr-FR" dirty="0"/>
          </a:p>
        </p:txBody>
      </p:sp>
      <p:sp>
        <p:nvSpPr>
          <p:cNvPr id="10"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sp>
        <p:nvSpPr>
          <p:cNvPr id="14" name="Espace réservé du texte 2"/>
          <p:cNvSpPr>
            <a:spLocks noGrp="1"/>
          </p:cNvSpPr>
          <p:nvPr>
            <p:ph type="body" idx="13"/>
          </p:nvPr>
        </p:nvSpPr>
        <p:spPr>
          <a:xfrm>
            <a:off x="838199" y="978739"/>
            <a:ext cx="10515601" cy="420705"/>
          </a:xfrm>
        </p:spPr>
        <p:txBody>
          <a:bodyPr>
            <a:normAutofit/>
          </a:bodyPr>
          <a:lstStyle>
            <a:lvl1pPr marL="0" indent="0">
              <a:buFontTx/>
              <a:buNone/>
              <a:defRPr sz="1800">
                <a:solidFill>
                  <a:srgbClr val="57B68C"/>
                </a:solidFill>
                <a:latin typeface="+mj-lt"/>
              </a:defRPr>
            </a:lvl1pPr>
          </a:lstStyle>
          <a:p>
            <a:endParaRPr lang="fr-FR" dirty="0"/>
          </a:p>
        </p:txBody>
      </p:sp>
      <p:pic>
        <p:nvPicPr>
          <p:cNvPr id="15" name="Imag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7" y="5596222"/>
            <a:ext cx="1626341" cy="1272051"/>
          </a:xfrm>
          <a:prstGeom prst="rect">
            <a:avLst/>
          </a:prstGeom>
        </p:spPr>
      </p:pic>
    </p:spTree>
    <p:extLst>
      <p:ext uri="{BB962C8B-B14F-4D97-AF65-F5344CB8AC3E}">
        <p14:creationId xmlns:p14="http://schemas.microsoft.com/office/powerpoint/2010/main" val="2149032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Titre de section">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987296" y="1709739"/>
            <a:ext cx="9360154" cy="1862518"/>
          </a:xfrm>
        </p:spPr>
        <p:txBody>
          <a:bodyPr anchor="b">
            <a:normAutofit/>
          </a:bodyPr>
          <a:lstStyle>
            <a:lvl1pPr>
              <a:defRPr sz="4400"/>
            </a:lvl1pPr>
          </a:lstStyle>
          <a:p>
            <a:r>
              <a:rPr lang="fr-FR" dirty="0"/>
              <a:t>Modifiez le style du titre</a:t>
            </a:r>
          </a:p>
        </p:txBody>
      </p:sp>
      <p:sp>
        <p:nvSpPr>
          <p:cNvPr id="3" name="Espace réservé du texte 2"/>
          <p:cNvSpPr>
            <a:spLocks noGrp="1"/>
          </p:cNvSpPr>
          <p:nvPr>
            <p:ph type="body" idx="1"/>
          </p:nvPr>
        </p:nvSpPr>
        <p:spPr>
          <a:xfrm>
            <a:off x="1987296" y="3694177"/>
            <a:ext cx="9360154" cy="2395474"/>
          </a:xfrm>
        </p:spPr>
        <p:txBody>
          <a:bodyPr/>
          <a:lstStyle>
            <a:lvl1pPr marL="0" indent="0">
              <a:buNone/>
              <a:defRPr sz="2400">
                <a:solidFill>
                  <a:srgbClr val="57B68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Modifiez les styles du texte du masque</a:t>
            </a:r>
          </a:p>
        </p:txBody>
      </p:sp>
      <p:sp>
        <p:nvSpPr>
          <p:cNvPr id="6" name="Espace réservé du numéro de diapositive 5"/>
          <p:cNvSpPr>
            <a:spLocks noGrp="1"/>
          </p:cNvSpPr>
          <p:nvPr>
            <p:ph type="sldNum" sz="quarter" idx="12"/>
          </p:nvPr>
        </p:nvSpPr>
        <p:spPr/>
        <p:txBody>
          <a:bodyPr/>
          <a:lstStyle/>
          <a:p>
            <a:fld id="{DB6CAC91-78B7-4124-8053-4F04E0A45B03}" type="slidenum">
              <a:rPr lang="fr-FR" smtClean="0"/>
              <a:t>‹N°›</a:t>
            </a:fld>
            <a:endParaRPr lang="fr-FR"/>
          </a:p>
        </p:txBody>
      </p:sp>
      <p:pic>
        <p:nvPicPr>
          <p:cNvPr id="7" name="Imag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545" t="55656" b="-3479"/>
          <a:stretch/>
        </p:blipFill>
        <p:spPr>
          <a:xfrm rot="5400000">
            <a:off x="870880" y="2730147"/>
            <a:ext cx="1776970" cy="900869"/>
          </a:xfrm>
          <a:prstGeom prst="rect">
            <a:avLst/>
          </a:prstGeom>
        </p:spPr>
      </p:pic>
      <p:pic>
        <p:nvPicPr>
          <p:cNvPr id="12" name="Imag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10326" t="20813" r="78211" b="67052"/>
          <a:stretch/>
        </p:blipFill>
        <p:spPr>
          <a:xfrm rot="19343263">
            <a:off x="11254481" y="6445995"/>
            <a:ext cx="198640" cy="228600"/>
          </a:xfrm>
          <a:prstGeom prst="rect">
            <a:avLst/>
          </a:prstGeom>
        </p:spPr>
      </p:pic>
      <p:sp>
        <p:nvSpPr>
          <p:cNvPr id="13" name="Espace réservé de la date 3"/>
          <p:cNvSpPr>
            <a:spLocks noGrp="1"/>
          </p:cNvSpPr>
          <p:nvPr>
            <p:ph type="dt" sz="half" idx="10"/>
          </p:nvPr>
        </p:nvSpPr>
        <p:spPr>
          <a:xfrm>
            <a:off x="8662737" y="6457262"/>
            <a:ext cx="2124135" cy="373423"/>
          </a:xfrm>
          <a:prstGeom prst="rect">
            <a:avLst/>
          </a:prstGeom>
        </p:spPr>
        <p:txBody>
          <a:bodyPr/>
          <a:lstStyle>
            <a:lvl1pPr>
              <a:defRPr sz="1050">
                <a:solidFill>
                  <a:srgbClr val="0058A4"/>
                </a:solidFill>
                <a:latin typeface="Replica-Bold" panose="02000503030000020004" pitchFamily="2" charset="0"/>
              </a:defRPr>
            </a:lvl1pPr>
          </a:lstStyle>
          <a:p>
            <a:pPr algn="r"/>
            <a:fld id="{6EF898AA-C2A0-4FAE-A47E-9AF1D88B57B1}" type="datetime4">
              <a:rPr lang="fr-FR" smtClean="0"/>
              <a:t>24 juin 2020</a:t>
            </a:fld>
            <a:endParaRPr lang="fr-FR" dirty="0"/>
          </a:p>
        </p:txBody>
      </p:sp>
      <p:sp>
        <p:nvSpPr>
          <p:cNvPr id="11"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7" y="5596222"/>
            <a:ext cx="1626341" cy="1272051"/>
          </a:xfrm>
          <a:prstGeom prst="rect">
            <a:avLst/>
          </a:prstGeom>
        </p:spPr>
      </p:pic>
    </p:spTree>
    <p:extLst>
      <p:ext uri="{BB962C8B-B14F-4D97-AF65-F5344CB8AC3E}">
        <p14:creationId xmlns:p14="http://schemas.microsoft.com/office/powerpoint/2010/main" val="91267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838200" y="1825625"/>
            <a:ext cx="5181600" cy="4351338"/>
          </a:xfrm>
        </p:spPr>
        <p:txBody>
          <a:bodyPr/>
          <a:lstStyle>
            <a:lvl1pPr>
              <a:buClr>
                <a:srgbClr val="57B68C"/>
              </a:buClr>
              <a:defRPr>
                <a:solidFill>
                  <a:srgbClr val="0058A4"/>
                </a:solidFill>
                <a:latin typeface="+mj-lt"/>
              </a:defRPr>
            </a:lvl1pPr>
            <a:lvl2pPr>
              <a:buClr>
                <a:srgbClr val="57B68C"/>
              </a:buClr>
              <a:defRPr>
                <a:solidFill>
                  <a:schemeClr val="bg2">
                    <a:lumMod val="25000"/>
                  </a:schemeClr>
                </a:solidFill>
              </a:defRPr>
            </a:lvl2pPr>
            <a:lvl3pPr>
              <a:buClr>
                <a:srgbClr val="57B68C"/>
              </a:buClr>
              <a:defRPr>
                <a:solidFill>
                  <a:schemeClr val="bg2">
                    <a:lumMod val="25000"/>
                  </a:schemeClr>
                </a:solidFill>
              </a:defRPr>
            </a:lvl3pPr>
            <a:lvl4pPr>
              <a:buClr>
                <a:srgbClr val="57B68C"/>
              </a:buClr>
              <a:defRPr>
                <a:solidFill>
                  <a:schemeClr val="bg2">
                    <a:lumMod val="25000"/>
                  </a:schemeClr>
                </a:solidFill>
              </a:defRPr>
            </a:lvl4pPr>
            <a:lvl5pPr>
              <a:buClr>
                <a:srgbClr val="57B68C"/>
              </a:buClr>
              <a:defRPr>
                <a:solidFill>
                  <a:schemeClr val="bg2">
                    <a:lumMod val="25000"/>
                  </a:schemeClr>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1825625"/>
            <a:ext cx="5181600" cy="4351338"/>
          </a:xfrm>
        </p:spPr>
        <p:txBody>
          <a:bodyPr/>
          <a:lstStyle>
            <a:lvl1pPr>
              <a:buClr>
                <a:srgbClr val="57B68C"/>
              </a:buClr>
              <a:defRPr>
                <a:solidFill>
                  <a:srgbClr val="0058A4"/>
                </a:solidFill>
                <a:latin typeface="+mj-lt"/>
              </a:defRPr>
            </a:lvl1pPr>
            <a:lvl2pPr>
              <a:buClr>
                <a:srgbClr val="57B68C"/>
              </a:buClr>
              <a:defRPr>
                <a:solidFill>
                  <a:schemeClr val="bg2">
                    <a:lumMod val="25000"/>
                  </a:schemeClr>
                </a:solidFill>
              </a:defRPr>
            </a:lvl2pPr>
            <a:lvl3pPr>
              <a:buClr>
                <a:srgbClr val="57B68C"/>
              </a:buClr>
              <a:defRPr>
                <a:solidFill>
                  <a:schemeClr val="bg2">
                    <a:lumMod val="25000"/>
                  </a:schemeClr>
                </a:solidFill>
              </a:defRPr>
            </a:lvl3pPr>
            <a:lvl4pPr>
              <a:buClr>
                <a:srgbClr val="57B68C"/>
              </a:buClr>
              <a:defRPr>
                <a:solidFill>
                  <a:schemeClr val="bg2">
                    <a:lumMod val="25000"/>
                  </a:schemeClr>
                </a:solidFill>
              </a:defRPr>
            </a:lvl4pPr>
            <a:lvl5pPr>
              <a:buClr>
                <a:srgbClr val="57B68C"/>
              </a:buClr>
              <a:defRPr>
                <a:solidFill>
                  <a:schemeClr val="bg2">
                    <a:lumMod val="25000"/>
                  </a:schemeClr>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u numéro de diapositive 6"/>
          <p:cNvSpPr>
            <a:spLocks noGrp="1"/>
          </p:cNvSpPr>
          <p:nvPr>
            <p:ph type="sldNum" sz="quarter" idx="12"/>
          </p:nvPr>
        </p:nvSpPr>
        <p:spPr/>
        <p:txBody>
          <a:bodyPr/>
          <a:lstStyle/>
          <a:p>
            <a:fld id="{DB6CAC91-78B7-4124-8053-4F04E0A45B03}" type="slidenum">
              <a:rPr lang="fr-FR" smtClean="0"/>
              <a:t>‹N°›</a:t>
            </a:fld>
            <a:endParaRPr lang="fr-FR"/>
          </a:p>
        </p:txBody>
      </p:sp>
      <p:pic>
        <p:nvPicPr>
          <p:cNvPr id="8" name="Imag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24045" t="55656" b="-3479"/>
          <a:stretch/>
        </p:blipFill>
        <p:spPr>
          <a:xfrm rot="5400000">
            <a:off x="-122321" y="195472"/>
            <a:ext cx="1316197" cy="900869"/>
          </a:xfrm>
          <a:prstGeom prst="rect">
            <a:avLst/>
          </a:prstGeom>
        </p:spPr>
      </p:pic>
      <p:sp>
        <p:nvSpPr>
          <p:cNvPr id="9" name="Titre 1"/>
          <p:cNvSpPr>
            <a:spLocks noGrp="1"/>
          </p:cNvSpPr>
          <p:nvPr>
            <p:ph type="title"/>
          </p:nvPr>
        </p:nvSpPr>
        <p:spPr>
          <a:xfrm>
            <a:off x="838199" y="88723"/>
            <a:ext cx="10515601" cy="789101"/>
          </a:xfrm>
        </p:spPr>
        <p:txBody>
          <a:bodyPr/>
          <a:lstStyle>
            <a:lvl1pPr>
              <a:defRPr>
                <a:solidFill>
                  <a:srgbClr val="0063B3"/>
                </a:solidFill>
              </a:defRPr>
            </a:lvl1pPr>
          </a:lstStyle>
          <a:p>
            <a:r>
              <a:rPr lang="fr-FR" dirty="0"/>
              <a:t>Modifiez le style du titre</a:t>
            </a:r>
          </a:p>
        </p:txBody>
      </p:sp>
      <p:pic>
        <p:nvPicPr>
          <p:cNvPr id="13" name="Imag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l="10326" t="20813" r="78211" b="67052"/>
          <a:stretch/>
        </p:blipFill>
        <p:spPr>
          <a:xfrm rot="19343263">
            <a:off x="11254481" y="6445995"/>
            <a:ext cx="198640" cy="228600"/>
          </a:xfrm>
          <a:prstGeom prst="rect">
            <a:avLst/>
          </a:prstGeom>
        </p:spPr>
      </p:pic>
      <p:sp>
        <p:nvSpPr>
          <p:cNvPr id="14" name="Espace réservé de la date 3"/>
          <p:cNvSpPr>
            <a:spLocks noGrp="1"/>
          </p:cNvSpPr>
          <p:nvPr>
            <p:ph type="dt" sz="half" idx="10"/>
          </p:nvPr>
        </p:nvSpPr>
        <p:spPr>
          <a:xfrm>
            <a:off x="8662737" y="6457262"/>
            <a:ext cx="2124135" cy="373423"/>
          </a:xfrm>
          <a:prstGeom prst="rect">
            <a:avLst/>
          </a:prstGeom>
        </p:spPr>
        <p:txBody>
          <a:bodyPr/>
          <a:lstStyle>
            <a:lvl1pPr>
              <a:defRPr sz="1050">
                <a:solidFill>
                  <a:srgbClr val="0058A4"/>
                </a:solidFill>
                <a:latin typeface="Replica-Bold" panose="02000503030000020004" pitchFamily="2" charset="0"/>
              </a:defRPr>
            </a:lvl1pPr>
          </a:lstStyle>
          <a:p>
            <a:pPr algn="r"/>
            <a:fld id="{6EF898AA-C2A0-4FAE-A47E-9AF1D88B57B1}" type="datetime4">
              <a:rPr lang="fr-FR" smtClean="0"/>
              <a:t>24 juin 2020</a:t>
            </a:fld>
            <a:endParaRPr lang="fr-FR" dirty="0"/>
          </a:p>
        </p:txBody>
      </p:sp>
      <p:sp>
        <p:nvSpPr>
          <p:cNvPr id="12"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sp>
        <p:nvSpPr>
          <p:cNvPr id="17" name="Espace réservé du texte 2"/>
          <p:cNvSpPr>
            <a:spLocks noGrp="1"/>
          </p:cNvSpPr>
          <p:nvPr>
            <p:ph type="body" idx="13"/>
          </p:nvPr>
        </p:nvSpPr>
        <p:spPr>
          <a:xfrm>
            <a:off x="838199" y="978739"/>
            <a:ext cx="10515601" cy="420705"/>
          </a:xfrm>
        </p:spPr>
        <p:txBody>
          <a:bodyPr>
            <a:normAutofit/>
          </a:bodyPr>
          <a:lstStyle>
            <a:lvl1pPr marL="0" indent="0">
              <a:buFontTx/>
              <a:buNone/>
              <a:defRPr sz="1800">
                <a:solidFill>
                  <a:srgbClr val="57B68C"/>
                </a:solidFill>
                <a:latin typeface="+mj-lt"/>
              </a:defRPr>
            </a:lvl1pPr>
          </a:lstStyle>
          <a:p>
            <a:endParaRPr lang="fr-FR" dirty="0"/>
          </a:p>
        </p:txBody>
      </p:sp>
      <p:pic>
        <p:nvPicPr>
          <p:cNvPr id="16" name="Imag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7" y="5596222"/>
            <a:ext cx="1626341" cy="1272051"/>
          </a:xfrm>
          <a:prstGeom prst="rect">
            <a:avLst/>
          </a:prstGeom>
        </p:spPr>
      </p:pic>
    </p:spTree>
    <p:extLst>
      <p:ext uri="{BB962C8B-B14F-4D97-AF65-F5344CB8AC3E}">
        <p14:creationId xmlns:p14="http://schemas.microsoft.com/office/powerpoint/2010/main" val="614483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aison">
    <p:bg>
      <p:bgPr>
        <a:solidFill>
          <a:schemeClr val="bg1"/>
        </a:solidFill>
        <a:effectLst/>
      </p:bgPr>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solidFill>
                  <a:srgbClr val="0058A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a:buClr>
                <a:srgbClr val="57B68C"/>
              </a:buClr>
              <a:defRPr>
                <a:solidFill>
                  <a:srgbClr val="0058A4"/>
                </a:solidFill>
                <a:latin typeface="+mj-lt"/>
              </a:defRPr>
            </a:lvl1pPr>
            <a:lvl2pPr>
              <a:buClr>
                <a:srgbClr val="57B68C"/>
              </a:buClr>
              <a:defRPr>
                <a:solidFill>
                  <a:schemeClr val="bg2">
                    <a:lumMod val="25000"/>
                  </a:schemeClr>
                </a:solidFill>
              </a:defRPr>
            </a:lvl2pPr>
            <a:lvl3pPr>
              <a:buClr>
                <a:srgbClr val="57B68C"/>
              </a:buClr>
              <a:defRPr>
                <a:solidFill>
                  <a:schemeClr val="bg2">
                    <a:lumMod val="25000"/>
                  </a:schemeClr>
                </a:solidFill>
              </a:defRPr>
            </a:lvl3pPr>
            <a:lvl4pPr>
              <a:buClr>
                <a:srgbClr val="57B68C"/>
              </a:buClr>
              <a:defRPr>
                <a:solidFill>
                  <a:schemeClr val="bg2">
                    <a:lumMod val="25000"/>
                  </a:schemeClr>
                </a:solidFill>
              </a:defRPr>
            </a:lvl4pPr>
            <a:lvl5pPr>
              <a:buClr>
                <a:srgbClr val="57B68C"/>
              </a:buClr>
              <a:defRPr>
                <a:solidFill>
                  <a:schemeClr val="bg2">
                    <a:lumMod val="25000"/>
                  </a:schemeClr>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solidFill>
                  <a:srgbClr val="0058A4"/>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a:buClr>
                <a:srgbClr val="57B68C"/>
              </a:buClr>
              <a:defRPr>
                <a:solidFill>
                  <a:srgbClr val="0058A4"/>
                </a:solidFill>
                <a:latin typeface="+mj-lt"/>
              </a:defRPr>
            </a:lvl1pPr>
            <a:lvl2pPr>
              <a:buClr>
                <a:srgbClr val="57B68C"/>
              </a:buClr>
              <a:defRPr>
                <a:solidFill>
                  <a:schemeClr val="bg2">
                    <a:lumMod val="25000"/>
                  </a:schemeClr>
                </a:solidFill>
              </a:defRPr>
            </a:lvl2pPr>
            <a:lvl3pPr>
              <a:buClr>
                <a:srgbClr val="57B68C"/>
              </a:buClr>
              <a:defRPr>
                <a:solidFill>
                  <a:schemeClr val="bg2">
                    <a:lumMod val="25000"/>
                  </a:schemeClr>
                </a:solidFill>
              </a:defRPr>
            </a:lvl3pPr>
            <a:lvl4pPr>
              <a:buClr>
                <a:srgbClr val="57B68C"/>
              </a:buClr>
              <a:defRPr>
                <a:solidFill>
                  <a:schemeClr val="bg2">
                    <a:lumMod val="25000"/>
                  </a:schemeClr>
                </a:solidFill>
              </a:defRPr>
            </a:lvl4pPr>
            <a:lvl5pPr>
              <a:buClr>
                <a:srgbClr val="57B68C"/>
              </a:buClr>
              <a:defRPr>
                <a:solidFill>
                  <a:schemeClr val="bg2">
                    <a:lumMod val="25000"/>
                  </a:schemeClr>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numéro de diapositive 8"/>
          <p:cNvSpPr>
            <a:spLocks noGrp="1"/>
          </p:cNvSpPr>
          <p:nvPr>
            <p:ph type="sldNum" sz="quarter" idx="12"/>
          </p:nvPr>
        </p:nvSpPr>
        <p:spPr/>
        <p:txBody>
          <a:bodyPr/>
          <a:lstStyle/>
          <a:p>
            <a:fld id="{DB6CAC91-78B7-4124-8053-4F04E0A45B03}" type="slidenum">
              <a:rPr lang="fr-FR" smtClean="0"/>
              <a:t>‹N°›</a:t>
            </a:fld>
            <a:endParaRPr lang="fr-FR"/>
          </a:p>
        </p:txBody>
      </p:sp>
      <p:pic>
        <p:nvPicPr>
          <p:cNvPr id="10" name="Image 9"/>
          <p:cNvPicPr>
            <a:picLocks noChangeAspect="1"/>
          </p:cNvPicPr>
          <p:nvPr userDrawn="1"/>
        </p:nvPicPr>
        <p:blipFill rotWithShape="1">
          <a:blip r:embed="rId2" cstate="print">
            <a:extLst>
              <a:ext uri="{28A0092B-C50C-407E-A947-70E740481C1C}">
                <a14:useLocalDpi xmlns:a14="http://schemas.microsoft.com/office/drawing/2010/main" val="0"/>
              </a:ext>
            </a:extLst>
          </a:blip>
          <a:srcRect l="24045" t="55656" b="-3479"/>
          <a:stretch/>
        </p:blipFill>
        <p:spPr>
          <a:xfrm rot="5400000">
            <a:off x="-122321" y="195472"/>
            <a:ext cx="1316197" cy="900869"/>
          </a:xfrm>
          <a:prstGeom prst="rect">
            <a:avLst/>
          </a:prstGeom>
        </p:spPr>
      </p:pic>
      <p:sp>
        <p:nvSpPr>
          <p:cNvPr id="11" name="Titre 1"/>
          <p:cNvSpPr>
            <a:spLocks noGrp="1"/>
          </p:cNvSpPr>
          <p:nvPr>
            <p:ph type="title"/>
          </p:nvPr>
        </p:nvSpPr>
        <p:spPr>
          <a:xfrm>
            <a:off x="838199" y="88723"/>
            <a:ext cx="10515601" cy="789101"/>
          </a:xfrm>
        </p:spPr>
        <p:txBody>
          <a:bodyPr/>
          <a:lstStyle>
            <a:lvl1pPr>
              <a:defRPr>
                <a:solidFill>
                  <a:srgbClr val="0063B3"/>
                </a:solidFill>
              </a:defRPr>
            </a:lvl1pPr>
          </a:lstStyle>
          <a:p>
            <a:r>
              <a:rPr lang="fr-FR" dirty="0"/>
              <a:t>Modifiez le style du titre</a:t>
            </a:r>
          </a:p>
        </p:txBody>
      </p:sp>
      <p:pic>
        <p:nvPicPr>
          <p:cNvPr id="16" name="Imag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l="10326" t="20813" r="78211" b="67052"/>
          <a:stretch/>
        </p:blipFill>
        <p:spPr>
          <a:xfrm rot="19343263">
            <a:off x="11254481" y="6445995"/>
            <a:ext cx="198640" cy="228600"/>
          </a:xfrm>
          <a:prstGeom prst="rect">
            <a:avLst/>
          </a:prstGeom>
        </p:spPr>
      </p:pic>
      <p:sp>
        <p:nvSpPr>
          <p:cNvPr id="17" name="Espace réservé de la date 3"/>
          <p:cNvSpPr>
            <a:spLocks noGrp="1"/>
          </p:cNvSpPr>
          <p:nvPr>
            <p:ph type="dt" sz="half" idx="10"/>
          </p:nvPr>
        </p:nvSpPr>
        <p:spPr>
          <a:xfrm>
            <a:off x="8662737" y="6457262"/>
            <a:ext cx="2124135" cy="373423"/>
          </a:xfrm>
          <a:prstGeom prst="rect">
            <a:avLst/>
          </a:prstGeom>
        </p:spPr>
        <p:txBody>
          <a:bodyPr/>
          <a:lstStyle>
            <a:lvl1pPr>
              <a:defRPr sz="1050">
                <a:solidFill>
                  <a:srgbClr val="0058A4"/>
                </a:solidFill>
                <a:latin typeface="Replica-Bold" panose="02000503030000020004" pitchFamily="2" charset="0"/>
              </a:defRPr>
            </a:lvl1pPr>
          </a:lstStyle>
          <a:p>
            <a:pPr algn="r"/>
            <a:fld id="{6EF898AA-C2A0-4FAE-A47E-9AF1D88B57B1}" type="datetime4">
              <a:rPr lang="fr-FR" smtClean="0"/>
              <a:t>24 juin 2020</a:t>
            </a:fld>
            <a:endParaRPr lang="fr-FR" dirty="0"/>
          </a:p>
        </p:txBody>
      </p:sp>
      <p:sp>
        <p:nvSpPr>
          <p:cNvPr id="14"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sp>
        <p:nvSpPr>
          <p:cNvPr id="19" name="Espace réservé du texte 2"/>
          <p:cNvSpPr>
            <a:spLocks noGrp="1"/>
          </p:cNvSpPr>
          <p:nvPr>
            <p:ph type="body" idx="13"/>
          </p:nvPr>
        </p:nvSpPr>
        <p:spPr>
          <a:xfrm>
            <a:off x="838199" y="978739"/>
            <a:ext cx="10515601" cy="420705"/>
          </a:xfrm>
        </p:spPr>
        <p:txBody>
          <a:bodyPr>
            <a:normAutofit/>
          </a:bodyPr>
          <a:lstStyle>
            <a:lvl1pPr marL="0" indent="0">
              <a:buFontTx/>
              <a:buNone/>
              <a:defRPr sz="1800">
                <a:solidFill>
                  <a:srgbClr val="57B68C"/>
                </a:solidFill>
                <a:latin typeface="+mj-lt"/>
              </a:defRPr>
            </a:lvl1pPr>
          </a:lstStyle>
          <a:p>
            <a:endParaRPr lang="fr-FR" dirty="0"/>
          </a:p>
        </p:txBody>
      </p:sp>
      <p:pic>
        <p:nvPicPr>
          <p:cNvPr id="15" name="Imag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7" y="5596222"/>
            <a:ext cx="1626341" cy="1272051"/>
          </a:xfrm>
          <a:prstGeom prst="rect">
            <a:avLst/>
          </a:prstGeom>
        </p:spPr>
      </p:pic>
    </p:spTree>
    <p:extLst>
      <p:ext uri="{BB962C8B-B14F-4D97-AF65-F5344CB8AC3E}">
        <p14:creationId xmlns:p14="http://schemas.microsoft.com/office/powerpoint/2010/main" val="3589906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8199" y="88723"/>
            <a:ext cx="10293853" cy="776909"/>
          </a:xfrm>
        </p:spPr>
        <p:txBody>
          <a:bodyPr/>
          <a:lstStyle/>
          <a:p>
            <a:r>
              <a:rPr lang="fr-FR"/>
              <a:t>Modifiez le style du titre</a:t>
            </a:r>
          </a:p>
        </p:txBody>
      </p:sp>
      <p:sp>
        <p:nvSpPr>
          <p:cNvPr id="5" name="Espace réservé du numéro de diapositive 4"/>
          <p:cNvSpPr>
            <a:spLocks noGrp="1"/>
          </p:cNvSpPr>
          <p:nvPr>
            <p:ph type="sldNum" sz="quarter" idx="12"/>
          </p:nvPr>
        </p:nvSpPr>
        <p:spPr/>
        <p:txBody>
          <a:bodyPr/>
          <a:lstStyle/>
          <a:p>
            <a:fld id="{DB6CAC91-78B7-4124-8053-4F04E0A45B03}" type="slidenum">
              <a:rPr lang="fr-FR" smtClean="0"/>
              <a:t>‹N°›</a:t>
            </a:fld>
            <a:endParaRPr lang="fr-FR"/>
          </a:p>
        </p:txBody>
      </p:sp>
      <p:pic>
        <p:nvPicPr>
          <p:cNvPr id="7" name="Imag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24045" t="55656" b="-3479"/>
          <a:stretch/>
        </p:blipFill>
        <p:spPr>
          <a:xfrm rot="5400000">
            <a:off x="-122321" y="195472"/>
            <a:ext cx="1316197" cy="900869"/>
          </a:xfrm>
          <a:prstGeom prst="rect">
            <a:avLst/>
          </a:prstGeom>
        </p:spPr>
      </p:pic>
      <p:pic>
        <p:nvPicPr>
          <p:cNvPr id="11" name="Imag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0326" t="20813" r="78211" b="67052"/>
          <a:stretch/>
        </p:blipFill>
        <p:spPr>
          <a:xfrm rot="19343263">
            <a:off x="11254481" y="6445995"/>
            <a:ext cx="198640" cy="228600"/>
          </a:xfrm>
          <a:prstGeom prst="rect">
            <a:avLst/>
          </a:prstGeom>
        </p:spPr>
      </p:pic>
      <p:sp>
        <p:nvSpPr>
          <p:cNvPr id="12" name="Espace réservé de la date 3"/>
          <p:cNvSpPr>
            <a:spLocks noGrp="1"/>
          </p:cNvSpPr>
          <p:nvPr>
            <p:ph type="dt" sz="half" idx="10"/>
          </p:nvPr>
        </p:nvSpPr>
        <p:spPr>
          <a:xfrm>
            <a:off x="8662737" y="6457262"/>
            <a:ext cx="2124135" cy="373423"/>
          </a:xfrm>
          <a:prstGeom prst="rect">
            <a:avLst/>
          </a:prstGeom>
        </p:spPr>
        <p:txBody>
          <a:bodyPr/>
          <a:lstStyle>
            <a:lvl1pPr>
              <a:defRPr sz="1050">
                <a:solidFill>
                  <a:srgbClr val="0058A4"/>
                </a:solidFill>
                <a:latin typeface="Replica-Bold" panose="02000503030000020004" pitchFamily="2" charset="0"/>
              </a:defRPr>
            </a:lvl1pPr>
          </a:lstStyle>
          <a:p>
            <a:pPr algn="r"/>
            <a:fld id="{6EF898AA-C2A0-4FAE-A47E-9AF1D88B57B1}" type="datetime4">
              <a:rPr lang="fr-FR" smtClean="0"/>
              <a:t>24 juin 2020</a:t>
            </a:fld>
            <a:endParaRPr lang="fr-FR" dirty="0"/>
          </a:p>
        </p:txBody>
      </p:sp>
      <p:sp>
        <p:nvSpPr>
          <p:cNvPr id="10"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sp>
        <p:nvSpPr>
          <p:cNvPr id="15" name="Espace réservé du texte 2"/>
          <p:cNvSpPr>
            <a:spLocks noGrp="1"/>
          </p:cNvSpPr>
          <p:nvPr>
            <p:ph type="body" idx="13"/>
          </p:nvPr>
        </p:nvSpPr>
        <p:spPr>
          <a:xfrm>
            <a:off x="838199" y="978739"/>
            <a:ext cx="10515601" cy="420705"/>
          </a:xfrm>
        </p:spPr>
        <p:txBody>
          <a:bodyPr>
            <a:normAutofit/>
          </a:bodyPr>
          <a:lstStyle>
            <a:lvl1pPr marL="0" indent="0">
              <a:buFontTx/>
              <a:buNone/>
              <a:defRPr sz="1800">
                <a:solidFill>
                  <a:srgbClr val="57B68C"/>
                </a:solidFill>
                <a:latin typeface="+mj-lt"/>
              </a:defRPr>
            </a:lvl1pPr>
          </a:lstStyle>
          <a:p>
            <a:endParaRPr lang="fr-FR" dirty="0"/>
          </a:p>
        </p:txBody>
      </p:sp>
      <p:pic>
        <p:nvPicPr>
          <p:cNvPr id="14" name="Imag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7" y="5596222"/>
            <a:ext cx="1626341" cy="1272051"/>
          </a:xfrm>
          <a:prstGeom prst="rect">
            <a:avLst/>
          </a:prstGeom>
        </p:spPr>
      </p:pic>
    </p:spTree>
    <p:extLst>
      <p:ext uri="{BB962C8B-B14F-4D97-AF65-F5344CB8AC3E}">
        <p14:creationId xmlns:p14="http://schemas.microsoft.com/office/powerpoint/2010/main" val="2540676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bg>
      <p:bgPr>
        <a:solidFill>
          <a:schemeClr val="bg1"/>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B6CAC91-78B7-4124-8053-4F04E0A45B03}" type="slidenum">
              <a:rPr lang="fr-FR" smtClean="0"/>
              <a:t>‹N°›</a:t>
            </a:fld>
            <a:endParaRPr lang="fr-FR"/>
          </a:p>
        </p:txBody>
      </p:sp>
      <p:pic>
        <p:nvPicPr>
          <p:cNvPr id="8" name="Imag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0326" t="20813" r="78211" b="67052"/>
          <a:stretch/>
        </p:blipFill>
        <p:spPr>
          <a:xfrm rot="19343263">
            <a:off x="11254481" y="6445995"/>
            <a:ext cx="198640" cy="228600"/>
          </a:xfrm>
          <a:prstGeom prst="rect">
            <a:avLst/>
          </a:prstGeom>
        </p:spPr>
      </p:pic>
      <p:sp>
        <p:nvSpPr>
          <p:cNvPr id="9" name="Espace réservé de la date 3"/>
          <p:cNvSpPr>
            <a:spLocks noGrp="1"/>
          </p:cNvSpPr>
          <p:nvPr>
            <p:ph type="dt" sz="half" idx="10"/>
          </p:nvPr>
        </p:nvSpPr>
        <p:spPr>
          <a:xfrm>
            <a:off x="8662737" y="6457262"/>
            <a:ext cx="2124135" cy="373423"/>
          </a:xfrm>
          <a:prstGeom prst="rect">
            <a:avLst/>
          </a:prstGeom>
        </p:spPr>
        <p:txBody>
          <a:bodyPr/>
          <a:lstStyle>
            <a:lvl1pPr>
              <a:defRPr sz="1050">
                <a:solidFill>
                  <a:srgbClr val="0058A4"/>
                </a:solidFill>
                <a:latin typeface="Replica-Bold" panose="02000503030000020004" pitchFamily="2" charset="0"/>
              </a:defRPr>
            </a:lvl1pPr>
          </a:lstStyle>
          <a:p>
            <a:pPr algn="r"/>
            <a:fld id="{6EF898AA-C2A0-4FAE-A47E-9AF1D88B57B1}" type="datetime4">
              <a:rPr lang="fr-FR" smtClean="0"/>
              <a:t>24 juin 2020</a:t>
            </a:fld>
            <a:endParaRPr lang="fr-FR" dirty="0"/>
          </a:p>
        </p:txBody>
      </p:sp>
      <p:sp>
        <p:nvSpPr>
          <p:cNvPr id="7"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pic>
        <p:nvPicPr>
          <p:cNvPr id="11" name="Imag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7" y="5596222"/>
            <a:ext cx="1626341" cy="1272051"/>
          </a:xfrm>
          <a:prstGeom prst="rect">
            <a:avLst/>
          </a:prstGeom>
        </p:spPr>
      </p:pic>
    </p:spTree>
    <p:extLst>
      <p:ext uri="{BB962C8B-B14F-4D97-AF65-F5344CB8AC3E}">
        <p14:creationId xmlns:p14="http://schemas.microsoft.com/office/powerpoint/2010/main" val="10807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9788" y="324848"/>
            <a:ext cx="3932237" cy="1371600"/>
          </a:xfrm>
        </p:spPr>
        <p:txBody>
          <a:bodyPr anchor="b"/>
          <a:lstStyle>
            <a:lvl1pPr>
              <a:defRPr sz="3200"/>
            </a:lvl1pPr>
          </a:lstStyle>
          <a:p>
            <a:r>
              <a:rPr lang="fr-FR" dirty="0"/>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2800">
                <a:solidFill>
                  <a:srgbClr val="0058A4"/>
                </a:solidFill>
                <a:latin typeface="+mj-lt"/>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Modifiez les styles du texte du masque</a:t>
            </a:r>
          </a:p>
        </p:txBody>
      </p:sp>
      <p:sp>
        <p:nvSpPr>
          <p:cNvPr id="7" name="Espace réservé du numéro de diapositive 6"/>
          <p:cNvSpPr>
            <a:spLocks noGrp="1"/>
          </p:cNvSpPr>
          <p:nvPr>
            <p:ph type="sldNum" sz="quarter" idx="12"/>
          </p:nvPr>
        </p:nvSpPr>
        <p:spPr/>
        <p:txBody>
          <a:bodyPr/>
          <a:lstStyle/>
          <a:p>
            <a:fld id="{DB6CAC91-78B7-4124-8053-4F04E0A45B03}" type="slidenum">
              <a:rPr lang="fr-FR" smtClean="0"/>
              <a:t>‹N°›</a:t>
            </a:fld>
            <a:endParaRPr lang="fr-FR"/>
          </a:p>
        </p:txBody>
      </p:sp>
      <p:pic>
        <p:nvPicPr>
          <p:cNvPr id="9" name="Imag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2545" t="55656" b="-3479"/>
          <a:stretch/>
        </p:blipFill>
        <p:spPr>
          <a:xfrm rot="5400000">
            <a:off x="-254280" y="718479"/>
            <a:ext cx="1776970" cy="900869"/>
          </a:xfrm>
          <a:prstGeom prst="rect">
            <a:avLst/>
          </a:prstGeom>
        </p:spPr>
      </p:pic>
      <p:pic>
        <p:nvPicPr>
          <p:cNvPr id="12" name="Imag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10326" t="20813" r="78211" b="67052"/>
          <a:stretch/>
        </p:blipFill>
        <p:spPr>
          <a:xfrm rot="19343263">
            <a:off x="11254481" y="6445995"/>
            <a:ext cx="198640" cy="228600"/>
          </a:xfrm>
          <a:prstGeom prst="rect">
            <a:avLst/>
          </a:prstGeom>
        </p:spPr>
      </p:pic>
      <p:sp>
        <p:nvSpPr>
          <p:cNvPr id="13" name="Espace réservé de la date 3"/>
          <p:cNvSpPr>
            <a:spLocks noGrp="1"/>
          </p:cNvSpPr>
          <p:nvPr>
            <p:ph type="dt" sz="half" idx="10"/>
          </p:nvPr>
        </p:nvSpPr>
        <p:spPr>
          <a:xfrm>
            <a:off x="8662737" y="6457262"/>
            <a:ext cx="2124135" cy="373423"/>
          </a:xfrm>
          <a:prstGeom prst="rect">
            <a:avLst/>
          </a:prstGeom>
        </p:spPr>
        <p:txBody>
          <a:bodyPr/>
          <a:lstStyle>
            <a:lvl1pPr>
              <a:defRPr sz="1050">
                <a:solidFill>
                  <a:srgbClr val="0058A4"/>
                </a:solidFill>
                <a:latin typeface="Replica-Bold" panose="02000503030000020004" pitchFamily="2" charset="0"/>
              </a:defRPr>
            </a:lvl1pPr>
          </a:lstStyle>
          <a:p>
            <a:pPr algn="r"/>
            <a:fld id="{6EF898AA-C2A0-4FAE-A47E-9AF1D88B57B1}" type="datetime4">
              <a:rPr lang="fr-FR" smtClean="0"/>
              <a:t>24 juin 2020</a:t>
            </a:fld>
            <a:endParaRPr lang="fr-FR" dirty="0"/>
          </a:p>
        </p:txBody>
      </p:sp>
      <p:sp>
        <p:nvSpPr>
          <p:cNvPr id="11" name="Espace réservé du pied de page 4"/>
          <p:cNvSpPr>
            <a:spLocks noGrp="1"/>
          </p:cNvSpPr>
          <p:nvPr>
            <p:ph type="ftr" sz="quarter" idx="11"/>
          </p:nvPr>
        </p:nvSpPr>
        <p:spPr>
          <a:xfrm>
            <a:off x="4038600" y="6397446"/>
            <a:ext cx="4114800" cy="365125"/>
          </a:xfrm>
        </p:spPr>
        <p:txBody>
          <a:bodyPr/>
          <a:lstStyle>
            <a:lvl1pPr>
              <a:defRPr sz="1100">
                <a:solidFill>
                  <a:srgbClr val="57B68C"/>
                </a:solidFill>
                <a:latin typeface="Replica-Light" panose="02000503030000020004" pitchFamily="2" charset="0"/>
              </a:defRPr>
            </a:lvl1pPr>
          </a:lstStyle>
          <a:p>
            <a:endParaRPr lang="fr-FR" dirty="0"/>
          </a:p>
        </p:txBody>
      </p:sp>
      <p:pic>
        <p:nvPicPr>
          <p:cNvPr id="15" name="Imag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87" y="5596222"/>
            <a:ext cx="1626341" cy="1272051"/>
          </a:xfrm>
          <a:prstGeom prst="rect">
            <a:avLst/>
          </a:prstGeom>
        </p:spPr>
      </p:pic>
    </p:spTree>
    <p:extLst>
      <p:ext uri="{BB962C8B-B14F-4D97-AF65-F5344CB8AC3E}">
        <p14:creationId xmlns:p14="http://schemas.microsoft.com/office/powerpoint/2010/main" val="2833985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8F3">
            <a:alpha val="60000"/>
          </a:srgb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199" y="88723"/>
            <a:ext cx="10293853" cy="874446"/>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1253216" y="6372860"/>
            <a:ext cx="750564" cy="365125"/>
          </a:xfrm>
          <a:prstGeom prst="rect">
            <a:avLst/>
          </a:prstGeom>
        </p:spPr>
        <p:txBody>
          <a:bodyPr vert="horz" lIns="91440" tIns="45720" rIns="91440" bIns="45720" rtlCol="0" anchor="ctr"/>
          <a:lstStyle>
            <a:lvl1pPr algn="r">
              <a:defRPr sz="1200">
                <a:solidFill>
                  <a:srgbClr val="0058A4"/>
                </a:solidFill>
                <a:latin typeface="Replica-Bold" panose="02000503030000020004" pitchFamily="2" charset="0"/>
              </a:defRPr>
            </a:lvl1pPr>
          </a:lstStyle>
          <a:p>
            <a:fld id="{DB6CAC91-78B7-4124-8053-4F04E0A45B03}" type="slidenum">
              <a:rPr lang="fr-FR" smtClean="0"/>
              <a:pPr/>
              <a:t>‹N°›</a:t>
            </a:fld>
            <a:endParaRPr lang="fr-FR" dirty="0"/>
          </a:p>
        </p:txBody>
      </p:sp>
    </p:spTree>
    <p:extLst>
      <p:ext uri="{BB962C8B-B14F-4D97-AF65-F5344CB8AC3E}">
        <p14:creationId xmlns:p14="http://schemas.microsoft.com/office/powerpoint/2010/main" val="1733332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3200" kern="1200">
          <a:solidFill>
            <a:srgbClr val="0058A4"/>
          </a:solidFill>
          <a:latin typeface="Replica-Light" panose="02000503030000020004" pitchFamily="2" charset="0"/>
          <a:ea typeface="+mj-ea"/>
          <a:cs typeface="+mj-cs"/>
        </a:defRPr>
      </a:lvl1pPr>
    </p:titleStyle>
    <p:bodyStyle>
      <a:lvl1pPr marL="228600" indent="-228600" algn="l" defTabSz="914400" rtl="0" eaLnBrk="1" latinLnBrk="0" hangingPunct="1">
        <a:lnSpc>
          <a:spcPct val="90000"/>
        </a:lnSpc>
        <a:spcBef>
          <a:spcPts val="1000"/>
        </a:spcBef>
        <a:buClr>
          <a:srgbClr val="57B68C"/>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57B68C"/>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57B68C"/>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57B68C"/>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57B68C"/>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42535" y="3306178"/>
            <a:ext cx="6945329" cy="1325367"/>
          </a:xfrm>
        </p:spPr>
        <p:txBody>
          <a:bodyPr>
            <a:normAutofit fontScale="90000"/>
          </a:bodyPr>
          <a:lstStyle/>
          <a:p>
            <a:r>
              <a:rPr lang="fr-FR" dirty="0"/>
              <a:t>Perspectives pour les énergies renouvelables en France</a:t>
            </a:r>
          </a:p>
        </p:txBody>
      </p:sp>
      <p:sp>
        <p:nvSpPr>
          <p:cNvPr id="3" name="Espace réservé du texte 2"/>
          <p:cNvSpPr>
            <a:spLocks noGrp="1"/>
          </p:cNvSpPr>
          <p:nvPr>
            <p:ph type="body" idx="1"/>
          </p:nvPr>
        </p:nvSpPr>
        <p:spPr>
          <a:xfrm>
            <a:off x="3842535" y="4631545"/>
            <a:ext cx="6945329" cy="1458106"/>
          </a:xfrm>
        </p:spPr>
        <p:txBody>
          <a:bodyPr/>
          <a:lstStyle/>
          <a:p>
            <a:r>
              <a:rPr lang="fr-FR" dirty="0"/>
              <a:t>Alexandre ROESCH, Délégué général</a:t>
            </a:r>
          </a:p>
          <a:p>
            <a:endParaRPr lang="fr-FR" dirty="0"/>
          </a:p>
        </p:txBody>
      </p:sp>
      <p:sp>
        <p:nvSpPr>
          <p:cNvPr id="5" name="Espace réservé de la date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898AA-C2A0-4FAE-A47E-9AF1D88B57B1}" type="datetime4">
              <a:rPr kumimoji="0" lang="fr-FR" sz="1050" b="0" i="0" u="none" strike="noStrike" kern="1200" cap="none" spc="0" normalizeH="0" baseline="0" noProof="0" smtClean="0">
                <a:ln>
                  <a:noFill/>
                </a:ln>
                <a:solidFill>
                  <a:prstClr val="white"/>
                </a:solidFill>
                <a:effectLst/>
                <a:uLnTx/>
                <a:uFillTx/>
                <a:latin typeface="Replica-Bold" panose="02000503030000020004"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 juin 2020</a:t>
            </a:fld>
            <a:endParaRPr kumimoji="0" lang="fr-FR" sz="1050" b="0" i="0" u="none" strike="noStrike" kern="1200" cap="none" spc="0" normalizeH="0" baseline="0" noProof="0" dirty="0">
              <a:ln>
                <a:noFill/>
              </a:ln>
              <a:solidFill>
                <a:prstClr val="white"/>
              </a:solidFill>
              <a:effectLst/>
              <a:uLnTx/>
              <a:uFillTx/>
              <a:latin typeface="Replica-Bold" panose="02000503030000020004" pitchFamily="2" charset="0"/>
              <a:ea typeface="+mn-ea"/>
              <a:cs typeface="+mn-cs"/>
            </a:endParaRPr>
          </a:p>
        </p:txBody>
      </p:sp>
    </p:spTree>
    <p:extLst>
      <p:ext uri="{BB962C8B-B14F-4D97-AF65-F5344CB8AC3E}">
        <p14:creationId xmlns:p14="http://schemas.microsoft.com/office/powerpoint/2010/main" val="2990136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4226" y="142769"/>
            <a:ext cx="11059554" cy="776909"/>
          </a:xfrm>
        </p:spPr>
        <p:txBody>
          <a:bodyPr>
            <a:noAutofit/>
          </a:bodyPr>
          <a:lstStyle/>
          <a:p>
            <a:r>
              <a:rPr lang="fr-FR" dirty="0"/>
              <a:t>Les énergies renouvelables : un investissement stratégique pour la France</a:t>
            </a: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6CAC91-78B7-4124-8053-4F04E0A45B03}" type="slidenum">
              <a:rPr kumimoji="0" lang="fr-FR" sz="1200" b="0" i="0" u="none" strike="noStrike" kern="1200" cap="none" spc="0" normalizeH="0" baseline="0" noProof="0" smtClean="0">
                <a:ln>
                  <a:noFill/>
                </a:ln>
                <a:solidFill>
                  <a:srgbClr val="0058A4"/>
                </a:solidFill>
                <a:effectLst/>
                <a:uLnTx/>
                <a:uFillTx/>
                <a:latin typeface="Replica-Bold" panose="02000503030000020004"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0058A4"/>
              </a:solidFill>
              <a:effectLst/>
              <a:uLnTx/>
              <a:uFillTx/>
              <a:latin typeface="Replica-Bold" panose="02000503030000020004" pitchFamily="2" charset="0"/>
              <a:ea typeface="+mn-ea"/>
              <a:cs typeface="+mn-cs"/>
            </a:endParaRPr>
          </a:p>
        </p:txBody>
      </p:sp>
      <p:sp>
        <p:nvSpPr>
          <p:cNvPr id="4" name="Espace réservé de la date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898AA-C2A0-4FAE-A47E-9AF1D88B57B1}" type="datetime4">
              <a:rPr kumimoji="0" lang="fr-FR" sz="1050" b="0" i="0" u="none" strike="noStrike" kern="1200" cap="none" spc="0" normalizeH="0" baseline="0" noProof="0" smtClean="0">
                <a:ln>
                  <a:noFill/>
                </a:ln>
                <a:solidFill>
                  <a:srgbClr val="0058A4"/>
                </a:solidFill>
                <a:effectLst/>
                <a:uLnTx/>
                <a:uFillTx/>
                <a:latin typeface="Replica-Bold" panose="02000503030000020004"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 juin 2020</a:t>
            </a:fld>
            <a:endParaRPr kumimoji="0" lang="fr-FR" sz="1050" b="0" i="0" u="none" strike="noStrike" kern="1200" cap="none" spc="0" normalizeH="0" baseline="0" noProof="0" dirty="0">
              <a:ln>
                <a:noFill/>
              </a:ln>
              <a:solidFill>
                <a:srgbClr val="0058A4"/>
              </a:solidFill>
              <a:effectLst/>
              <a:uLnTx/>
              <a:uFillTx/>
              <a:latin typeface="Replica-Bold" panose="02000503030000020004" pitchFamily="2" charset="0"/>
              <a:ea typeface="+mn-ea"/>
              <a:cs typeface="+mn-cs"/>
            </a:endParaRPr>
          </a:p>
        </p:txBody>
      </p:sp>
      <p:graphicFrame>
        <p:nvGraphicFramePr>
          <p:cNvPr id="10" name="Chart 25">
            <a:extLst>
              <a:ext uri="{FF2B5EF4-FFF2-40B4-BE49-F238E27FC236}">
                <a16:creationId xmlns:a16="http://schemas.microsoft.com/office/drawing/2014/main" id="{00000000-0008-0000-0400-000003000000}"/>
              </a:ext>
            </a:extLst>
          </p:cNvPr>
          <p:cNvGraphicFramePr/>
          <p:nvPr/>
        </p:nvGraphicFramePr>
        <p:xfrm>
          <a:off x="6028030" y="2172376"/>
          <a:ext cx="5657850" cy="3827145"/>
        </p:xfrm>
        <a:graphic>
          <a:graphicData uri="http://schemas.openxmlformats.org/drawingml/2006/chart">
            <c:chart xmlns:c="http://schemas.openxmlformats.org/drawingml/2006/chart" xmlns:r="http://schemas.openxmlformats.org/officeDocument/2006/relationships" r:id="rId3"/>
          </a:graphicData>
        </a:graphic>
      </p:graphicFrame>
      <p:sp>
        <p:nvSpPr>
          <p:cNvPr id="11" name="Arrow: Right 35">
            <a:extLst>
              <a:ext uri="{FF2B5EF4-FFF2-40B4-BE49-F238E27FC236}">
                <a16:creationId xmlns:a16="http://schemas.microsoft.com/office/drawing/2014/main" id="{E1993481-30BA-4D65-95FB-AE51CD7F41C3}"/>
              </a:ext>
            </a:extLst>
          </p:cNvPr>
          <p:cNvSpPr/>
          <p:nvPr/>
        </p:nvSpPr>
        <p:spPr>
          <a:xfrm rot="21004167">
            <a:off x="6935762" y="3578582"/>
            <a:ext cx="4643755" cy="314325"/>
          </a:xfrm>
          <a:prstGeom prst="rightArrow">
            <a:avLst>
              <a:gd name="adj1" fmla="val 44801"/>
              <a:gd name="adj2" fmla="val 64957"/>
            </a:avLst>
          </a:prstGeom>
          <a:solidFill>
            <a:srgbClr val="A3CEB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40">
            <a:extLst>
              <a:ext uri="{FF2B5EF4-FFF2-40B4-BE49-F238E27FC236}">
                <a16:creationId xmlns:a16="http://schemas.microsoft.com/office/drawing/2014/main" id="{031206AA-0727-4E2C-8CAC-FE439A0E12A7}"/>
              </a:ext>
            </a:extLst>
          </p:cNvPr>
          <p:cNvSpPr/>
          <p:nvPr/>
        </p:nvSpPr>
        <p:spPr>
          <a:xfrm>
            <a:off x="9041740" y="3303946"/>
            <a:ext cx="431800" cy="431800"/>
          </a:xfrm>
          <a:prstGeom prst="ellipse">
            <a:avLst/>
          </a:prstGeom>
          <a:solidFill>
            <a:srgbClr val="E9E8E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ts val="1200"/>
              </a:lnSpc>
              <a:spcBef>
                <a:spcPts val="0"/>
              </a:spcBef>
              <a:spcAft>
                <a:spcPts val="600"/>
              </a:spcAft>
              <a:buClrTx/>
              <a:buSzTx/>
              <a:buFontTx/>
              <a:buNone/>
              <a:tabLst/>
              <a:defRPr/>
            </a:pPr>
            <a:r>
              <a:rPr kumimoji="0" lang="fr-FR" sz="1000" b="0" i="0" u="none" strike="noStrike" kern="1200" cap="none" spc="0" normalizeH="0" baseline="0" noProof="0">
                <a:ln>
                  <a:noFill/>
                </a:ln>
                <a:solidFill>
                  <a:prstClr val="white"/>
                </a:solidFill>
                <a:effectLst/>
                <a:uLnTx/>
                <a:uFillTx/>
                <a:latin typeface="Arial" panose="020B0604020202020204" pitchFamily="34" charset="0"/>
                <a:ea typeface="Calibri" panose="020F0502020204030204" pitchFamily="34" charset="0"/>
                <a:cs typeface="+mn-cs"/>
              </a:rPr>
              <a:t> </a:t>
            </a:r>
          </a:p>
        </p:txBody>
      </p:sp>
      <p:sp>
        <p:nvSpPr>
          <p:cNvPr id="13" name="Zone de texte 2">
            <a:extLst>
              <a:ext uri="{FF2B5EF4-FFF2-40B4-BE49-F238E27FC236}">
                <a16:creationId xmlns:a16="http://schemas.microsoft.com/office/drawing/2014/main" id="{40B7DB32-5F8C-4603-85D4-759846B8B426}"/>
              </a:ext>
            </a:extLst>
          </p:cNvPr>
          <p:cNvSpPr txBox="1">
            <a:spLocks noChangeArrowheads="1"/>
          </p:cNvSpPr>
          <p:nvPr/>
        </p:nvSpPr>
        <p:spPr bwMode="auto">
          <a:xfrm>
            <a:off x="8999195" y="3383956"/>
            <a:ext cx="588010" cy="233045"/>
          </a:xfrm>
          <a:prstGeom prst="rect">
            <a:avLst/>
          </a:prstGeom>
          <a:noFill/>
          <a:ln w="9525">
            <a:noFill/>
            <a:miter lim="800000"/>
            <a:headEnd/>
            <a:tailEnd/>
          </a:ln>
        </p:spPr>
        <p:txBody>
          <a:bodyPr rot="0" vert="horz" wrap="square" lIns="91440" tIns="45720" rIns="91440" bIns="45720" anchor="t" anchorCtr="0">
            <a:noAutofit/>
          </a:bodyPr>
          <a:lstStyle/>
          <a:p>
            <a:pPr marL="0" marR="0" lvl="0" indent="0" algn="just" defTabSz="914400" rtl="0" eaLnBrk="1" fontAlgn="auto" latinLnBrk="0" hangingPunct="1">
              <a:lnSpc>
                <a:spcPts val="1200"/>
              </a:lnSpc>
              <a:spcBef>
                <a:spcPts val="0"/>
              </a:spcBef>
              <a:spcAft>
                <a:spcPts val="600"/>
              </a:spcAft>
              <a:buClrTx/>
              <a:buSzTx/>
              <a:buFontTx/>
              <a:buNone/>
              <a:tabLst/>
              <a:defRPr/>
            </a:pPr>
            <a:r>
              <a:rPr kumimoji="0" lang="fr-FR" sz="1000" b="1" i="0" u="sng" strike="noStrike" kern="1200" cap="none" spc="0" normalizeH="0" baseline="0" noProof="0" dirty="0">
                <a:ln>
                  <a:noFill/>
                </a:ln>
                <a:solidFill>
                  <a:srgbClr val="008080"/>
                </a:solidFill>
                <a:effectLst/>
                <a:uLnTx/>
                <a:uFillTx/>
                <a:latin typeface="Arial" panose="020B0604020202020204" pitchFamily="34" charset="0"/>
                <a:ea typeface="Calibri" panose="020F0502020204030204" pitchFamily="34" charset="0"/>
                <a:cs typeface="+mn-cs"/>
              </a:rPr>
              <a:t>+59%</a:t>
            </a:r>
            <a:endParaRPr kumimoji="0" lang="fr-FR" sz="1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p:txBody>
      </p:sp>
      <p:sp>
        <p:nvSpPr>
          <p:cNvPr id="5" name="Rectangle 4">
            <a:extLst>
              <a:ext uri="{FF2B5EF4-FFF2-40B4-BE49-F238E27FC236}">
                <a16:creationId xmlns:a16="http://schemas.microsoft.com/office/drawing/2014/main" id="{B1751DCB-08D7-4731-A2FA-234136BCDD95}"/>
              </a:ext>
            </a:extLst>
          </p:cNvPr>
          <p:cNvSpPr/>
          <p:nvPr/>
        </p:nvSpPr>
        <p:spPr>
          <a:xfrm>
            <a:off x="6028030" y="1424326"/>
            <a:ext cx="6096000" cy="646331"/>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56B78D"/>
                </a:solidFill>
                <a:effectLst/>
                <a:uLnTx/>
                <a:uFillTx/>
                <a:latin typeface="Arial" panose="020B0604020202020204" pitchFamily="34" charset="0"/>
                <a:ea typeface="Calibri" panose="020F0502020204030204" pitchFamily="34" charset="0"/>
                <a:cs typeface="+mn-cs"/>
              </a:rPr>
              <a:t>Emplois générés par les énergies renouvelables en suivant la trajectoire de la PPE</a:t>
            </a: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4" name="Chart 13">
            <a:extLst>
              <a:ext uri="{FF2B5EF4-FFF2-40B4-BE49-F238E27FC236}">
                <a16:creationId xmlns:a16="http://schemas.microsoft.com/office/drawing/2014/main" id="{00000000-0008-0000-0400-000004000000}"/>
              </a:ext>
            </a:extLst>
          </p:cNvPr>
          <p:cNvGraphicFramePr/>
          <p:nvPr/>
        </p:nvGraphicFramePr>
        <p:xfrm>
          <a:off x="93574" y="2638383"/>
          <a:ext cx="5800725" cy="3305175"/>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a:extLst>
              <a:ext uri="{FF2B5EF4-FFF2-40B4-BE49-F238E27FC236}">
                <a16:creationId xmlns:a16="http://schemas.microsoft.com/office/drawing/2014/main" id="{B3304E6D-5089-44E0-9026-72EF8C48EB83}"/>
              </a:ext>
            </a:extLst>
          </p:cNvPr>
          <p:cNvSpPr/>
          <p:nvPr/>
        </p:nvSpPr>
        <p:spPr>
          <a:xfrm>
            <a:off x="235616" y="1399991"/>
            <a:ext cx="5472725"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56B78D"/>
                </a:solidFill>
                <a:effectLst/>
                <a:uLnTx/>
                <a:uFillTx/>
                <a:latin typeface="Arial" panose="020B0604020202020204" pitchFamily="34" charset="0"/>
                <a:ea typeface="Calibri" panose="020F0502020204030204" pitchFamily="34" charset="0"/>
                <a:cs typeface="+mn-cs"/>
              </a:rPr>
              <a:t>Valeur ajoutée générée par les énergies renouvelables en suivant la trajectoire de la PPE</a:t>
            </a:r>
            <a:endPar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 Box 2">
            <a:extLst>
              <a:ext uri="{FF2B5EF4-FFF2-40B4-BE49-F238E27FC236}">
                <a16:creationId xmlns:a16="http://schemas.microsoft.com/office/drawing/2014/main" id="{BFBD3F2B-15ED-4056-99A7-6B0C2EC52532}"/>
              </a:ext>
            </a:extLst>
          </p:cNvPr>
          <p:cNvSpPr txBox="1">
            <a:spLocks noChangeArrowheads="1"/>
          </p:cNvSpPr>
          <p:nvPr/>
        </p:nvSpPr>
        <p:spPr bwMode="auto">
          <a:xfrm>
            <a:off x="618431" y="2638383"/>
            <a:ext cx="1438275" cy="3289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lvl="0" indent="0" algn="l" defTabSz="914400" rtl="0" eaLnBrk="1" fontAlgn="auto" latinLnBrk="0" hangingPunct="1">
              <a:lnSpc>
                <a:spcPts val="1200"/>
              </a:lnSpc>
              <a:spcBef>
                <a:spcPts val="0"/>
              </a:spcBef>
              <a:spcAft>
                <a:spcPts val="600"/>
              </a:spcAft>
              <a:buClrTx/>
              <a:buSzTx/>
              <a:buFontTx/>
              <a:buNone/>
              <a:tabLst/>
              <a:defRPr/>
            </a:pPr>
            <a:r>
              <a:rPr kumimoji="0" lang="fr-FR" sz="1000" b="1"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mn-cs"/>
              </a:rPr>
              <a:t>En Mds d’euros</a:t>
            </a:r>
            <a:endParaRPr kumimoji="0" lang="fr-FR" sz="10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mn-cs"/>
            </a:endParaRPr>
          </a:p>
        </p:txBody>
      </p:sp>
      <p:sp>
        <p:nvSpPr>
          <p:cNvPr id="17" name="Text Box 2">
            <a:extLst>
              <a:ext uri="{FF2B5EF4-FFF2-40B4-BE49-F238E27FC236}">
                <a16:creationId xmlns:a16="http://schemas.microsoft.com/office/drawing/2014/main" id="{573ACDF8-7AE4-4D92-819E-294E6735225A}"/>
              </a:ext>
            </a:extLst>
          </p:cNvPr>
          <p:cNvSpPr txBox="1">
            <a:spLocks noChangeArrowheads="1"/>
          </p:cNvSpPr>
          <p:nvPr/>
        </p:nvSpPr>
        <p:spPr bwMode="auto">
          <a:xfrm>
            <a:off x="6730615" y="2220015"/>
            <a:ext cx="1571625" cy="3289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lvl="0" indent="0" algn="just" defTabSz="914400" rtl="0" eaLnBrk="1" fontAlgn="auto" latinLnBrk="0" hangingPunct="1">
              <a:lnSpc>
                <a:spcPts val="1200"/>
              </a:lnSpc>
              <a:spcBef>
                <a:spcPts val="0"/>
              </a:spcBef>
              <a:spcAft>
                <a:spcPts val="600"/>
              </a:spcAft>
              <a:buClrTx/>
              <a:buSzTx/>
              <a:buFontTx/>
              <a:buNone/>
              <a:tabLst/>
              <a:defRPr/>
            </a:pPr>
            <a:r>
              <a:rPr kumimoji="0" lang="fr-FR" sz="1000" b="1"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mn-cs"/>
              </a:rPr>
              <a:t>Nombre d’ETP</a:t>
            </a:r>
            <a:endParaRPr kumimoji="0" lang="fr-FR" sz="10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mn-cs"/>
            </a:endParaRPr>
          </a:p>
        </p:txBody>
      </p:sp>
    </p:spTree>
    <p:extLst>
      <p:ext uri="{BB962C8B-B14F-4D97-AF65-F5344CB8AC3E}">
        <p14:creationId xmlns:p14="http://schemas.microsoft.com/office/powerpoint/2010/main" val="3944813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2737" y="81498"/>
            <a:ext cx="10937851" cy="776909"/>
          </a:xfrm>
        </p:spPr>
        <p:txBody>
          <a:bodyPr>
            <a:noAutofit/>
          </a:bodyPr>
          <a:lstStyle/>
          <a:p>
            <a:r>
              <a:rPr lang="fr-FR" dirty="0"/>
              <a:t>Une contribution qui irriguera l’ensemble des régions françaises</a:t>
            </a:r>
          </a:p>
        </p:txBody>
      </p:sp>
      <p:sp>
        <p:nvSpPr>
          <p:cNvPr id="3" name="Espace réservé du numéro de diapositive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6CAC91-78B7-4124-8053-4F04E0A45B03}" type="slidenum">
              <a:rPr kumimoji="0" lang="fr-FR" sz="1200" b="0" i="0" u="none" strike="noStrike" kern="1200" cap="none" spc="0" normalizeH="0" baseline="0" noProof="0" smtClean="0">
                <a:ln>
                  <a:noFill/>
                </a:ln>
                <a:solidFill>
                  <a:srgbClr val="0058A4"/>
                </a:solidFill>
                <a:effectLst/>
                <a:uLnTx/>
                <a:uFillTx/>
                <a:latin typeface="Replica-Bold" panose="02000503030000020004"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a:ln>
                <a:noFill/>
              </a:ln>
              <a:solidFill>
                <a:srgbClr val="0058A4"/>
              </a:solidFill>
              <a:effectLst/>
              <a:uLnTx/>
              <a:uFillTx/>
              <a:latin typeface="Replica-Bold" panose="02000503030000020004" pitchFamily="2" charset="0"/>
              <a:ea typeface="+mn-ea"/>
              <a:cs typeface="+mn-cs"/>
            </a:endParaRPr>
          </a:p>
        </p:txBody>
      </p:sp>
      <p:sp>
        <p:nvSpPr>
          <p:cNvPr id="4" name="Espace réservé de la date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898AA-C2A0-4FAE-A47E-9AF1D88B57B1}" type="datetime4">
              <a:rPr kumimoji="0" lang="fr-FR" sz="1050" b="0" i="0" u="none" strike="noStrike" kern="1200" cap="none" spc="0" normalizeH="0" baseline="0" noProof="0" smtClean="0">
                <a:ln>
                  <a:noFill/>
                </a:ln>
                <a:solidFill>
                  <a:srgbClr val="0058A4"/>
                </a:solidFill>
                <a:effectLst/>
                <a:uLnTx/>
                <a:uFillTx/>
                <a:latin typeface="Replica-Bold" panose="02000503030000020004"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 juin 2020</a:t>
            </a:fld>
            <a:endParaRPr kumimoji="0" lang="fr-FR" sz="1050" b="0" i="0" u="none" strike="noStrike" kern="1200" cap="none" spc="0" normalizeH="0" baseline="0" noProof="0" dirty="0">
              <a:ln>
                <a:noFill/>
              </a:ln>
              <a:solidFill>
                <a:srgbClr val="0058A4"/>
              </a:solidFill>
              <a:effectLst/>
              <a:uLnTx/>
              <a:uFillTx/>
              <a:latin typeface="Replica-Bold" panose="02000503030000020004" pitchFamily="2" charset="0"/>
              <a:ea typeface="+mn-ea"/>
              <a:cs typeface="+mn-cs"/>
            </a:endParaRPr>
          </a:p>
        </p:txBody>
      </p:sp>
      <p:pic>
        <p:nvPicPr>
          <p:cNvPr id="6" name="Picture 286">
            <a:extLst>
              <a:ext uri="{FF2B5EF4-FFF2-40B4-BE49-F238E27FC236}">
                <a16:creationId xmlns:a16="http://schemas.microsoft.com/office/drawing/2014/main" id="{97D7252F-DF9C-4F10-A1B3-0B673A5EDFED}"/>
              </a:ext>
            </a:extLst>
          </p:cNvPr>
          <p:cNvPicPr/>
          <p:nvPr/>
        </p:nvPicPr>
        <p:blipFill rotWithShape="1">
          <a:blip r:embed="rId3">
            <a:extLst>
              <a:ext uri="{28A0092B-C50C-407E-A947-70E740481C1C}">
                <a14:useLocalDpi xmlns:a14="http://schemas.microsoft.com/office/drawing/2010/main" val="0"/>
              </a:ext>
            </a:extLst>
          </a:blip>
          <a:srcRect t="3251"/>
          <a:stretch/>
        </p:blipFill>
        <p:spPr bwMode="auto">
          <a:xfrm>
            <a:off x="0" y="1615736"/>
            <a:ext cx="5078027" cy="5242264"/>
          </a:xfrm>
          <a:prstGeom prst="rect">
            <a:avLst/>
          </a:prstGeom>
          <a:noFill/>
          <a:ln>
            <a:noFill/>
          </a:ln>
          <a:extLst>
            <a:ext uri="{53640926-AAD7-44D8-BBD7-CCE9431645EC}">
              <a14:shadowObscured xmlns:a14="http://schemas.microsoft.com/office/drawing/2010/main"/>
            </a:ext>
          </a:extLst>
        </p:spPr>
      </p:pic>
      <p:pic>
        <p:nvPicPr>
          <p:cNvPr id="8" name="Picture 98">
            <a:extLst>
              <a:ext uri="{FF2B5EF4-FFF2-40B4-BE49-F238E27FC236}">
                <a16:creationId xmlns:a16="http://schemas.microsoft.com/office/drawing/2014/main" id="{382B6E1A-F07B-4A43-9AA8-6D3A84446A31}"/>
              </a:ext>
            </a:extLst>
          </p:cNvPr>
          <p:cNvPicPr/>
          <p:nvPr/>
        </p:nvPicPr>
        <p:blipFill rotWithShape="1">
          <a:blip r:embed="rId4">
            <a:extLst>
              <a:ext uri="{28A0092B-C50C-407E-A947-70E740481C1C}">
                <a14:useLocalDpi xmlns:a14="http://schemas.microsoft.com/office/drawing/2010/main" val="0"/>
              </a:ext>
            </a:extLst>
          </a:blip>
          <a:srcRect t="2693" b="2725"/>
          <a:stretch/>
        </p:blipFill>
        <p:spPr bwMode="auto">
          <a:xfrm>
            <a:off x="6693763" y="1713390"/>
            <a:ext cx="5383077" cy="5144610"/>
          </a:xfrm>
          <a:prstGeom prst="rect">
            <a:avLst/>
          </a:prstGeom>
          <a:noFill/>
          <a:ln>
            <a:noFill/>
          </a:ln>
          <a:extLst>
            <a:ext uri="{53640926-AAD7-44D8-BBD7-CCE9431645EC}">
              <a14:shadowObscured xmlns:a14="http://schemas.microsoft.com/office/drawing/2010/main"/>
            </a:ext>
          </a:extLst>
        </p:spPr>
      </p:pic>
      <p:sp>
        <p:nvSpPr>
          <p:cNvPr id="5" name="Rectangle 4">
            <a:extLst>
              <a:ext uri="{FF2B5EF4-FFF2-40B4-BE49-F238E27FC236}">
                <a16:creationId xmlns:a16="http://schemas.microsoft.com/office/drawing/2014/main" id="{73EF6074-9ACF-4FF2-9A50-45FC82C30916}"/>
              </a:ext>
            </a:extLst>
          </p:cNvPr>
          <p:cNvSpPr/>
          <p:nvPr/>
        </p:nvSpPr>
        <p:spPr>
          <a:xfrm>
            <a:off x="4251523" y="1002538"/>
            <a:ext cx="5078027" cy="646331"/>
          </a:xfrm>
          <a:prstGeom prst="rect">
            <a:avLst/>
          </a:prstGeom>
        </p:spPr>
        <p:txBody>
          <a:bodyPr wrap="square">
            <a:spAutoFit/>
          </a:bodyPr>
          <a:lstStyle/>
          <a:p>
            <a:pPr marL="0" marR="187198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srgbClr val="56B78D"/>
                </a:solidFill>
                <a:effectLst/>
                <a:uLnTx/>
                <a:uFillTx/>
                <a:latin typeface="Arial" panose="020B0604020202020204" pitchFamily="34" charset="0"/>
                <a:ea typeface="Calibri" panose="020F0502020204030204" pitchFamily="34" charset="0"/>
                <a:cs typeface="+mn-cs"/>
              </a:rPr>
              <a:t>Nombre d’emplois pour mille habitants par région</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p:txBody>
      </p:sp>
      <p:sp>
        <p:nvSpPr>
          <p:cNvPr id="14" name="Rectangle 13">
            <a:extLst>
              <a:ext uri="{FF2B5EF4-FFF2-40B4-BE49-F238E27FC236}">
                <a16:creationId xmlns:a16="http://schemas.microsoft.com/office/drawing/2014/main" id="{F86AF3CC-A724-4FA7-89C6-A81D25DAC09B}"/>
              </a:ext>
            </a:extLst>
          </p:cNvPr>
          <p:cNvSpPr/>
          <p:nvPr/>
        </p:nvSpPr>
        <p:spPr>
          <a:xfrm>
            <a:off x="2151534" y="1141381"/>
            <a:ext cx="3048000" cy="260328"/>
          </a:xfrm>
          <a:prstGeom prst="rect">
            <a:avLst/>
          </a:prstGeom>
        </p:spPr>
        <p:txBody>
          <a:bodyPr wrap="square">
            <a:spAutoFit/>
          </a:bodyPr>
          <a:lstStyle/>
          <a:p>
            <a:pPr marL="0" marR="1871980" lvl="0" indent="0" algn="just" defTabSz="914400" rtl="0" eaLnBrk="1" fontAlgn="auto" latinLnBrk="0" hangingPunct="1">
              <a:lnSpc>
                <a:spcPts val="1200"/>
              </a:lnSpc>
              <a:spcBef>
                <a:spcPts val="0"/>
              </a:spcBef>
              <a:spcAft>
                <a:spcPts val="600"/>
              </a:spcAft>
              <a:buClrTx/>
              <a:buSzTx/>
              <a:buFontTx/>
              <a:buNone/>
              <a:tabLst/>
              <a:defRPr/>
            </a:pPr>
            <a:r>
              <a:rPr kumimoji="0" lang="fr-FR" sz="1800" b="1" i="0" u="none" strike="noStrike" kern="1200" cap="none" spc="0" normalizeH="0" baseline="0" noProof="0" dirty="0">
                <a:ln>
                  <a:noFill/>
                </a:ln>
                <a:solidFill>
                  <a:srgbClr val="56B78D"/>
                </a:solidFill>
                <a:effectLst/>
                <a:uLnTx/>
                <a:uFillTx/>
                <a:latin typeface="Arial" panose="020B0604020202020204" pitchFamily="34" charset="0"/>
                <a:ea typeface="Calibri" panose="020F0502020204030204" pitchFamily="34" charset="0"/>
                <a:cs typeface="+mn-cs"/>
              </a:rPr>
              <a:t>En 2019</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p:txBody>
      </p:sp>
      <p:sp>
        <p:nvSpPr>
          <p:cNvPr id="15" name="Rectangle 14">
            <a:extLst>
              <a:ext uri="{FF2B5EF4-FFF2-40B4-BE49-F238E27FC236}">
                <a16:creationId xmlns:a16="http://schemas.microsoft.com/office/drawing/2014/main" id="{CE414F3F-C72C-49ED-A704-BCB07B697090}"/>
              </a:ext>
            </a:extLst>
          </p:cNvPr>
          <p:cNvSpPr/>
          <p:nvPr/>
        </p:nvSpPr>
        <p:spPr>
          <a:xfrm>
            <a:off x="9028840" y="1195540"/>
            <a:ext cx="6096000" cy="260328"/>
          </a:xfrm>
          <a:prstGeom prst="rect">
            <a:avLst/>
          </a:prstGeom>
        </p:spPr>
        <p:txBody>
          <a:bodyPr>
            <a:spAutoFit/>
          </a:bodyPr>
          <a:lstStyle/>
          <a:p>
            <a:pPr marL="0" marR="1871980" lvl="0" indent="0" algn="just" defTabSz="914400" rtl="0" eaLnBrk="1" fontAlgn="auto" latinLnBrk="0" hangingPunct="1">
              <a:lnSpc>
                <a:spcPts val="1200"/>
              </a:lnSpc>
              <a:spcBef>
                <a:spcPts val="0"/>
              </a:spcBef>
              <a:spcAft>
                <a:spcPts val="600"/>
              </a:spcAft>
              <a:buClrTx/>
              <a:buSzTx/>
              <a:buFontTx/>
              <a:buNone/>
              <a:tabLst/>
              <a:defRPr/>
            </a:pPr>
            <a:r>
              <a:rPr kumimoji="0" lang="fr-FR" sz="1800" b="1" i="0" u="none" strike="noStrike" kern="1200" cap="none" spc="0" normalizeH="0" baseline="0" noProof="0" dirty="0">
                <a:ln>
                  <a:noFill/>
                </a:ln>
                <a:solidFill>
                  <a:srgbClr val="56B78D"/>
                </a:solidFill>
                <a:effectLst/>
                <a:uLnTx/>
                <a:uFillTx/>
                <a:latin typeface="Arial" panose="020B0604020202020204" pitchFamily="34" charset="0"/>
                <a:ea typeface="Calibri" panose="020F0502020204030204" pitchFamily="34" charset="0"/>
                <a:cs typeface="+mn-cs"/>
              </a:rPr>
              <a:t>En 2028</a:t>
            </a:r>
            <a:endParaRPr kumimoji="0" lang="fr-FR"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p:txBody>
      </p:sp>
      <p:grpSp>
        <p:nvGrpSpPr>
          <p:cNvPr id="29" name="Group 69">
            <a:extLst>
              <a:ext uri="{FF2B5EF4-FFF2-40B4-BE49-F238E27FC236}">
                <a16:creationId xmlns:a16="http://schemas.microsoft.com/office/drawing/2014/main" id="{F2323A03-5139-439D-823F-E091EEF864E6}"/>
              </a:ext>
            </a:extLst>
          </p:cNvPr>
          <p:cNvGrpSpPr/>
          <p:nvPr/>
        </p:nvGrpSpPr>
        <p:grpSpPr>
          <a:xfrm>
            <a:off x="5199534" y="3816879"/>
            <a:ext cx="2090953" cy="2827094"/>
            <a:chOff x="0" y="0"/>
            <a:chExt cx="1922780" cy="2522220"/>
          </a:xfrm>
        </p:grpSpPr>
        <p:sp>
          <p:nvSpPr>
            <p:cNvPr id="30" name="Rectangle 29">
              <a:extLst>
                <a:ext uri="{FF2B5EF4-FFF2-40B4-BE49-F238E27FC236}">
                  <a16:creationId xmlns:a16="http://schemas.microsoft.com/office/drawing/2014/main" id="{E6A2251C-949A-4914-A3D5-4A7EE8069C5C}"/>
                </a:ext>
              </a:extLst>
            </p:cNvPr>
            <p:cNvSpPr/>
            <p:nvPr/>
          </p:nvSpPr>
          <p:spPr>
            <a:xfrm>
              <a:off x="0" y="0"/>
              <a:ext cx="1922780" cy="2522220"/>
            </a:xfrm>
            <a:prstGeom prst="rect">
              <a:avLst/>
            </a:prstGeom>
            <a:noFill/>
            <a:ln>
              <a:solidFill>
                <a:srgbClr val="0058A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1" name="Group 72">
              <a:extLst>
                <a:ext uri="{FF2B5EF4-FFF2-40B4-BE49-F238E27FC236}">
                  <a16:creationId xmlns:a16="http://schemas.microsoft.com/office/drawing/2014/main" id="{B4EC5C8A-3020-416F-A51A-F7347929696C}"/>
                </a:ext>
              </a:extLst>
            </p:cNvPr>
            <p:cNvGrpSpPr/>
            <p:nvPr/>
          </p:nvGrpSpPr>
          <p:grpSpPr>
            <a:xfrm>
              <a:off x="219075" y="257175"/>
              <a:ext cx="1344295" cy="2062480"/>
              <a:chOff x="0" y="0"/>
              <a:chExt cx="1344295" cy="2062480"/>
            </a:xfrm>
          </p:grpSpPr>
          <p:pic>
            <p:nvPicPr>
              <p:cNvPr id="32" name="Picture 73">
                <a:extLst>
                  <a:ext uri="{FF2B5EF4-FFF2-40B4-BE49-F238E27FC236}">
                    <a16:creationId xmlns:a16="http://schemas.microsoft.com/office/drawing/2014/main" id="{1F2A68C1-30AB-469C-B0E7-5078296567E1}"/>
                  </a:ext>
                </a:extLst>
              </p:cNvPr>
              <p:cNvPicPr>
                <a:picLocks noChangeAspect="1"/>
              </p:cNvPicPr>
              <p:nvPr/>
            </p:nvPicPr>
            <p:blipFill rotWithShape="1">
              <a:blip r:embed="rId5">
                <a:extLst>
                  <a:ext uri="{28A0092B-C50C-407E-A947-70E740481C1C}">
                    <a14:useLocalDpi xmlns:a14="http://schemas.microsoft.com/office/drawing/2010/main" val="0"/>
                  </a:ext>
                </a:extLst>
              </a:blip>
              <a:srcRect b="9053"/>
              <a:stretch/>
            </p:blipFill>
            <p:spPr bwMode="auto">
              <a:xfrm>
                <a:off x="0" y="0"/>
                <a:ext cx="1243965" cy="2062480"/>
              </a:xfrm>
              <a:prstGeom prst="rect">
                <a:avLst/>
              </a:prstGeom>
              <a:noFill/>
              <a:ln>
                <a:noFill/>
              </a:ln>
              <a:extLst>
                <a:ext uri="{53640926-AAD7-44D8-BBD7-CCE9431645EC}">
                  <a14:shadowObscured xmlns:a14="http://schemas.microsoft.com/office/drawing/2010/main"/>
                </a:ext>
              </a:extLst>
            </p:spPr>
          </p:pic>
          <p:sp>
            <p:nvSpPr>
              <p:cNvPr id="33" name="Text Box 2">
                <a:extLst>
                  <a:ext uri="{FF2B5EF4-FFF2-40B4-BE49-F238E27FC236}">
                    <a16:creationId xmlns:a16="http://schemas.microsoft.com/office/drawing/2014/main" id="{6DC356E5-2B6D-43B2-A3A2-937634A12C6D}"/>
                  </a:ext>
                </a:extLst>
              </p:cNvPr>
              <p:cNvSpPr txBox="1">
                <a:spLocks noChangeArrowheads="1"/>
              </p:cNvSpPr>
              <p:nvPr/>
            </p:nvSpPr>
            <p:spPr bwMode="auto">
              <a:xfrm>
                <a:off x="866775" y="1885950"/>
                <a:ext cx="477520" cy="156845"/>
              </a:xfrm>
              <a:prstGeom prst="rect">
                <a:avLst/>
              </a:prstGeom>
              <a:solidFill>
                <a:srgbClr val="FFFFFF"/>
              </a:solidFill>
              <a:ln w="9525">
                <a:noFill/>
                <a:miter lim="800000"/>
                <a:headEnd/>
                <a:tailEnd/>
              </a:ln>
            </p:spPr>
            <p:txBody>
              <a:bodyPr rot="0" vert="horz" wrap="square" lIns="0" tIns="0" rIns="0" bIns="0" anchor="t" anchorCtr="0">
                <a:noAutofit/>
              </a:bodyPr>
              <a:lstStyle/>
              <a:p>
                <a:pPr marL="0" marR="0" lvl="0" indent="0" algn="ctr" defTabSz="914400" rtl="0" eaLnBrk="1" fontAlgn="auto" latinLnBrk="0" hangingPunct="1">
                  <a:lnSpc>
                    <a:spcPts val="1200"/>
                  </a:lnSpc>
                  <a:spcBef>
                    <a:spcPts val="0"/>
                  </a:spcBef>
                  <a:spcAft>
                    <a:spcPts val="600"/>
                  </a:spcAft>
                  <a:buClrTx/>
                  <a:buSzTx/>
                  <a:buFontTx/>
                  <a:buNone/>
                  <a:tabLst/>
                  <a:defRPr/>
                </a:pPr>
                <a:r>
                  <a:rPr kumimoji="0" lang="en-GB" sz="7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mn-cs"/>
                  </a:rPr>
                  <a:t> </a:t>
                </a:r>
                <a:endParaRPr kumimoji="0" lang="fr-FR" sz="1000" b="0" i="0" u="none" strike="noStrike" kern="120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mn-cs"/>
                </a:endParaRPr>
              </a:p>
            </p:txBody>
          </p:sp>
        </p:grpSp>
      </p:grpSp>
    </p:spTree>
    <p:extLst>
      <p:ext uri="{BB962C8B-B14F-4D97-AF65-F5344CB8AC3E}">
        <p14:creationId xmlns:p14="http://schemas.microsoft.com/office/powerpoint/2010/main" val="4176711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BA34B7-1D46-447E-8607-A2EFC1115BD9}"/>
              </a:ext>
            </a:extLst>
          </p:cNvPr>
          <p:cNvSpPr>
            <a:spLocks noGrp="1"/>
          </p:cNvSpPr>
          <p:nvPr>
            <p:ph type="title"/>
          </p:nvPr>
        </p:nvSpPr>
        <p:spPr/>
        <p:txBody>
          <a:bodyPr/>
          <a:lstStyle/>
          <a:p>
            <a:r>
              <a:rPr lang="fr-FR" dirty="0"/>
              <a:t>Un effet de levier sur l’économie française</a:t>
            </a:r>
          </a:p>
        </p:txBody>
      </p:sp>
      <p:sp>
        <p:nvSpPr>
          <p:cNvPr id="4" name="Espace réservé du numéro de diapositive 3">
            <a:extLst>
              <a:ext uri="{FF2B5EF4-FFF2-40B4-BE49-F238E27FC236}">
                <a16:creationId xmlns:a16="http://schemas.microsoft.com/office/drawing/2014/main" id="{36CA71A1-A236-4FF9-8CDB-33061496C39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6CAC91-78B7-4124-8053-4F04E0A45B03}" type="slidenum">
              <a:rPr kumimoji="0" lang="fr-FR" sz="1200" b="0" i="0" u="none" strike="noStrike" kern="1200" cap="none" spc="0" normalizeH="0" baseline="0" noProof="0" smtClean="0">
                <a:ln>
                  <a:noFill/>
                </a:ln>
                <a:solidFill>
                  <a:srgbClr val="0058A4"/>
                </a:solidFill>
                <a:effectLst/>
                <a:uLnTx/>
                <a:uFillTx/>
                <a:latin typeface="Replica-Bold" panose="02000503030000020004"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srgbClr val="0058A4"/>
              </a:solidFill>
              <a:effectLst/>
              <a:uLnTx/>
              <a:uFillTx/>
              <a:latin typeface="Replica-Bold" panose="02000503030000020004" pitchFamily="2" charset="0"/>
              <a:ea typeface="+mn-ea"/>
              <a:cs typeface="+mn-cs"/>
            </a:endParaRPr>
          </a:p>
        </p:txBody>
      </p:sp>
      <p:sp>
        <p:nvSpPr>
          <p:cNvPr id="5" name="Espace réservé de la date 4">
            <a:extLst>
              <a:ext uri="{FF2B5EF4-FFF2-40B4-BE49-F238E27FC236}">
                <a16:creationId xmlns:a16="http://schemas.microsoft.com/office/drawing/2014/main" id="{E4F595E1-21C2-4C26-A071-9A875B48D7EC}"/>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F898AA-C2A0-4FAE-A47E-9AF1D88B57B1}" type="datetime4">
              <a:rPr kumimoji="0" lang="fr-FR" sz="1050" b="0" i="0" u="none" strike="noStrike" kern="1200" cap="none" spc="0" normalizeH="0" baseline="0" noProof="0" smtClean="0">
                <a:ln>
                  <a:noFill/>
                </a:ln>
                <a:solidFill>
                  <a:srgbClr val="0058A4"/>
                </a:solidFill>
                <a:effectLst/>
                <a:uLnTx/>
                <a:uFillTx/>
                <a:latin typeface="Replica-Bold" panose="02000503030000020004"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 juin 2020</a:t>
            </a:fld>
            <a:endParaRPr kumimoji="0" lang="fr-FR" sz="1050" b="0" i="0" u="none" strike="noStrike" kern="1200" cap="none" spc="0" normalizeH="0" baseline="0" noProof="0" dirty="0">
              <a:ln>
                <a:noFill/>
              </a:ln>
              <a:solidFill>
                <a:srgbClr val="0058A4"/>
              </a:solidFill>
              <a:effectLst/>
              <a:uLnTx/>
              <a:uFillTx/>
              <a:latin typeface="Replica-Bold" panose="02000503030000020004" pitchFamily="2" charset="0"/>
              <a:ea typeface="+mn-ea"/>
              <a:cs typeface="+mn-cs"/>
            </a:endParaRPr>
          </a:p>
        </p:txBody>
      </p:sp>
      <p:pic>
        <p:nvPicPr>
          <p:cNvPr id="9" name="Espace réservé du contenu 8">
            <a:extLst>
              <a:ext uri="{FF2B5EF4-FFF2-40B4-BE49-F238E27FC236}">
                <a16:creationId xmlns:a16="http://schemas.microsoft.com/office/drawing/2014/main" id="{34AC19F1-DC8C-42E9-BC08-3170C9FC110F}"/>
              </a:ext>
            </a:extLst>
          </p:cNvPr>
          <p:cNvPicPr>
            <a:picLocks noGrp="1" noChangeAspect="1"/>
          </p:cNvPicPr>
          <p:nvPr>
            <p:ph idx="1"/>
          </p:nvPr>
        </p:nvPicPr>
        <p:blipFill>
          <a:blip r:embed="rId3"/>
          <a:stretch>
            <a:fillRect/>
          </a:stretch>
        </p:blipFill>
        <p:spPr>
          <a:xfrm>
            <a:off x="8789670" y="501840"/>
            <a:ext cx="3214110" cy="6278545"/>
          </a:xfrm>
          <a:prstGeom prst="rect">
            <a:avLst/>
          </a:prstGeom>
        </p:spPr>
      </p:pic>
      <p:sp>
        <p:nvSpPr>
          <p:cNvPr id="12" name="Espace réservé du contenu 2">
            <a:extLst>
              <a:ext uri="{FF2B5EF4-FFF2-40B4-BE49-F238E27FC236}">
                <a16:creationId xmlns:a16="http://schemas.microsoft.com/office/drawing/2014/main" id="{FA8C98B8-22ED-4E5A-85A3-367EED3E4EAB}"/>
              </a:ext>
            </a:extLst>
          </p:cNvPr>
          <p:cNvSpPr txBox="1">
            <a:spLocks/>
          </p:cNvSpPr>
          <p:nvPr/>
        </p:nvSpPr>
        <p:spPr>
          <a:xfrm>
            <a:off x="838199" y="1524488"/>
            <a:ext cx="381381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57B68C"/>
              </a:buClr>
              <a:buFont typeface="Arial" panose="020B0604020202020204" pitchFamily="34" charset="0"/>
              <a:buChar char="•"/>
              <a:defRPr sz="2800" kern="1200">
                <a:solidFill>
                  <a:srgbClr val="0058A4"/>
                </a:solidFill>
                <a:latin typeface="+mn-lt"/>
                <a:ea typeface="+mn-ea"/>
                <a:cs typeface="+mn-cs"/>
              </a:defRPr>
            </a:lvl1pPr>
            <a:lvl2pPr marL="685800" indent="-228600" algn="l" defTabSz="914400" rtl="0" eaLnBrk="1" latinLnBrk="0" hangingPunct="1">
              <a:lnSpc>
                <a:spcPct val="90000"/>
              </a:lnSpc>
              <a:spcBef>
                <a:spcPts val="500"/>
              </a:spcBef>
              <a:buClr>
                <a:srgbClr val="57B68C"/>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Clr>
                <a:srgbClr val="57B68C"/>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Clr>
                <a:srgbClr val="57B68C"/>
              </a:buClr>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Clr>
                <a:srgbClr val="57B68C"/>
              </a:buClr>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000" dirty="0"/>
              <a:t>Les retombées fiscales liées aux </a:t>
            </a:r>
            <a:r>
              <a:rPr lang="fr-FR" sz="2000" dirty="0" err="1"/>
              <a:t>EnR</a:t>
            </a:r>
            <a:r>
              <a:rPr lang="fr-FR" sz="2000" dirty="0"/>
              <a:t> sont déjà supérieures aux montants de soutien public</a:t>
            </a:r>
          </a:p>
          <a:p>
            <a:r>
              <a:rPr lang="fr-FR" sz="2000" b="1" dirty="0"/>
              <a:t>1 EUR de soutien public </a:t>
            </a:r>
            <a:r>
              <a:rPr lang="fr-FR" sz="2000" dirty="0"/>
              <a:t>investi dans les </a:t>
            </a:r>
            <a:r>
              <a:rPr lang="fr-FR" sz="2000" dirty="0" err="1"/>
              <a:t>EnR</a:t>
            </a:r>
            <a:r>
              <a:rPr lang="fr-FR" sz="2000" dirty="0"/>
              <a:t> = </a:t>
            </a:r>
            <a:r>
              <a:rPr lang="fr-FR" sz="2000" b="1" dirty="0"/>
              <a:t>2,1 EUR de valeur ajoutée </a:t>
            </a:r>
            <a:r>
              <a:rPr lang="fr-FR" sz="2000" dirty="0"/>
              <a:t>dans les territoires</a:t>
            </a:r>
          </a:p>
          <a:p>
            <a:r>
              <a:rPr lang="fr-FR" sz="2000" dirty="0"/>
              <a:t>Les nouvelles capacités </a:t>
            </a:r>
            <a:r>
              <a:rPr lang="fr-FR" sz="2000" dirty="0" err="1"/>
              <a:t>EnR</a:t>
            </a:r>
            <a:r>
              <a:rPr lang="fr-FR" sz="2000" dirty="0"/>
              <a:t> pèseront peu sur le soutien public.</a:t>
            </a:r>
          </a:p>
          <a:p>
            <a:r>
              <a:rPr lang="fr-FR" sz="2000" dirty="0"/>
              <a:t>Le montant des soutiens aux </a:t>
            </a:r>
            <a:r>
              <a:rPr lang="fr-FR" sz="2000" dirty="0" err="1"/>
              <a:t>EnR</a:t>
            </a:r>
            <a:r>
              <a:rPr lang="fr-FR" sz="2000" dirty="0"/>
              <a:t> va décroître dès 2025.</a:t>
            </a:r>
          </a:p>
          <a:p>
            <a:endParaRPr lang="fr-FR" dirty="0"/>
          </a:p>
          <a:p>
            <a:endParaRPr lang="fr-FR" dirty="0"/>
          </a:p>
        </p:txBody>
      </p:sp>
      <p:pic>
        <p:nvPicPr>
          <p:cNvPr id="13" name="Image 12">
            <a:extLst>
              <a:ext uri="{FF2B5EF4-FFF2-40B4-BE49-F238E27FC236}">
                <a16:creationId xmlns:a16="http://schemas.microsoft.com/office/drawing/2014/main" id="{99ABACE6-965E-4DDD-8182-A50F51923E9E}"/>
              </a:ext>
            </a:extLst>
          </p:cNvPr>
          <p:cNvPicPr>
            <a:picLocks noChangeAspect="1"/>
          </p:cNvPicPr>
          <p:nvPr/>
        </p:nvPicPr>
        <p:blipFill>
          <a:blip r:embed="rId4"/>
          <a:stretch>
            <a:fillRect/>
          </a:stretch>
        </p:blipFill>
        <p:spPr>
          <a:xfrm>
            <a:off x="5423312" y="1223010"/>
            <a:ext cx="2682844" cy="5234252"/>
          </a:xfrm>
          <a:prstGeom prst="rect">
            <a:avLst/>
          </a:prstGeom>
        </p:spPr>
      </p:pic>
    </p:spTree>
    <p:extLst>
      <p:ext uri="{BB962C8B-B14F-4D97-AF65-F5344CB8AC3E}">
        <p14:creationId xmlns:p14="http://schemas.microsoft.com/office/powerpoint/2010/main" val="2310694363"/>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711</Words>
  <Application>Microsoft Office PowerPoint</Application>
  <PresentationFormat>Grand écran</PresentationFormat>
  <Paragraphs>52</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Replica-Bold</vt:lpstr>
      <vt:lpstr>Replica-Light</vt:lpstr>
      <vt:lpstr>1_Thème Office</vt:lpstr>
      <vt:lpstr>Perspectives pour les énergies renouvelables en France</vt:lpstr>
      <vt:lpstr>Les énergies renouvelables : un investissement stratégique pour la France</vt:lpstr>
      <vt:lpstr>Une contribution qui irriguera l’ensemble des régions françaises</vt:lpstr>
      <vt:lpstr>Un effet de levier sur l’économie française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pour les énergies renouvelables en France</dc:title>
  <dc:creator>Alexandre ROESCH</dc:creator>
  <cp:lastModifiedBy>Alexandre ROESCH</cp:lastModifiedBy>
  <cp:revision>6</cp:revision>
  <dcterms:created xsi:type="dcterms:W3CDTF">2020-06-24T09:36:35Z</dcterms:created>
  <dcterms:modified xsi:type="dcterms:W3CDTF">2020-06-24T10:24:44Z</dcterms:modified>
</cp:coreProperties>
</file>