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63" r:id="rId5"/>
    <p:sldId id="264" r:id="rId6"/>
    <p:sldId id="265" r:id="rId7"/>
    <p:sldId id="266" r:id="rId8"/>
    <p:sldId id="262" r:id="rId9"/>
    <p:sldId id="260" r:id="rId10"/>
    <p:sldId id="26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2A7D9-4DBD-4DF8-8972-379F4F4D1F36}" type="datetimeFigureOut">
              <a:rPr lang="lv-LV" smtClean="0"/>
              <a:t>03.12.2019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C4DB9-90BE-4B9A-81E0-E388EAE615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691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331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865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04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744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70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626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676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3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271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240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413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232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83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4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733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125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DA3D-4D41-490C-8F9B-F5BDBFD0A567}" type="datetimeFigureOut">
              <a:rPr lang="lv-LV" smtClean="0"/>
              <a:t>02.12.2019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DF7234-1E98-4589-A948-893D3703E3B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54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62306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lv-LV" dirty="0"/>
              <a:t/>
            </a:r>
            <a:br>
              <a:rPr lang="lv-LV" dirty="0"/>
            </a:br>
            <a:r>
              <a:rPr lang="lv-LV" dirty="0"/>
              <a:t> </a:t>
            </a:r>
            <a:br>
              <a:rPr lang="lv-LV" dirty="0"/>
            </a:br>
            <a:r>
              <a:rPr lang="en-US" dirty="0"/>
              <a:t>Smart Energy Transition in Latvia and around the globe </a:t>
            </a:r>
            <a:br>
              <a:rPr lang="en-US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lv-LV" dirty="0"/>
          </a:p>
          <a:p>
            <a:pPr algn="r"/>
            <a:r>
              <a:rPr lang="lv-LV" sz="2600" dirty="0" smtClean="0"/>
              <a:t>Dr.oec.</a:t>
            </a:r>
            <a:r>
              <a:rPr lang="en-US" sz="2600" dirty="0" smtClean="0"/>
              <a:t> </a:t>
            </a:r>
            <a:r>
              <a:rPr lang="en-US" sz="2600" dirty="0"/>
              <a:t>Olga </a:t>
            </a:r>
            <a:r>
              <a:rPr lang="en-US" sz="2600" dirty="0" smtClean="0"/>
              <a:t>Bogdanova</a:t>
            </a:r>
            <a:endParaRPr lang="lv-LV" sz="2600" dirty="0" smtClean="0"/>
          </a:p>
          <a:p>
            <a:pPr algn="r"/>
            <a:r>
              <a:rPr lang="en-US" sz="2600" dirty="0"/>
              <a:t>AS “</a:t>
            </a:r>
            <a:r>
              <a:rPr lang="en-US" sz="2600" dirty="0" err="1"/>
              <a:t>Augstsprieguma</a:t>
            </a:r>
            <a:r>
              <a:rPr lang="en-US" sz="2600" dirty="0"/>
              <a:t> </a:t>
            </a:r>
            <a:r>
              <a:rPr lang="en-US" sz="2600" dirty="0" err="1"/>
              <a:t>Tīkls</a:t>
            </a:r>
            <a:r>
              <a:rPr lang="en-US" sz="2600" dirty="0"/>
              <a:t>” </a:t>
            </a:r>
            <a:endParaRPr lang="lv-LV" sz="2600" dirty="0"/>
          </a:p>
          <a:p>
            <a:pPr algn="r"/>
            <a:r>
              <a:rPr lang="en-US" sz="2600" dirty="0" smtClean="0"/>
              <a:t>Supervisory </a:t>
            </a:r>
            <a:r>
              <a:rPr lang="en-US" sz="2600" dirty="0"/>
              <a:t>Board of Power Transmission System Operator </a:t>
            </a:r>
            <a:endParaRPr lang="lv-LV" sz="2600" dirty="0" smtClean="0"/>
          </a:p>
        </p:txBody>
      </p:sp>
    </p:spTree>
    <p:extLst>
      <p:ext uri="{BB962C8B-B14F-4D97-AF65-F5344CB8AC3E}">
        <p14:creationId xmlns:p14="http://schemas.microsoft.com/office/powerpoint/2010/main" val="391033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2. </a:t>
            </a:r>
            <a:r>
              <a:rPr lang="lv-LV" dirty="0" err="1" smtClean="0"/>
              <a:t>Ballancing</a:t>
            </a:r>
            <a:endParaRPr lang="lv-LV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4FABAB-BAB4-4F92-9867-D09BF9137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10" y="1667681"/>
            <a:ext cx="9610341" cy="4922303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DFA0F46-8207-4B64-9669-A331C7F4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995" y="-49238"/>
            <a:ext cx="3260271" cy="4455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559" y="1809002"/>
            <a:ext cx="462878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err="1" smtClean="0"/>
              <a:t>Wind</a:t>
            </a:r>
            <a:r>
              <a:rPr lang="lv-LV" dirty="0" smtClean="0"/>
              <a:t> </a:t>
            </a:r>
            <a:r>
              <a:rPr lang="lv-LV" dirty="0" err="1" smtClean="0"/>
              <a:t>energy</a:t>
            </a:r>
            <a:r>
              <a:rPr lang="lv-LV" dirty="0" smtClean="0"/>
              <a:t> </a:t>
            </a:r>
            <a:r>
              <a:rPr lang="lv-LV" dirty="0" err="1" smtClean="0"/>
              <a:t>generation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Baltics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2417186" y="2226875"/>
            <a:ext cx="304635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err="1" smtClean="0"/>
              <a:t>Wind</a:t>
            </a:r>
            <a:r>
              <a:rPr lang="lv-LV" sz="1200" dirty="0" smtClean="0"/>
              <a:t> </a:t>
            </a:r>
            <a:r>
              <a:rPr lang="lv-LV" sz="1200" dirty="0" err="1" smtClean="0"/>
              <a:t>energy</a:t>
            </a:r>
            <a:r>
              <a:rPr lang="lv-LV" sz="1200" dirty="0" smtClean="0"/>
              <a:t> </a:t>
            </a:r>
            <a:r>
              <a:rPr lang="lv-LV" sz="1200" dirty="0" err="1" smtClean="0"/>
              <a:t>generation</a:t>
            </a:r>
            <a:r>
              <a:rPr lang="lv-LV" sz="1200" dirty="0" smtClean="0"/>
              <a:t>, 2019 </a:t>
            </a:r>
            <a:r>
              <a:rPr lang="lv-LV" sz="1200" dirty="0" err="1" smtClean="0"/>
              <a:t>Oct</a:t>
            </a:r>
            <a:r>
              <a:rPr lang="lv-LV" sz="1200" dirty="0" smtClean="0"/>
              <a:t>.</a:t>
            </a:r>
            <a:endParaRPr lang="lv-LV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17185" y="2578348"/>
            <a:ext cx="304635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err="1" smtClean="0"/>
              <a:t>Simulation</a:t>
            </a:r>
            <a:r>
              <a:rPr lang="lv-LV" sz="1200" dirty="0" smtClean="0"/>
              <a:t> – </a:t>
            </a:r>
            <a:r>
              <a:rPr lang="lv-LV" sz="1200" dirty="0" err="1" smtClean="0"/>
              <a:t>wind</a:t>
            </a:r>
            <a:r>
              <a:rPr lang="lv-LV" sz="1200" dirty="0" smtClean="0"/>
              <a:t> </a:t>
            </a:r>
            <a:r>
              <a:rPr lang="lv-LV" sz="1200" dirty="0" err="1" smtClean="0"/>
              <a:t>generation</a:t>
            </a:r>
            <a:r>
              <a:rPr lang="lv-LV" sz="1200" dirty="0" smtClean="0"/>
              <a:t> 4000 MW</a:t>
            </a:r>
            <a:endParaRPr lang="lv-LV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87058" y="2226875"/>
            <a:ext cx="242547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err="1" smtClean="0"/>
              <a:t>Consumption</a:t>
            </a:r>
            <a:r>
              <a:rPr lang="lv-LV" sz="1200" dirty="0" smtClean="0"/>
              <a:t>, 2019 </a:t>
            </a:r>
            <a:r>
              <a:rPr lang="lv-LV" sz="1200" dirty="0" err="1" smtClean="0"/>
              <a:t>Oct</a:t>
            </a:r>
            <a:r>
              <a:rPr lang="lv-LV" sz="1200" dirty="0" smtClean="0"/>
              <a:t>.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85332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Questions</a:t>
            </a:r>
            <a:r>
              <a:rPr lang="lv-LV" dirty="0" smtClean="0"/>
              <a:t> to </a:t>
            </a:r>
            <a:r>
              <a:rPr lang="lv-LV" dirty="0" err="1" smtClean="0"/>
              <a:t>face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generation</a:t>
            </a:r>
            <a:r>
              <a:rPr lang="lv-LV" dirty="0" smtClean="0"/>
              <a:t> </a:t>
            </a:r>
            <a:r>
              <a:rPr lang="lv-LV" dirty="0" err="1" smtClean="0"/>
              <a:t>capacities</a:t>
            </a:r>
            <a:r>
              <a:rPr lang="lv-LV" dirty="0" smtClean="0"/>
              <a:t>;</a:t>
            </a:r>
          </a:p>
          <a:p>
            <a:r>
              <a:rPr lang="lv-LV" dirty="0" err="1" smtClean="0"/>
              <a:t>Ballancing</a:t>
            </a:r>
            <a:r>
              <a:rPr lang="lv-LV" dirty="0" smtClean="0"/>
              <a:t> </a:t>
            </a:r>
            <a:r>
              <a:rPr lang="lv-LV" dirty="0" err="1" smtClean="0"/>
              <a:t>market</a:t>
            </a:r>
            <a:r>
              <a:rPr lang="lv-LV" dirty="0" smtClean="0"/>
              <a:t> </a:t>
            </a:r>
            <a:r>
              <a:rPr lang="lv-LV" dirty="0" err="1" smtClean="0"/>
              <a:t>development</a:t>
            </a:r>
            <a:r>
              <a:rPr lang="lv-LV" dirty="0" smtClean="0"/>
              <a:t>;</a:t>
            </a:r>
          </a:p>
          <a:p>
            <a:r>
              <a:rPr lang="lv-LV" dirty="0" err="1" smtClean="0"/>
              <a:t>Network</a:t>
            </a:r>
            <a:r>
              <a:rPr lang="lv-LV" dirty="0" smtClean="0"/>
              <a:t> </a:t>
            </a:r>
            <a:r>
              <a:rPr lang="lv-LV" dirty="0" err="1" smtClean="0"/>
              <a:t>adjustment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needs</a:t>
            </a:r>
            <a:r>
              <a:rPr lang="lv-LV" dirty="0" smtClean="0"/>
              <a:t>;</a:t>
            </a:r>
          </a:p>
          <a:p>
            <a:r>
              <a:rPr lang="lv-LV" dirty="0" err="1" smtClean="0"/>
              <a:t>Depand</a:t>
            </a:r>
            <a:r>
              <a:rPr lang="lv-LV" dirty="0" smtClean="0"/>
              <a:t> </a:t>
            </a:r>
            <a:r>
              <a:rPr lang="lv-LV" dirty="0" err="1" smtClean="0"/>
              <a:t>response</a:t>
            </a:r>
            <a:r>
              <a:rPr lang="lv-LV" dirty="0" smtClean="0"/>
              <a:t>;</a:t>
            </a:r>
          </a:p>
          <a:p>
            <a:r>
              <a:rPr lang="lv-LV" dirty="0" err="1" smtClean="0"/>
              <a:t>Energy</a:t>
            </a:r>
            <a:r>
              <a:rPr lang="lv-LV" dirty="0" smtClean="0"/>
              <a:t> </a:t>
            </a:r>
            <a:r>
              <a:rPr lang="lv-LV" dirty="0" err="1" smtClean="0"/>
              <a:t>prices</a:t>
            </a:r>
            <a:r>
              <a:rPr lang="lv-LV" dirty="0" smtClean="0"/>
              <a:t>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830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31720" y="2328545"/>
            <a:ext cx="7993380" cy="2780665"/>
          </a:xfrm>
        </p:spPr>
        <p:txBody>
          <a:bodyPr/>
          <a:lstStyle/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3200" dirty="0" err="1" smtClean="0"/>
              <a:t>Thank</a:t>
            </a:r>
            <a:r>
              <a:rPr lang="lv-LV" sz="3200" dirty="0" smtClean="0"/>
              <a:t> </a:t>
            </a:r>
            <a:r>
              <a:rPr lang="lv-LV" sz="3200" dirty="0" err="1" smtClean="0"/>
              <a:t>you</a:t>
            </a:r>
            <a:r>
              <a:rPr lang="lv-LV" sz="3200" dirty="0" smtClean="0"/>
              <a:t>!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7774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469" y="130124"/>
            <a:ext cx="10583917" cy="1280890"/>
          </a:xfrm>
        </p:spPr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global</a:t>
            </a:r>
            <a:r>
              <a:rPr lang="lv-LV" dirty="0" smtClean="0"/>
              <a:t> </a:t>
            </a:r>
            <a:r>
              <a:rPr lang="lv-LV" dirty="0" err="1" smtClean="0"/>
              <a:t>perspective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Energy</a:t>
            </a:r>
            <a:r>
              <a:rPr lang="lv-LV" dirty="0" smtClean="0"/>
              <a:t> </a:t>
            </a:r>
            <a:r>
              <a:rPr lang="lv-LV" dirty="0" err="1"/>
              <a:t>T</a:t>
            </a:r>
            <a:r>
              <a:rPr lang="lv-LV" dirty="0" err="1" smtClean="0"/>
              <a:t>ransition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710" y="945931"/>
            <a:ext cx="9141178" cy="5801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8445" y="6470431"/>
            <a:ext cx="2387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 err="1" smtClean="0"/>
              <a:t>Source</a:t>
            </a:r>
            <a:r>
              <a:rPr lang="lv-LV" sz="1200" dirty="0" smtClean="0"/>
              <a:t>: </a:t>
            </a:r>
            <a:r>
              <a:rPr lang="lv-LV" sz="1200" dirty="0" err="1" smtClean="0"/>
              <a:t>World</a:t>
            </a:r>
            <a:r>
              <a:rPr lang="lv-LV" sz="1200" dirty="0" smtClean="0"/>
              <a:t> </a:t>
            </a:r>
            <a:r>
              <a:rPr lang="lv-LV" sz="1200" dirty="0" err="1" smtClean="0"/>
              <a:t>Energy</a:t>
            </a:r>
            <a:r>
              <a:rPr lang="lv-LV" sz="1200" dirty="0" smtClean="0"/>
              <a:t> </a:t>
            </a:r>
            <a:r>
              <a:rPr lang="lv-LV" sz="1200" dirty="0" err="1" smtClean="0"/>
              <a:t>Council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58289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47266"/>
            <a:ext cx="8911687" cy="1280890"/>
          </a:xfrm>
        </p:spPr>
        <p:txBody>
          <a:bodyPr/>
          <a:lstStyle/>
          <a:p>
            <a:r>
              <a:rPr lang="lv-LV" dirty="0" err="1" smtClean="0"/>
              <a:t>Global</a:t>
            </a:r>
            <a:r>
              <a:rPr lang="lv-LV" dirty="0" smtClean="0"/>
              <a:t> </a:t>
            </a:r>
            <a:r>
              <a:rPr lang="lv-LV" dirty="0" err="1" smtClean="0"/>
              <a:t>Energy</a:t>
            </a:r>
            <a:r>
              <a:rPr lang="lv-LV" dirty="0" smtClean="0"/>
              <a:t> </a:t>
            </a:r>
            <a:r>
              <a:rPr lang="lv-LV" dirty="0" err="1" smtClean="0"/>
              <a:t>Transition</a:t>
            </a:r>
            <a:r>
              <a:rPr lang="lv-LV" dirty="0" smtClean="0"/>
              <a:t> process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719" y="1355835"/>
            <a:ext cx="10108996" cy="4082422"/>
          </a:xfrm>
        </p:spPr>
        <p:txBody>
          <a:bodyPr>
            <a:normAutofit/>
          </a:bodyPr>
          <a:lstStyle/>
          <a:p>
            <a:r>
              <a:rPr lang="lv-LV" sz="2800" dirty="0" err="1" smtClean="0"/>
              <a:t>Managing</a:t>
            </a:r>
            <a:r>
              <a:rPr lang="lv-LV" sz="2800" dirty="0" smtClean="0"/>
              <a:t> a </a:t>
            </a:r>
            <a:r>
              <a:rPr lang="lv-LV" sz="2800" dirty="0" err="1" smtClean="0"/>
              <a:t>successful</a:t>
            </a:r>
            <a:r>
              <a:rPr lang="lv-LV" sz="2800" dirty="0" smtClean="0"/>
              <a:t> </a:t>
            </a:r>
            <a:r>
              <a:rPr lang="lv-LV" sz="2800" dirty="0" err="1" smtClean="0"/>
              <a:t>global</a:t>
            </a:r>
            <a:r>
              <a:rPr lang="lv-LV" sz="2800" dirty="0" smtClean="0"/>
              <a:t> </a:t>
            </a:r>
            <a:r>
              <a:rPr lang="lv-LV" sz="2800" dirty="0" err="1" smtClean="0"/>
              <a:t>energy</a:t>
            </a:r>
            <a:r>
              <a:rPr lang="lv-LV" sz="2800" dirty="0" smtClean="0"/>
              <a:t> </a:t>
            </a:r>
            <a:r>
              <a:rPr lang="lv-LV" sz="2800" dirty="0" err="1" smtClean="0"/>
              <a:t>transition</a:t>
            </a:r>
            <a:r>
              <a:rPr lang="lv-LV" sz="2800" dirty="0" smtClean="0"/>
              <a:t> – </a:t>
            </a:r>
            <a:r>
              <a:rPr lang="lv-LV" sz="2800" dirty="0" err="1" smtClean="0"/>
              <a:t>one</a:t>
            </a:r>
            <a:r>
              <a:rPr lang="lv-LV" sz="2800" dirty="0" smtClean="0"/>
              <a:t> </a:t>
            </a:r>
            <a:r>
              <a:rPr lang="lv-LV" sz="2800" dirty="0" err="1" smtClean="0"/>
              <a:t>that</a:t>
            </a:r>
            <a:r>
              <a:rPr lang="lv-LV" sz="2800" dirty="0" smtClean="0"/>
              <a:t> </a:t>
            </a:r>
            <a:r>
              <a:rPr lang="lv-LV" sz="2800" dirty="0" err="1" smtClean="0"/>
              <a:t>secures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 smtClean="0"/>
              <a:t>benefits</a:t>
            </a:r>
            <a:r>
              <a:rPr lang="lv-LV" sz="2800" dirty="0" smtClean="0"/>
              <a:t> </a:t>
            </a:r>
            <a:r>
              <a:rPr lang="lv-LV" sz="2800" dirty="0" err="1" smtClean="0"/>
              <a:t>of</a:t>
            </a:r>
            <a:r>
              <a:rPr lang="lv-LV" sz="2800" dirty="0" smtClean="0"/>
              <a:t> </a:t>
            </a:r>
            <a:r>
              <a:rPr lang="lv-LV" sz="2800" b="1" dirty="0" err="1" smtClean="0"/>
              <a:t>reliable</a:t>
            </a:r>
            <a:r>
              <a:rPr lang="lv-LV" sz="2800" dirty="0" smtClean="0"/>
              <a:t>, </a:t>
            </a:r>
            <a:r>
              <a:rPr lang="lv-LV" sz="2800" b="1" dirty="0" err="1" smtClean="0"/>
              <a:t>affordable</a:t>
            </a:r>
            <a:r>
              <a:rPr lang="lv-LV" sz="2800" dirty="0" smtClean="0"/>
              <a:t> </a:t>
            </a:r>
            <a:r>
              <a:rPr lang="lv-LV" sz="2800" dirty="0" err="1" smtClean="0"/>
              <a:t>and</a:t>
            </a:r>
            <a:r>
              <a:rPr lang="lv-LV" sz="2800" dirty="0" smtClean="0"/>
              <a:t> </a:t>
            </a:r>
            <a:r>
              <a:rPr lang="lv-LV" sz="2800" b="1" dirty="0" err="1" smtClean="0"/>
              <a:t>sustainable</a:t>
            </a:r>
            <a:r>
              <a:rPr lang="lv-LV" sz="2800" dirty="0" smtClean="0"/>
              <a:t> </a:t>
            </a:r>
            <a:r>
              <a:rPr lang="lv-LV" sz="2800" dirty="0" err="1" smtClean="0"/>
              <a:t>energy</a:t>
            </a:r>
            <a:r>
              <a:rPr lang="lv-LV" sz="2800" dirty="0" smtClean="0"/>
              <a:t> </a:t>
            </a:r>
            <a:r>
              <a:rPr lang="lv-LV" sz="2800" dirty="0" err="1" smtClean="0"/>
              <a:t>for</a:t>
            </a:r>
            <a:r>
              <a:rPr lang="lv-LV" sz="2800" dirty="0" smtClean="0"/>
              <a:t> </a:t>
            </a:r>
            <a:r>
              <a:rPr lang="lv-LV" sz="2800" dirty="0" err="1" smtClean="0"/>
              <a:t>all</a:t>
            </a:r>
            <a:r>
              <a:rPr lang="lv-LV" sz="2800" dirty="0" smtClean="0"/>
              <a:t> – </a:t>
            </a:r>
            <a:r>
              <a:rPr lang="lv-LV" sz="2800" dirty="0" err="1" smtClean="0"/>
              <a:t>is</a:t>
            </a:r>
            <a:r>
              <a:rPr lang="lv-LV" sz="2800" dirty="0" smtClean="0"/>
              <a:t> </a:t>
            </a:r>
            <a:r>
              <a:rPr lang="lv-LV" sz="2800" dirty="0" err="1" smtClean="0"/>
              <a:t>challenging</a:t>
            </a:r>
            <a:r>
              <a:rPr lang="lv-LV" sz="2800" dirty="0" smtClean="0"/>
              <a:t>.</a:t>
            </a:r>
            <a:endParaRPr lang="lv-LV" sz="2800" dirty="0"/>
          </a:p>
        </p:txBody>
      </p:sp>
      <p:sp>
        <p:nvSpPr>
          <p:cNvPr id="4" name="Rectangle 3"/>
          <p:cNvSpPr/>
          <p:nvPr/>
        </p:nvSpPr>
        <p:spPr>
          <a:xfrm>
            <a:off x="1395616" y="6407948"/>
            <a:ext cx="2387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 err="1" smtClean="0"/>
              <a:t>Source</a:t>
            </a:r>
            <a:r>
              <a:rPr lang="lv-LV" sz="1200" dirty="0" smtClean="0"/>
              <a:t>: </a:t>
            </a:r>
            <a:r>
              <a:rPr lang="lv-LV" sz="1200" dirty="0" err="1" smtClean="0"/>
              <a:t>World</a:t>
            </a:r>
            <a:r>
              <a:rPr lang="lv-LV" sz="1200" dirty="0" smtClean="0"/>
              <a:t> </a:t>
            </a:r>
            <a:r>
              <a:rPr lang="lv-LV" sz="1200" dirty="0" err="1" smtClean="0"/>
              <a:t>Energy</a:t>
            </a:r>
            <a:r>
              <a:rPr lang="lv-LV" sz="1200" dirty="0" smtClean="0"/>
              <a:t> </a:t>
            </a:r>
            <a:r>
              <a:rPr lang="lv-LV" sz="1200" dirty="0" err="1" smtClean="0"/>
              <a:t>Council</a:t>
            </a:r>
            <a:endParaRPr lang="lv-LV" sz="1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683" y="3235140"/>
            <a:ext cx="3466586" cy="3172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89" y="3525153"/>
            <a:ext cx="3358009" cy="31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0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8" y="191240"/>
            <a:ext cx="10515600" cy="1325563"/>
          </a:xfrm>
        </p:spPr>
        <p:txBody>
          <a:bodyPr/>
          <a:lstStyle/>
          <a:p>
            <a:r>
              <a:rPr lang="lv-LV" dirty="0" err="1" smtClean="0"/>
              <a:t>Trilemma</a:t>
            </a:r>
            <a:r>
              <a:rPr lang="lv-LV" dirty="0" smtClean="0"/>
              <a:t> </a:t>
            </a:r>
            <a:r>
              <a:rPr lang="lv-LV" dirty="0" err="1" smtClean="0"/>
              <a:t>index</a:t>
            </a:r>
            <a:r>
              <a:rPr lang="lv-LV" dirty="0" smtClean="0"/>
              <a:t> </a:t>
            </a:r>
            <a:r>
              <a:rPr lang="lv-LV" dirty="0" err="1" smtClean="0"/>
              <a:t>rank</a:t>
            </a:r>
            <a:r>
              <a:rPr lang="lv-LV" dirty="0" smtClean="0"/>
              <a:t> (</a:t>
            </a:r>
            <a:r>
              <a:rPr lang="lv-LV" dirty="0" err="1" smtClean="0"/>
              <a:t>total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6" y="1207982"/>
            <a:ext cx="11488753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8" y="191240"/>
            <a:ext cx="10515600" cy="1325563"/>
          </a:xfrm>
        </p:spPr>
        <p:txBody>
          <a:bodyPr/>
          <a:lstStyle/>
          <a:p>
            <a:r>
              <a:rPr lang="lv-LV" dirty="0" err="1" smtClean="0"/>
              <a:t>Trilemma</a:t>
            </a:r>
            <a:r>
              <a:rPr lang="lv-LV" dirty="0" smtClean="0"/>
              <a:t> </a:t>
            </a:r>
            <a:r>
              <a:rPr lang="lv-LV" dirty="0" err="1" smtClean="0"/>
              <a:t>index</a:t>
            </a:r>
            <a:r>
              <a:rPr lang="lv-LV" dirty="0" smtClean="0"/>
              <a:t> </a:t>
            </a:r>
            <a:r>
              <a:rPr lang="lv-LV" dirty="0" err="1" smtClean="0"/>
              <a:t>rank</a:t>
            </a:r>
            <a:r>
              <a:rPr lang="lv-LV" dirty="0" smtClean="0"/>
              <a:t> (</a:t>
            </a:r>
            <a:r>
              <a:rPr lang="lv-LV" b="1" dirty="0" err="1" smtClean="0"/>
              <a:t>energy</a:t>
            </a:r>
            <a:r>
              <a:rPr lang="lv-LV" b="1" dirty="0" smtClean="0"/>
              <a:t> </a:t>
            </a:r>
            <a:r>
              <a:rPr lang="lv-LV" b="1" dirty="0" err="1" smtClean="0"/>
              <a:t>security</a:t>
            </a:r>
            <a:r>
              <a:rPr lang="lv-LV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7" y="1275065"/>
            <a:ext cx="11117506" cy="51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8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8" y="191240"/>
            <a:ext cx="10515600" cy="1325563"/>
          </a:xfrm>
        </p:spPr>
        <p:txBody>
          <a:bodyPr/>
          <a:lstStyle/>
          <a:p>
            <a:r>
              <a:rPr lang="lv-LV" dirty="0" err="1" smtClean="0"/>
              <a:t>Trilemma</a:t>
            </a:r>
            <a:r>
              <a:rPr lang="lv-LV" dirty="0" smtClean="0"/>
              <a:t> </a:t>
            </a:r>
            <a:r>
              <a:rPr lang="lv-LV" dirty="0" err="1" smtClean="0"/>
              <a:t>index</a:t>
            </a:r>
            <a:r>
              <a:rPr lang="lv-LV" dirty="0" smtClean="0"/>
              <a:t> </a:t>
            </a:r>
            <a:r>
              <a:rPr lang="lv-LV" dirty="0" err="1" smtClean="0"/>
              <a:t>rank</a:t>
            </a:r>
            <a:r>
              <a:rPr lang="lv-LV" dirty="0" smtClean="0"/>
              <a:t> (</a:t>
            </a:r>
            <a:r>
              <a:rPr lang="lv-LV" b="1" dirty="0" err="1" smtClean="0"/>
              <a:t>energy</a:t>
            </a:r>
            <a:r>
              <a:rPr lang="lv-LV" b="1" dirty="0" smtClean="0"/>
              <a:t> </a:t>
            </a:r>
            <a:r>
              <a:rPr lang="lv-LV" b="1" dirty="0" err="1" smtClean="0"/>
              <a:t>equity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0" y="1516803"/>
            <a:ext cx="11738343" cy="49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30" y="1639614"/>
            <a:ext cx="11966297" cy="50366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1641" y="0"/>
            <a:ext cx="11632592" cy="105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err="1" smtClean="0"/>
              <a:t>Trilemma</a:t>
            </a:r>
            <a:r>
              <a:rPr lang="lv-LV" dirty="0" smtClean="0"/>
              <a:t> </a:t>
            </a:r>
            <a:r>
              <a:rPr lang="lv-LV" dirty="0" err="1" smtClean="0"/>
              <a:t>index</a:t>
            </a:r>
            <a:r>
              <a:rPr lang="lv-LV" dirty="0" smtClean="0"/>
              <a:t> </a:t>
            </a:r>
            <a:r>
              <a:rPr lang="lv-LV" dirty="0" err="1" smtClean="0"/>
              <a:t>rank</a:t>
            </a:r>
            <a:r>
              <a:rPr lang="lv-LV" dirty="0" smtClean="0"/>
              <a:t> (</a:t>
            </a:r>
            <a:r>
              <a:rPr lang="lv-LV" b="1" dirty="0" err="1" smtClean="0"/>
              <a:t>energy</a:t>
            </a:r>
            <a:r>
              <a:rPr lang="lv-LV" b="1" dirty="0" smtClean="0"/>
              <a:t> </a:t>
            </a:r>
            <a:r>
              <a:rPr lang="lv-LV" b="1" dirty="0" err="1" smtClean="0"/>
              <a:t>sustainability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032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Baltics: </a:t>
            </a:r>
            <a:r>
              <a:rPr lang="lv-LV" dirty="0" err="1" smtClean="0"/>
              <a:t>going</a:t>
            </a:r>
            <a:r>
              <a:rPr lang="lv-LV" dirty="0" smtClean="0"/>
              <a:t> </a:t>
            </a:r>
            <a:r>
              <a:rPr lang="lv-LV" dirty="0" err="1" smtClean="0"/>
              <a:t>greener</a:t>
            </a:r>
            <a:r>
              <a:rPr lang="lv-LV" dirty="0" smtClean="0"/>
              <a:t>!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C3060-AFD3-4C47-89DF-1A8E621F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3" y="1544797"/>
            <a:ext cx="10308595" cy="4369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420947" y="3247697"/>
            <a:ext cx="95276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err="1" smtClean="0"/>
              <a:t>Wind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9420947" y="3729611"/>
            <a:ext cx="22245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err="1" smtClean="0"/>
              <a:t>All</a:t>
            </a:r>
            <a:r>
              <a:rPr lang="lv-LV" dirty="0" smtClean="0"/>
              <a:t> </a:t>
            </a:r>
            <a:r>
              <a:rPr lang="lv-LV" dirty="0" err="1" smtClean="0"/>
              <a:t>generation</a:t>
            </a:r>
            <a:r>
              <a:rPr lang="lv-LV" dirty="0" smtClean="0"/>
              <a:t>, </a:t>
            </a:r>
            <a:r>
              <a:rPr lang="lv-LV" dirty="0" err="1" smtClean="0"/>
              <a:t>except</a:t>
            </a:r>
            <a:r>
              <a:rPr lang="lv-LV" dirty="0" smtClean="0"/>
              <a:t> </a:t>
            </a:r>
            <a:r>
              <a:rPr lang="lv-LV" dirty="0" err="1" smtClean="0"/>
              <a:t>wind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3242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1. </a:t>
            </a:r>
            <a:r>
              <a:rPr lang="lv-LV" dirty="0" err="1" smtClean="0"/>
              <a:t>Network</a:t>
            </a:r>
            <a:r>
              <a:rPr lang="lv-LV" dirty="0" smtClean="0"/>
              <a:t> </a:t>
            </a:r>
            <a:r>
              <a:rPr lang="lv-LV" dirty="0" err="1" smtClean="0"/>
              <a:t>development</a:t>
            </a:r>
            <a:endParaRPr lang="lv-LV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D0B4305-AD1A-4E16-8BF7-11F26328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48" y="1720859"/>
            <a:ext cx="5054961" cy="3573793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E8E70D0-AE3C-47DC-851A-B2A39CFC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66" y="3376979"/>
            <a:ext cx="6894951" cy="297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5683" y="4162097"/>
            <a:ext cx="9774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err="1" smtClean="0"/>
              <a:t>Year</a:t>
            </a:r>
            <a:r>
              <a:rPr lang="lv-LV" sz="1200" dirty="0" smtClean="0"/>
              <a:t> </a:t>
            </a:r>
            <a:r>
              <a:rPr lang="lv-LV" sz="1200" dirty="0" err="1" smtClean="0"/>
              <a:t>of</a:t>
            </a:r>
            <a:r>
              <a:rPr lang="lv-LV" sz="1200" dirty="0" smtClean="0"/>
              <a:t> </a:t>
            </a:r>
            <a:r>
              <a:rPr lang="lv-LV" sz="1200" dirty="0" err="1" smtClean="0"/>
              <a:t>realization</a:t>
            </a:r>
            <a:endParaRPr lang="lv-LV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47636" y="4793736"/>
            <a:ext cx="9774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err="1" smtClean="0"/>
              <a:t>Total</a:t>
            </a:r>
            <a:r>
              <a:rPr lang="lv-LV" sz="1200" dirty="0" smtClean="0"/>
              <a:t> </a:t>
            </a:r>
          </a:p>
          <a:p>
            <a:r>
              <a:rPr lang="lv-LV" sz="1200" dirty="0" err="1" smtClean="0"/>
              <a:t>costs</a:t>
            </a:r>
            <a:endParaRPr lang="lv-LV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247636" y="5340388"/>
            <a:ext cx="9774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EU </a:t>
            </a:r>
            <a:r>
              <a:rPr lang="lv-LV" sz="1200" dirty="0" err="1" smtClean="0"/>
              <a:t>financing</a:t>
            </a:r>
            <a:endParaRPr lang="lv-LV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247636" y="5809686"/>
            <a:ext cx="9774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dirty="0" err="1" smtClean="0"/>
              <a:t>Total</a:t>
            </a:r>
            <a:r>
              <a:rPr lang="lv-LV" sz="1200" dirty="0" smtClean="0"/>
              <a:t> </a:t>
            </a:r>
            <a:r>
              <a:rPr lang="lv-LV" sz="1200" dirty="0" err="1" smtClean="0"/>
              <a:t>length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603392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167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   Smart Energy Transition in Latvia and around the globe  </vt:lpstr>
      <vt:lpstr>The global perspective of the Energy Transition</vt:lpstr>
      <vt:lpstr>Global Energy Transition process</vt:lpstr>
      <vt:lpstr>Trilemma index rank (total)</vt:lpstr>
      <vt:lpstr>Trilemma index rank (energy security)</vt:lpstr>
      <vt:lpstr>Trilemma index rank (energy equity)</vt:lpstr>
      <vt:lpstr>PowerPoint Presentation</vt:lpstr>
      <vt:lpstr>The Baltics: going greener!</vt:lpstr>
      <vt:lpstr>1. Network development</vt:lpstr>
      <vt:lpstr>2. Ballancing</vt:lpstr>
      <vt:lpstr>Questions to face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Energy Transition in Latvia and around the globe</dc:title>
  <dc:creator>Olga Bogdanova</dc:creator>
  <cp:lastModifiedBy>Olga Bogdanova</cp:lastModifiedBy>
  <cp:revision>10</cp:revision>
  <dcterms:created xsi:type="dcterms:W3CDTF">2019-12-02T21:00:06Z</dcterms:created>
  <dcterms:modified xsi:type="dcterms:W3CDTF">2019-12-02T22:43:34Z</dcterms:modified>
</cp:coreProperties>
</file>