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99" r:id="rId1"/>
  </p:sldMasterIdLst>
  <p:sldIdLst>
    <p:sldId id="256" r:id="rId2"/>
    <p:sldId id="271" r:id="rId3"/>
    <p:sldId id="272" r:id="rId4"/>
    <p:sldId id="273" r:id="rId5"/>
    <p:sldId id="274" r:id="rId6"/>
    <p:sldId id="275" r:id="rId7"/>
    <p:sldId id="276"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nārs Valdmanis" initials="GV" lastIdx="1" clrIdx="0">
    <p:extLst>
      <p:ext uri="{19B8F6BF-5375-455C-9EA6-DF929625EA0E}">
        <p15:presenceInfo xmlns:p15="http://schemas.microsoft.com/office/powerpoint/2012/main" userId="410740c5d210d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2" d="100"/>
          <a:sy n="72"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424CD7-4BBF-4F09-A911-4C838F2428CA}"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3B0D1978-4A53-4EA2-A1FC-737EEDB8C736}">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GB" sz="2800" noProof="0" dirty="0">
              <a:solidFill>
                <a:srgbClr val="FF0000"/>
              </a:solidFill>
            </a:rPr>
            <a:t>The overall target of 50% of renewable energy can be evaluated as conditionally feasible</a:t>
          </a:r>
        </a:p>
      </dgm:t>
    </dgm:pt>
    <dgm:pt modelId="{86375D68-7C70-47BD-B81A-908CB913FB04}" type="parTrans" cxnId="{7EF39FC8-989B-4B59-A11B-334C9B32D6EA}">
      <dgm:prSet/>
      <dgm:spPr/>
      <dgm:t>
        <a:bodyPr/>
        <a:lstStyle/>
        <a:p>
          <a:endParaRPr lang="en-US"/>
        </a:p>
      </dgm:t>
    </dgm:pt>
    <dgm:pt modelId="{FA94E8B3-7AAA-4210-A771-48D0E6E44915}" type="sibTrans" cxnId="{7EF39FC8-989B-4B59-A11B-334C9B32D6EA}">
      <dgm:prSet/>
      <dgm:spPr/>
      <dgm:t>
        <a:bodyPr/>
        <a:lstStyle/>
        <a:p>
          <a:endParaRPr lang="en-US"/>
        </a:p>
      </dgm:t>
    </dgm:pt>
    <dgm:pt modelId="{A8AD5C7F-E58F-4149-A921-5B6E9647C859}">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GB" sz="2000" noProof="0" dirty="0"/>
            <a:t>However, contribution of different sectors very unbalanced – extremely modest target for largest of sectors, transport, conservative estimates for heating sector, and overly optimistic expectations for power sector</a:t>
          </a:r>
        </a:p>
      </dgm:t>
    </dgm:pt>
    <dgm:pt modelId="{1F87C3E3-078C-4BBA-8474-0AED9671EC01}" type="parTrans" cxnId="{51AD7EE6-3196-4DF0-A174-6D144C68F21A}">
      <dgm:prSet/>
      <dgm:spPr/>
      <dgm:t>
        <a:bodyPr/>
        <a:lstStyle/>
        <a:p>
          <a:endParaRPr lang="en-US"/>
        </a:p>
      </dgm:t>
    </dgm:pt>
    <dgm:pt modelId="{91B7C863-1252-4211-96D1-11942FEC6182}" type="sibTrans" cxnId="{51AD7EE6-3196-4DF0-A174-6D144C68F21A}">
      <dgm:prSet/>
      <dgm:spPr/>
      <dgm:t>
        <a:bodyPr/>
        <a:lstStyle/>
        <a:p>
          <a:endParaRPr lang="en-US"/>
        </a:p>
      </dgm:t>
    </dgm:pt>
    <dgm:pt modelId="{78E0DCC7-CE9E-47C8-A138-56F804AB763C}" type="pres">
      <dgm:prSet presAssocID="{F1424CD7-4BBF-4F09-A911-4C838F2428CA}" presName="CompostProcess" presStyleCnt="0">
        <dgm:presLayoutVars>
          <dgm:dir/>
          <dgm:resizeHandles val="exact"/>
        </dgm:presLayoutVars>
      </dgm:prSet>
      <dgm:spPr/>
    </dgm:pt>
    <dgm:pt modelId="{1BDF0F93-9E52-41C0-9C70-F02781339FF7}" type="pres">
      <dgm:prSet presAssocID="{F1424CD7-4BBF-4F09-A911-4C838F2428CA}" presName="arrow" presStyleLbl="bgShp" presStyleIdx="0" presStyleCnt="1"/>
      <dgm:spPr>
        <a:solidFill>
          <a:schemeClr val="bg2">
            <a:lumMod val="60000"/>
            <a:lumOff val="40000"/>
          </a:schemeClr>
        </a:solidFill>
      </dgm:spPr>
    </dgm:pt>
    <dgm:pt modelId="{E696A893-AB50-4D9D-956A-599C427291A6}" type="pres">
      <dgm:prSet presAssocID="{F1424CD7-4BBF-4F09-A911-4C838F2428CA}" presName="linearProcess" presStyleCnt="0"/>
      <dgm:spPr/>
    </dgm:pt>
    <dgm:pt modelId="{F831917E-63A7-4C28-A3C3-3ED10E88D1E4}" type="pres">
      <dgm:prSet presAssocID="{3B0D1978-4A53-4EA2-A1FC-737EEDB8C736}" presName="textNode" presStyleLbl="node1" presStyleIdx="0" presStyleCnt="2">
        <dgm:presLayoutVars>
          <dgm:bulletEnabled val="1"/>
        </dgm:presLayoutVars>
      </dgm:prSet>
      <dgm:spPr/>
    </dgm:pt>
    <dgm:pt modelId="{409172EC-0BF0-4DC9-A464-C9ABBD2308EF}" type="pres">
      <dgm:prSet presAssocID="{FA94E8B3-7AAA-4210-A771-48D0E6E44915}" presName="sibTrans" presStyleCnt="0"/>
      <dgm:spPr/>
    </dgm:pt>
    <dgm:pt modelId="{7C791BEB-BDA8-4DC1-984A-FE74CAFF7634}" type="pres">
      <dgm:prSet presAssocID="{A8AD5C7F-E58F-4149-A921-5B6E9647C859}" presName="textNode" presStyleLbl="node1" presStyleIdx="1" presStyleCnt="2">
        <dgm:presLayoutVars>
          <dgm:bulletEnabled val="1"/>
        </dgm:presLayoutVars>
      </dgm:prSet>
      <dgm:spPr/>
    </dgm:pt>
  </dgm:ptLst>
  <dgm:cxnLst>
    <dgm:cxn modelId="{C7A63F1C-AF0A-40A3-B337-EF8D99FB5F6D}" type="presOf" srcId="{3B0D1978-4A53-4EA2-A1FC-737EEDB8C736}" destId="{F831917E-63A7-4C28-A3C3-3ED10E88D1E4}" srcOrd="0" destOrd="0" presId="urn:microsoft.com/office/officeart/2005/8/layout/hProcess9"/>
    <dgm:cxn modelId="{8D809333-ED6A-4C9C-857B-BB8C8C2BA06C}" type="presOf" srcId="{A8AD5C7F-E58F-4149-A921-5B6E9647C859}" destId="{7C791BEB-BDA8-4DC1-984A-FE74CAFF7634}" srcOrd="0" destOrd="0" presId="urn:microsoft.com/office/officeart/2005/8/layout/hProcess9"/>
    <dgm:cxn modelId="{4633367F-9A0C-455F-9980-72EDB4B85C9F}" type="presOf" srcId="{F1424CD7-4BBF-4F09-A911-4C838F2428CA}" destId="{78E0DCC7-CE9E-47C8-A138-56F804AB763C}" srcOrd="0" destOrd="0" presId="urn:microsoft.com/office/officeart/2005/8/layout/hProcess9"/>
    <dgm:cxn modelId="{7EF39FC8-989B-4B59-A11B-334C9B32D6EA}" srcId="{F1424CD7-4BBF-4F09-A911-4C838F2428CA}" destId="{3B0D1978-4A53-4EA2-A1FC-737EEDB8C736}" srcOrd="0" destOrd="0" parTransId="{86375D68-7C70-47BD-B81A-908CB913FB04}" sibTransId="{FA94E8B3-7AAA-4210-A771-48D0E6E44915}"/>
    <dgm:cxn modelId="{51AD7EE6-3196-4DF0-A174-6D144C68F21A}" srcId="{F1424CD7-4BBF-4F09-A911-4C838F2428CA}" destId="{A8AD5C7F-E58F-4149-A921-5B6E9647C859}" srcOrd="1" destOrd="0" parTransId="{1F87C3E3-078C-4BBA-8474-0AED9671EC01}" sibTransId="{91B7C863-1252-4211-96D1-11942FEC6182}"/>
    <dgm:cxn modelId="{1FA7C1D3-C16E-44B6-A16A-CD01C4384226}" type="presParOf" srcId="{78E0DCC7-CE9E-47C8-A138-56F804AB763C}" destId="{1BDF0F93-9E52-41C0-9C70-F02781339FF7}" srcOrd="0" destOrd="0" presId="urn:microsoft.com/office/officeart/2005/8/layout/hProcess9"/>
    <dgm:cxn modelId="{C9085525-8B6C-4ADA-92AF-1D4AA45B37D9}" type="presParOf" srcId="{78E0DCC7-CE9E-47C8-A138-56F804AB763C}" destId="{E696A893-AB50-4D9D-956A-599C427291A6}" srcOrd="1" destOrd="0" presId="urn:microsoft.com/office/officeart/2005/8/layout/hProcess9"/>
    <dgm:cxn modelId="{7E187E17-08C2-45AB-89E8-342C5CE94635}" type="presParOf" srcId="{E696A893-AB50-4D9D-956A-599C427291A6}" destId="{F831917E-63A7-4C28-A3C3-3ED10E88D1E4}" srcOrd="0" destOrd="0" presId="urn:microsoft.com/office/officeart/2005/8/layout/hProcess9"/>
    <dgm:cxn modelId="{0A33FF45-C398-4421-9FFF-42F3729ED323}" type="presParOf" srcId="{E696A893-AB50-4D9D-956A-599C427291A6}" destId="{409172EC-0BF0-4DC9-A464-C9ABBD2308EF}" srcOrd="1" destOrd="0" presId="urn:microsoft.com/office/officeart/2005/8/layout/hProcess9"/>
    <dgm:cxn modelId="{27A00AC8-4097-45CD-8225-79D0D80BD25C}" type="presParOf" srcId="{E696A893-AB50-4D9D-956A-599C427291A6}" destId="{7C791BEB-BDA8-4DC1-984A-FE74CAFF7634}"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266013-4979-4CBD-988F-F7F1D0AA6236}" type="doc">
      <dgm:prSet loTypeId="urn:microsoft.com/office/officeart/2005/8/layout/target3" loCatId="relationship" qsTypeId="urn:microsoft.com/office/officeart/2005/8/quickstyle/simple1" qsCatId="simple" csTypeId="urn:microsoft.com/office/officeart/2005/8/colors/accent6_4" csCatId="accent6" phldr="1"/>
      <dgm:spPr/>
      <dgm:t>
        <a:bodyPr/>
        <a:lstStyle/>
        <a:p>
          <a:endParaRPr lang="en-US"/>
        </a:p>
      </dgm:t>
    </dgm:pt>
    <dgm:pt modelId="{0DF3225E-606D-49AB-A62D-6DF056061B99}">
      <dgm:prSet/>
      <dgm:spPr/>
      <dgm:t>
        <a:bodyPr/>
        <a:lstStyle/>
        <a:p>
          <a:r>
            <a:rPr lang="lv-LV"/>
            <a:t>While renewables such as wind and solar energy in power sector are most competitive, the overall market trends and regulatory actions remain discouraging to long term investments</a:t>
          </a:r>
          <a:endParaRPr lang="en-US"/>
        </a:p>
      </dgm:t>
    </dgm:pt>
    <dgm:pt modelId="{AC320150-1CF6-4F3E-9E00-6ABAC526A28E}" type="parTrans" cxnId="{2321A296-3193-4BD1-A964-166036D9FA7A}">
      <dgm:prSet/>
      <dgm:spPr/>
      <dgm:t>
        <a:bodyPr/>
        <a:lstStyle/>
        <a:p>
          <a:endParaRPr lang="en-US"/>
        </a:p>
      </dgm:t>
    </dgm:pt>
    <dgm:pt modelId="{5631ED0D-8A70-4C53-B43D-5438C06698FC}" type="sibTrans" cxnId="{2321A296-3193-4BD1-A964-166036D9FA7A}">
      <dgm:prSet/>
      <dgm:spPr/>
      <dgm:t>
        <a:bodyPr/>
        <a:lstStyle/>
        <a:p>
          <a:endParaRPr lang="en-US"/>
        </a:p>
      </dgm:t>
    </dgm:pt>
    <dgm:pt modelId="{70399071-B161-4B75-B08B-B2A65403296D}">
      <dgm:prSet/>
      <dgm:spPr/>
      <dgm:t>
        <a:bodyPr/>
        <a:lstStyle/>
        <a:p>
          <a:r>
            <a:rPr lang="en-GB" noProof="0" dirty="0"/>
            <a:t>Ten year development period is highly challenging from both technical and administrative point of view</a:t>
          </a:r>
        </a:p>
      </dgm:t>
    </dgm:pt>
    <dgm:pt modelId="{BAA99F63-F01F-4EAC-BC9E-D3CE87DF03C6}" type="parTrans" cxnId="{F8E87E00-43E0-4320-BE05-9590F25A00D3}">
      <dgm:prSet/>
      <dgm:spPr/>
      <dgm:t>
        <a:bodyPr/>
        <a:lstStyle/>
        <a:p>
          <a:endParaRPr lang="en-US"/>
        </a:p>
      </dgm:t>
    </dgm:pt>
    <dgm:pt modelId="{89A4BA68-DA1F-421C-AAC1-9D8E97796468}" type="sibTrans" cxnId="{F8E87E00-43E0-4320-BE05-9590F25A00D3}">
      <dgm:prSet/>
      <dgm:spPr/>
      <dgm:t>
        <a:bodyPr/>
        <a:lstStyle/>
        <a:p>
          <a:endParaRPr lang="en-US"/>
        </a:p>
      </dgm:t>
    </dgm:pt>
    <dgm:pt modelId="{95CCF1B0-E7F0-4BB6-889E-54E09198322A}">
      <dgm:prSet/>
      <dgm:spPr/>
      <dgm:t>
        <a:bodyPr/>
        <a:lstStyle/>
        <a:p>
          <a:r>
            <a:rPr lang="lv-LV"/>
            <a:t>In comparison with investments in heating sector, necessary investments to achieve such target is significantly costlier and thus potentially risky from public </a:t>
          </a:r>
          <a:endParaRPr lang="en-US"/>
        </a:p>
      </dgm:t>
    </dgm:pt>
    <dgm:pt modelId="{BD6EE424-DD7C-4217-95D3-5B205E44BAB0}" type="parTrans" cxnId="{046B0D15-ECD1-48B2-935C-F80C0529B7D9}">
      <dgm:prSet/>
      <dgm:spPr/>
      <dgm:t>
        <a:bodyPr/>
        <a:lstStyle/>
        <a:p>
          <a:endParaRPr lang="en-US"/>
        </a:p>
      </dgm:t>
    </dgm:pt>
    <dgm:pt modelId="{0D357602-7EAC-4333-8276-6C2A124FA4D2}" type="sibTrans" cxnId="{046B0D15-ECD1-48B2-935C-F80C0529B7D9}">
      <dgm:prSet/>
      <dgm:spPr/>
      <dgm:t>
        <a:bodyPr/>
        <a:lstStyle/>
        <a:p>
          <a:endParaRPr lang="en-US"/>
        </a:p>
      </dgm:t>
    </dgm:pt>
    <dgm:pt modelId="{D700F7F4-E3B0-4DCB-A171-9747E18A39F4}">
      <dgm:prSet/>
      <dgm:spPr/>
      <dgm:t>
        <a:bodyPr/>
        <a:lstStyle/>
        <a:p>
          <a:r>
            <a:rPr lang="en-GB" noProof="0" dirty="0">
              <a:solidFill>
                <a:srgbClr val="FF0000"/>
              </a:solidFill>
            </a:rPr>
            <a:t>Less ambitious targets in heating and transport sector may lead to a situation, that power sector will have to significantly surpass 60% target in order to reach the common 50% RES target</a:t>
          </a:r>
        </a:p>
      </dgm:t>
    </dgm:pt>
    <dgm:pt modelId="{31890D8D-5DED-427B-93AB-817E936D67E3}" type="parTrans" cxnId="{7666C62F-766B-4034-A6B5-C9A765A1F2CE}">
      <dgm:prSet/>
      <dgm:spPr/>
      <dgm:t>
        <a:bodyPr/>
        <a:lstStyle/>
        <a:p>
          <a:endParaRPr lang="en-US"/>
        </a:p>
      </dgm:t>
    </dgm:pt>
    <dgm:pt modelId="{1D58AA0D-0BC4-4F53-B354-44E918298377}" type="sibTrans" cxnId="{7666C62F-766B-4034-A6B5-C9A765A1F2CE}">
      <dgm:prSet/>
      <dgm:spPr/>
      <dgm:t>
        <a:bodyPr/>
        <a:lstStyle/>
        <a:p>
          <a:endParaRPr lang="en-US"/>
        </a:p>
      </dgm:t>
    </dgm:pt>
    <dgm:pt modelId="{0A8011AF-CEFA-4465-9850-27087C8F4A97}" type="pres">
      <dgm:prSet presAssocID="{F5266013-4979-4CBD-988F-F7F1D0AA6236}" presName="Name0" presStyleCnt="0">
        <dgm:presLayoutVars>
          <dgm:chMax val="7"/>
          <dgm:dir/>
          <dgm:animLvl val="lvl"/>
          <dgm:resizeHandles val="exact"/>
        </dgm:presLayoutVars>
      </dgm:prSet>
      <dgm:spPr/>
    </dgm:pt>
    <dgm:pt modelId="{E33175F4-A602-4AC5-B5D2-156C21E5C04E}" type="pres">
      <dgm:prSet presAssocID="{0DF3225E-606D-49AB-A62D-6DF056061B99}" presName="circle1" presStyleLbl="node1" presStyleIdx="0" presStyleCnt="4"/>
      <dgm:spPr/>
    </dgm:pt>
    <dgm:pt modelId="{FC91AA5C-F12F-4E4C-B5D3-48F44FFDB33B}" type="pres">
      <dgm:prSet presAssocID="{0DF3225E-606D-49AB-A62D-6DF056061B99}" presName="space" presStyleCnt="0"/>
      <dgm:spPr/>
    </dgm:pt>
    <dgm:pt modelId="{D996CA8F-43F9-4069-8B31-8F1D2469A354}" type="pres">
      <dgm:prSet presAssocID="{0DF3225E-606D-49AB-A62D-6DF056061B99}" presName="rect1" presStyleLbl="alignAcc1" presStyleIdx="0" presStyleCnt="4"/>
      <dgm:spPr/>
    </dgm:pt>
    <dgm:pt modelId="{271C385F-909F-49F8-889C-5951A0354FE3}" type="pres">
      <dgm:prSet presAssocID="{70399071-B161-4B75-B08B-B2A65403296D}" presName="vertSpace2" presStyleLbl="node1" presStyleIdx="0" presStyleCnt="4"/>
      <dgm:spPr/>
    </dgm:pt>
    <dgm:pt modelId="{9D0FD636-11D4-4540-88E4-5CEA1542711B}" type="pres">
      <dgm:prSet presAssocID="{70399071-B161-4B75-B08B-B2A65403296D}" presName="circle2" presStyleLbl="node1" presStyleIdx="1" presStyleCnt="4"/>
      <dgm:spPr/>
    </dgm:pt>
    <dgm:pt modelId="{EDC9E285-9399-4166-8E30-12F0C4994F1C}" type="pres">
      <dgm:prSet presAssocID="{70399071-B161-4B75-B08B-B2A65403296D}" presName="rect2" presStyleLbl="alignAcc1" presStyleIdx="1" presStyleCnt="4"/>
      <dgm:spPr/>
    </dgm:pt>
    <dgm:pt modelId="{941C3848-3C0C-494F-B564-1797E741983E}" type="pres">
      <dgm:prSet presAssocID="{95CCF1B0-E7F0-4BB6-889E-54E09198322A}" presName="vertSpace3" presStyleLbl="node1" presStyleIdx="1" presStyleCnt="4"/>
      <dgm:spPr/>
    </dgm:pt>
    <dgm:pt modelId="{70889F46-9EC9-43C6-A2EB-456C438E1641}" type="pres">
      <dgm:prSet presAssocID="{95CCF1B0-E7F0-4BB6-889E-54E09198322A}" presName="circle3" presStyleLbl="node1" presStyleIdx="2" presStyleCnt="4"/>
      <dgm:spPr/>
    </dgm:pt>
    <dgm:pt modelId="{6709434F-D569-4556-A3F5-3F91E7A88B87}" type="pres">
      <dgm:prSet presAssocID="{95CCF1B0-E7F0-4BB6-889E-54E09198322A}" presName="rect3" presStyleLbl="alignAcc1" presStyleIdx="2" presStyleCnt="4"/>
      <dgm:spPr/>
    </dgm:pt>
    <dgm:pt modelId="{7FAD10A7-209A-4290-A48E-163B37ABA010}" type="pres">
      <dgm:prSet presAssocID="{D700F7F4-E3B0-4DCB-A171-9747E18A39F4}" presName="vertSpace4" presStyleLbl="node1" presStyleIdx="2" presStyleCnt="4"/>
      <dgm:spPr/>
    </dgm:pt>
    <dgm:pt modelId="{D733F187-F7B8-4B19-9923-2DF3DE2A7C36}" type="pres">
      <dgm:prSet presAssocID="{D700F7F4-E3B0-4DCB-A171-9747E18A39F4}" presName="circle4" presStyleLbl="node1" presStyleIdx="3" presStyleCnt="4"/>
      <dgm:spPr/>
    </dgm:pt>
    <dgm:pt modelId="{FC45EB87-6D24-4C9B-BA8E-5F538D212CC9}" type="pres">
      <dgm:prSet presAssocID="{D700F7F4-E3B0-4DCB-A171-9747E18A39F4}" presName="rect4" presStyleLbl="alignAcc1" presStyleIdx="3" presStyleCnt="4"/>
      <dgm:spPr/>
    </dgm:pt>
    <dgm:pt modelId="{1F259676-17D7-4522-850A-4C0A1708FEAE}" type="pres">
      <dgm:prSet presAssocID="{0DF3225E-606D-49AB-A62D-6DF056061B99}" presName="rect1ParTxNoCh" presStyleLbl="alignAcc1" presStyleIdx="3" presStyleCnt="4">
        <dgm:presLayoutVars>
          <dgm:chMax val="1"/>
          <dgm:bulletEnabled val="1"/>
        </dgm:presLayoutVars>
      </dgm:prSet>
      <dgm:spPr/>
    </dgm:pt>
    <dgm:pt modelId="{E87951D4-A03B-4B83-9846-5E151D8AF19E}" type="pres">
      <dgm:prSet presAssocID="{70399071-B161-4B75-B08B-B2A65403296D}" presName="rect2ParTxNoCh" presStyleLbl="alignAcc1" presStyleIdx="3" presStyleCnt="4">
        <dgm:presLayoutVars>
          <dgm:chMax val="1"/>
          <dgm:bulletEnabled val="1"/>
        </dgm:presLayoutVars>
      </dgm:prSet>
      <dgm:spPr/>
    </dgm:pt>
    <dgm:pt modelId="{F50839FA-571F-4E1C-8FC9-E0836B0A4775}" type="pres">
      <dgm:prSet presAssocID="{95CCF1B0-E7F0-4BB6-889E-54E09198322A}" presName="rect3ParTxNoCh" presStyleLbl="alignAcc1" presStyleIdx="3" presStyleCnt="4">
        <dgm:presLayoutVars>
          <dgm:chMax val="1"/>
          <dgm:bulletEnabled val="1"/>
        </dgm:presLayoutVars>
      </dgm:prSet>
      <dgm:spPr/>
    </dgm:pt>
    <dgm:pt modelId="{032EE1C0-04C3-4403-8F0D-2C749C13E9BD}" type="pres">
      <dgm:prSet presAssocID="{D700F7F4-E3B0-4DCB-A171-9747E18A39F4}" presName="rect4ParTxNoCh" presStyleLbl="alignAcc1" presStyleIdx="3" presStyleCnt="4">
        <dgm:presLayoutVars>
          <dgm:chMax val="1"/>
          <dgm:bulletEnabled val="1"/>
        </dgm:presLayoutVars>
      </dgm:prSet>
      <dgm:spPr/>
    </dgm:pt>
  </dgm:ptLst>
  <dgm:cxnLst>
    <dgm:cxn modelId="{F8E87E00-43E0-4320-BE05-9590F25A00D3}" srcId="{F5266013-4979-4CBD-988F-F7F1D0AA6236}" destId="{70399071-B161-4B75-B08B-B2A65403296D}" srcOrd="1" destOrd="0" parTransId="{BAA99F63-F01F-4EAC-BC9E-D3CE87DF03C6}" sibTransId="{89A4BA68-DA1F-421C-AAC1-9D8E97796468}"/>
    <dgm:cxn modelId="{547F3E0A-E4AA-4EDB-AD0D-21492894AFA7}" type="presOf" srcId="{70399071-B161-4B75-B08B-B2A65403296D}" destId="{EDC9E285-9399-4166-8E30-12F0C4994F1C}" srcOrd="0" destOrd="0" presId="urn:microsoft.com/office/officeart/2005/8/layout/target3"/>
    <dgm:cxn modelId="{046B0D15-ECD1-48B2-935C-F80C0529B7D9}" srcId="{F5266013-4979-4CBD-988F-F7F1D0AA6236}" destId="{95CCF1B0-E7F0-4BB6-889E-54E09198322A}" srcOrd="2" destOrd="0" parTransId="{BD6EE424-DD7C-4217-95D3-5B205E44BAB0}" sibTransId="{0D357602-7EAC-4333-8276-6C2A124FA4D2}"/>
    <dgm:cxn modelId="{934F4825-622C-4859-B738-CBA06A45D706}" type="presOf" srcId="{70399071-B161-4B75-B08B-B2A65403296D}" destId="{E87951D4-A03B-4B83-9846-5E151D8AF19E}" srcOrd="1" destOrd="0" presId="urn:microsoft.com/office/officeart/2005/8/layout/target3"/>
    <dgm:cxn modelId="{FEEA882F-B66A-4A29-AAE4-54FB9E071738}" type="presOf" srcId="{0DF3225E-606D-49AB-A62D-6DF056061B99}" destId="{1F259676-17D7-4522-850A-4C0A1708FEAE}" srcOrd="1" destOrd="0" presId="urn:microsoft.com/office/officeart/2005/8/layout/target3"/>
    <dgm:cxn modelId="{7666C62F-766B-4034-A6B5-C9A765A1F2CE}" srcId="{F5266013-4979-4CBD-988F-F7F1D0AA6236}" destId="{D700F7F4-E3B0-4DCB-A171-9747E18A39F4}" srcOrd="3" destOrd="0" parTransId="{31890D8D-5DED-427B-93AB-817E936D67E3}" sibTransId="{1D58AA0D-0BC4-4F53-B354-44E918298377}"/>
    <dgm:cxn modelId="{574CF130-C91F-4C84-8299-C89F2087B907}" type="presOf" srcId="{D700F7F4-E3B0-4DCB-A171-9747E18A39F4}" destId="{FC45EB87-6D24-4C9B-BA8E-5F538D212CC9}" srcOrd="0" destOrd="0" presId="urn:microsoft.com/office/officeart/2005/8/layout/target3"/>
    <dgm:cxn modelId="{48391853-4CC2-49FF-8A24-D49609739D52}" type="presOf" srcId="{0DF3225E-606D-49AB-A62D-6DF056061B99}" destId="{D996CA8F-43F9-4069-8B31-8F1D2469A354}" srcOrd="0" destOrd="0" presId="urn:microsoft.com/office/officeart/2005/8/layout/target3"/>
    <dgm:cxn modelId="{2321A296-3193-4BD1-A964-166036D9FA7A}" srcId="{F5266013-4979-4CBD-988F-F7F1D0AA6236}" destId="{0DF3225E-606D-49AB-A62D-6DF056061B99}" srcOrd="0" destOrd="0" parTransId="{AC320150-1CF6-4F3E-9E00-6ABAC526A28E}" sibTransId="{5631ED0D-8A70-4C53-B43D-5438C06698FC}"/>
    <dgm:cxn modelId="{DC54239E-533E-44A9-9B11-77C10972DB41}" type="presOf" srcId="{95CCF1B0-E7F0-4BB6-889E-54E09198322A}" destId="{6709434F-D569-4556-A3F5-3F91E7A88B87}" srcOrd="0" destOrd="0" presId="urn:microsoft.com/office/officeart/2005/8/layout/target3"/>
    <dgm:cxn modelId="{9D0EA8A6-E647-4550-8623-22112658F738}" type="presOf" srcId="{95CCF1B0-E7F0-4BB6-889E-54E09198322A}" destId="{F50839FA-571F-4E1C-8FC9-E0836B0A4775}" srcOrd="1" destOrd="0" presId="urn:microsoft.com/office/officeart/2005/8/layout/target3"/>
    <dgm:cxn modelId="{F71F06B7-0608-4B1B-B259-8C1ECCDFB00A}" type="presOf" srcId="{F5266013-4979-4CBD-988F-F7F1D0AA6236}" destId="{0A8011AF-CEFA-4465-9850-27087C8F4A97}" srcOrd="0" destOrd="0" presId="urn:microsoft.com/office/officeart/2005/8/layout/target3"/>
    <dgm:cxn modelId="{7A0C3CCE-818B-48C6-9E66-E851118C0E26}" type="presOf" srcId="{D700F7F4-E3B0-4DCB-A171-9747E18A39F4}" destId="{032EE1C0-04C3-4403-8F0D-2C749C13E9BD}" srcOrd="1" destOrd="0" presId="urn:microsoft.com/office/officeart/2005/8/layout/target3"/>
    <dgm:cxn modelId="{14829CB2-4B9E-4A6E-AA6D-44D1277B964D}" type="presParOf" srcId="{0A8011AF-CEFA-4465-9850-27087C8F4A97}" destId="{E33175F4-A602-4AC5-B5D2-156C21E5C04E}" srcOrd="0" destOrd="0" presId="urn:microsoft.com/office/officeart/2005/8/layout/target3"/>
    <dgm:cxn modelId="{6ECC8AE4-EF09-4601-92D2-A4EF64DA8E4B}" type="presParOf" srcId="{0A8011AF-CEFA-4465-9850-27087C8F4A97}" destId="{FC91AA5C-F12F-4E4C-B5D3-48F44FFDB33B}" srcOrd="1" destOrd="0" presId="urn:microsoft.com/office/officeart/2005/8/layout/target3"/>
    <dgm:cxn modelId="{0ED6CEEE-B738-41B0-A463-3FB0D9FB3434}" type="presParOf" srcId="{0A8011AF-CEFA-4465-9850-27087C8F4A97}" destId="{D996CA8F-43F9-4069-8B31-8F1D2469A354}" srcOrd="2" destOrd="0" presId="urn:microsoft.com/office/officeart/2005/8/layout/target3"/>
    <dgm:cxn modelId="{36CB52A5-04BC-4CA5-81CA-E56F3881971A}" type="presParOf" srcId="{0A8011AF-CEFA-4465-9850-27087C8F4A97}" destId="{271C385F-909F-49F8-889C-5951A0354FE3}" srcOrd="3" destOrd="0" presId="urn:microsoft.com/office/officeart/2005/8/layout/target3"/>
    <dgm:cxn modelId="{8EEF3609-AC0F-465B-800F-AA6A41F0F630}" type="presParOf" srcId="{0A8011AF-CEFA-4465-9850-27087C8F4A97}" destId="{9D0FD636-11D4-4540-88E4-5CEA1542711B}" srcOrd="4" destOrd="0" presId="urn:microsoft.com/office/officeart/2005/8/layout/target3"/>
    <dgm:cxn modelId="{082C48EB-A1A4-41DE-B57F-7A3BFC373E4C}" type="presParOf" srcId="{0A8011AF-CEFA-4465-9850-27087C8F4A97}" destId="{EDC9E285-9399-4166-8E30-12F0C4994F1C}" srcOrd="5" destOrd="0" presId="urn:microsoft.com/office/officeart/2005/8/layout/target3"/>
    <dgm:cxn modelId="{30C924E6-5026-4E32-8846-070E0CECD2A7}" type="presParOf" srcId="{0A8011AF-CEFA-4465-9850-27087C8F4A97}" destId="{941C3848-3C0C-494F-B564-1797E741983E}" srcOrd="6" destOrd="0" presId="urn:microsoft.com/office/officeart/2005/8/layout/target3"/>
    <dgm:cxn modelId="{713344DC-D715-4BDC-B8D2-5938E1D4038D}" type="presParOf" srcId="{0A8011AF-CEFA-4465-9850-27087C8F4A97}" destId="{70889F46-9EC9-43C6-A2EB-456C438E1641}" srcOrd="7" destOrd="0" presId="urn:microsoft.com/office/officeart/2005/8/layout/target3"/>
    <dgm:cxn modelId="{EFF70385-F84D-4C45-A485-582FA3DC3977}" type="presParOf" srcId="{0A8011AF-CEFA-4465-9850-27087C8F4A97}" destId="{6709434F-D569-4556-A3F5-3F91E7A88B87}" srcOrd="8" destOrd="0" presId="urn:microsoft.com/office/officeart/2005/8/layout/target3"/>
    <dgm:cxn modelId="{EC46587B-EC3A-4185-8097-282768163155}" type="presParOf" srcId="{0A8011AF-CEFA-4465-9850-27087C8F4A97}" destId="{7FAD10A7-209A-4290-A48E-163B37ABA010}" srcOrd="9" destOrd="0" presId="urn:microsoft.com/office/officeart/2005/8/layout/target3"/>
    <dgm:cxn modelId="{6176146E-1FD5-44D1-A7DF-11BFDA4E0643}" type="presParOf" srcId="{0A8011AF-CEFA-4465-9850-27087C8F4A97}" destId="{D733F187-F7B8-4B19-9923-2DF3DE2A7C36}" srcOrd="10" destOrd="0" presId="urn:microsoft.com/office/officeart/2005/8/layout/target3"/>
    <dgm:cxn modelId="{DCDE3B34-0E32-4734-ACE4-555A64B61F63}" type="presParOf" srcId="{0A8011AF-CEFA-4465-9850-27087C8F4A97}" destId="{FC45EB87-6D24-4C9B-BA8E-5F538D212CC9}" srcOrd="11" destOrd="0" presId="urn:microsoft.com/office/officeart/2005/8/layout/target3"/>
    <dgm:cxn modelId="{64F6D078-652C-4B94-A225-69EC4857139B}" type="presParOf" srcId="{0A8011AF-CEFA-4465-9850-27087C8F4A97}" destId="{1F259676-17D7-4522-850A-4C0A1708FEAE}" srcOrd="12" destOrd="0" presId="urn:microsoft.com/office/officeart/2005/8/layout/target3"/>
    <dgm:cxn modelId="{3BB80617-3E9A-4BB6-B9C4-400EE21040B4}" type="presParOf" srcId="{0A8011AF-CEFA-4465-9850-27087C8F4A97}" destId="{E87951D4-A03B-4B83-9846-5E151D8AF19E}" srcOrd="13" destOrd="0" presId="urn:microsoft.com/office/officeart/2005/8/layout/target3"/>
    <dgm:cxn modelId="{1C557945-1D0D-44DD-AA25-9C2B2998CA8E}" type="presParOf" srcId="{0A8011AF-CEFA-4465-9850-27087C8F4A97}" destId="{F50839FA-571F-4E1C-8FC9-E0836B0A4775}" srcOrd="14" destOrd="0" presId="urn:microsoft.com/office/officeart/2005/8/layout/target3"/>
    <dgm:cxn modelId="{4A38A972-36FF-4E04-BAB7-3603AEC72FE6}" type="presParOf" srcId="{0A8011AF-CEFA-4465-9850-27087C8F4A97}" destId="{032EE1C0-04C3-4403-8F0D-2C749C13E9BD}"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8B17BE-6702-49B5-9442-400639D4998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401A451C-80FF-4883-8841-9CB116AB8A9B}">
      <dgm:prSet/>
      <dgm:spPr/>
      <dgm:t>
        <a:bodyPr/>
        <a:lstStyle/>
        <a:p>
          <a:r>
            <a:rPr lang="en-GB" noProof="0" dirty="0"/>
            <a:t>In order to achieve the overall target of RES in the final energy consumption in a situation, when there is no additional contribution of heating and transport sectors, power sector would have to produce approximately 34 PJ of energy</a:t>
          </a:r>
        </a:p>
      </dgm:t>
    </dgm:pt>
    <dgm:pt modelId="{558F049E-7B4D-4680-870D-95AF071F8BEA}" type="parTrans" cxnId="{40AF87E1-BABE-4B64-85D3-6F42C6803DEC}">
      <dgm:prSet/>
      <dgm:spPr/>
      <dgm:t>
        <a:bodyPr/>
        <a:lstStyle/>
        <a:p>
          <a:endParaRPr lang="en-US"/>
        </a:p>
      </dgm:t>
    </dgm:pt>
    <dgm:pt modelId="{C50C40C2-A850-492A-9A6D-5F4B05FAEE5E}" type="sibTrans" cxnId="{40AF87E1-BABE-4B64-85D3-6F42C6803DEC}">
      <dgm:prSet/>
      <dgm:spPr/>
      <dgm:t>
        <a:bodyPr/>
        <a:lstStyle/>
        <a:p>
          <a:endParaRPr lang="en-US"/>
        </a:p>
      </dgm:t>
    </dgm:pt>
    <dgm:pt modelId="{5BF98164-C194-4470-A682-4F9B0F9437B8}">
      <dgm:prSet/>
      <dgm:spPr>
        <a:solidFill>
          <a:schemeClr val="accent2">
            <a:lumMod val="75000"/>
          </a:schemeClr>
        </a:solidFill>
      </dgm:spPr>
      <dgm:t>
        <a:bodyPr/>
        <a:lstStyle/>
        <a:p>
          <a:r>
            <a:rPr lang="en-GB" noProof="0" dirty="0"/>
            <a:t>For comparison, in 2018 Latvia consumed approximately 24 PJ of electricity, and produced 15 PJ of energy. Thus power sector would have to become an exporter to meet the target and would have to install wind power with total capacity near 3000 MW</a:t>
          </a:r>
        </a:p>
      </dgm:t>
    </dgm:pt>
    <dgm:pt modelId="{64889660-E2A7-4AB7-BABF-4BC19C0CA460}" type="parTrans" cxnId="{E914B069-BDC5-4B7F-8E84-CDBD438AE291}">
      <dgm:prSet/>
      <dgm:spPr/>
      <dgm:t>
        <a:bodyPr/>
        <a:lstStyle/>
        <a:p>
          <a:endParaRPr lang="en-US"/>
        </a:p>
      </dgm:t>
    </dgm:pt>
    <dgm:pt modelId="{A3050FEC-5978-41C0-8011-EDC490559C73}" type="sibTrans" cxnId="{E914B069-BDC5-4B7F-8E84-CDBD438AE291}">
      <dgm:prSet/>
      <dgm:spPr/>
      <dgm:t>
        <a:bodyPr/>
        <a:lstStyle/>
        <a:p>
          <a:endParaRPr lang="en-US"/>
        </a:p>
      </dgm:t>
    </dgm:pt>
    <dgm:pt modelId="{74B73DBB-99F9-45EC-8B72-3BA515510FF9}" type="pres">
      <dgm:prSet presAssocID="{E18B17BE-6702-49B5-9442-400639D49988}" presName="Name0" presStyleCnt="0">
        <dgm:presLayoutVars>
          <dgm:chPref val="3"/>
          <dgm:dir/>
          <dgm:animLvl val="lvl"/>
          <dgm:resizeHandles/>
        </dgm:presLayoutVars>
      </dgm:prSet>
      <dgm:spPr/>
    </dgm:pt>
    <dgm:pt modelId="{CAD0B786-E5EA-40AE-A3EB-7E1DAC501CF6}" type="pres">
      <dgm:prSet presAssocID="{401A451C-80FF-4883-8841-9CB116AB8A9B}" presName="horFlow" presStyleCnt="0"/>
      <dgm:spPr/>
    </dgm:pt>
    <dgm:pt modelId="{B8809780-EAA2-4B24-B532-D63F88F53905}" type="pres">
      <dgm:prSet presAssocID="{401A451C-80FF-4883-8841-9CB116AB8A9B}" presName="bigChev" presStyleLbl="node1" presStyleIdx="0" presStyleCnt="2" custScaleX="141864" custScaleY="135603"/>
      <dgm:spPr/>
    </dgm:pt>
    <dgm:pt modelId="{41C9CB9C-C5B1-40D4-B664-796F7BEE10D3}" type="pres">
      <dgm:prSet presAssocID="{401A451C-80FF-4883-8841-9CB116AB8A9B}" presName="vSp" presStyleCnt="0"/>
      <dgm:spPr/>
    </dgm:pt>
    <dgm:pt modelId="{0FF5056A-665E-4F04-9FC9-81934D0C326A}" type="pres">
      <dgm:prSet presAssocID="{5BF98164-C194-4470-A682-4F9B0F9437B8}" presName="horFlow" presStyleCnt="0"/>
      <dgm:spPr/>
    </dgm:pt>
    <dgm:pt modelId="{C50983FD-1577-443E-8F43-DFA8DA011EA3}" type="pres">
      <dgm:prSet presAssocID="{5BF98164-C194-4470-A682-4F9B0F9437B8}" presName="bigChev" presStyleLbl="node1" presStyleIdx="1" presStyleCnt="2" custScaleX="146239" custScaleY="123039" custLinFactNeighborX="0" custLinFactNeighborY="-652"/>
      <dgm:spPr/>
    </dgm:pt>
  </dgm:ptLst>
  <dgm:cxnLst>
    <dgm:cxn modelId="{31A8CB20-5D27-4D40-A689-98A303372A75}" type="presOf" srcId="{5BF98164-C194-4470-A682-4F9B0F9437B8}" destId="{C50983FD-1577-443E-8F43-DFA8DA011EA3}" srcOrd="0" destOrd="0" presId="urn:microsoft.com/office/officeart/2005/8/layout/lProcess3"/>
    <dgm:cxn modelId="{E914B069-BDC5-4B7F-8E84-CDBD438AE291}" srcId="{E18B17BE-6702-49B5-9442-400639D49988}" destId="{5BF98164-C194-4470-A682-4F9B0F9437B8}" srcOrd="1" destOrd="0" parTransId="{64889660-E2A7-4AB7-BABF-4BC19C0CA460}" sibTransId="{A3050FEC-5978-41C0-8011-EDC490559C73}"/>
    <dgm:cxn modelId="{C5AD686B-C9D9-4C51-B59C-E1B7952FCADF}" type="presOf" srcId="{E18B17BE-6702-49B5-9442-400639D49988}" destId="{74B73DBB-99F9-45EC-8B72-3BA515510FF9}" srcOrd="0" destOrd="0" presId="urn:microsoft.com/office/officeart/2005/8/layout/lProcess3"/>
    <dgm:cxn modelId="{40AF87E1-BABE-4B64-85D3-6F42C6803DEC}" srcId="{E18B17BE-6702-49B5-9442-400639D49988}" destId="{401A451C-80FF-4883-8841-9CB116AB8A9B}" srcOrd="0" destOrd="0" parTransId="{558F049E-7B4D-4680-870D-95AF071F8BEA}" sibTransId="{C50C40C2-A850-492A-9A6D-5F4B05FAEE5E}"/>
    <dgm:cxn modelId="{E89DFFF3-71C1-4F3D-9A06-1AA57480F741}" type="presOf" srcId="{401A451C-80FF-4883-8841-9CB116AB8A9B}" destId="{B8809780-EAA2-4B24-B532-D63F88F53905}" srcOrd="0" destOrd="0" presId="urn:microsoft.com/office/officeart/2005/8/layout/lProcess3"/>
    <dgm:cxn modelId="{B6EDFB6D-B740-47F3-BF37-06AEB8488BB3}" type="presParOf" srcId="{74B73DBB-99F9-45EC-8B72-3BA515510FF9}" destId="{CAD0B786-E5EA-40AE-A3EB-7E1DAC501CF6}" srcOrd="0" destOrd="0" presId="urn:microsoft.com/office/officeart/2005/8/layout/lProcess3"/>
    <dgm:cxn modelId="{0D87E650-375C-4606-8F32-D37E2988AC08}" type="presParOf" srcId="{CAD0B786-E5EA-40AE-A3EB-7E1DAC501CF6}" destId="{B8809780-EAA2-4B24-B532-D63F88F53905}" srcOrd="0" destOrd="0" presId="urn:microsoft.com/office/officeart/2005/8/layout/lProcess3"/>
    <dgm:cxn modelId="{DEDD41D1-081C-4B3D-B420-3C42E6762D2E}" type="presParOf" srcId="{74B73DBB-99F9-45EC-8B72-3BA515510FF9}" destId="{41C9CB9C-C5B1-40D4-B664-796F7BEE10D3}" srcOrd="1" destOrd="0" presId="urn:microsoft.com/office/officeart/2005/8/layout/lProcess3"/>
    <dgm:cxn modelId="{424C111C-0624-4BA9-B826-61327083CC33}" type="presParOf" srcId="{74B73DBB-99F9-45EC-8B72-3BA515510FF9}" destId="{0FF5056A-665E-4F04-9FC9-81934D0C326A}" srcOrd="2" destOrd="0" presId="urn:microsoft.com/office/officeart/2005/8/layout/lProcess3"/>
    <dgm:cxn modelId="{E4578A7E-F541-4DC2-A36A-4FBD7DAB886D}" type="presParOf" srcId="{0FF5056A-665E-4F04-9FC9-81934D0C326A}" destId="{C50983FD-1577-443E-8F43-DFA8DA011EA3}"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B080E7-7ECF-43C8-ACBF-2B30067C289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977E55C-AD10-4442-94C8-87C2512A73AA}">
      <dgm:prSet/>
      <dgm:spPr/>
      <dgm:t>
        <a:bodyPr/>
        <a:lstStyle/>
        <a:p>
          <a:r>
            <a:rPr lang="en-GB" noProof="0" dirty="0"/>
            <a:t>Low contribution from decentralized heating sector and energy efficiency measures, insufficient focus on end-consumers and their </a:t>
          </a:r>
          <a:r>
            <a:rPr lang="lv-LV" noProof="0" dirty="0" err="1"/>
            <a:t>behaviour</a:t>
          </a:r>
          <a:r>
            <a:rPr lang="en-GB" noProof="0" dirty="0"/>
            <a:t>, both in housing and transport sectors</a:t>
          </a:r>
        </a:p>
      </dgm:t>
    </dgm:pt>
    <dgm:pt modelId="{61FA0D03-08BF-4C16-B8C7-D9C49471CACA}" type="parTrans" cxnId="{CC35E2F6-678D-4CB3-9CFE-830D4A6ED8A2}">
      <dgm:prSet/>
      <dgm:spPr/>
      <dgm:t>
        <a:bodyPr/>
        <a:lstStyle/>
        <a:p>
          <a:endParaRPr lang="en-US"/>
        </a:p>
      </dgm:t>
    </dgm:pt>
    <dgm:pt modelId="{91E6E853-EB9E-4866-9D7F-664E71870F3D}" type="sibTrans" cxnId="{CC35E2F6-678D-4CB3-9CFE-830D4A6ED8A2}">
      <dgm:prSet/>
      <dgm:spPr/>
      <dgm:t>
        <a:bodyPr/>
        <a:lstStyle/>
        <a:p>
          <a:endParaRPr lang="en-US"/>
        </a:p>
      </dgm:t>
    </dgm:pt>
    <dgm:pt modelId="{9BB74618-33EF-487E-AB28-CE4F03EE7039}">
      <dgm:prSet/>
      <dgm:spPr/>
      <dgm:t>
        <a:bodyPr/>
        <a:lstStyle/>
        <a:p>
          <a:r>
            <a:rPr lang="en-GB" noProof="0" dirty="0"/>
            <a:t>Conservative estimates about smart mobility and electric vehicles</a:t>
          </a:r>
        </a:p>
      </dgm:t>
    </dgm:pt>
    <dgm:pt modelId="{95943EB1-67A3-46BA-AE30-76C14CC324C2}" type="parTrans" cxnId="{33EE5B20-94F7-4B08-8BD7-B869982DFD43}">
      <dgm:prSet/>
      <dgm:spPr/>
      <dgm:t>
        <a:bodyPr/>
        <a:lstStyle/>
        <a:p>
          <a:endParaRPr lang="en-US"/>
        </a:p>
      </dgm:t>
    </dgm:pt>
    <dgm:pt modelId="{7045C961-5EB7-4D15-AFAF-FAAB566BE8D4}" type="sibTrans" cxnId="{33EE5B20-94F7-4B08-8BD7-B869982DFD43}">
      <dgm:prSet/>
      <dgm:spPr/>
      <dgm:t>
        <a:bodyPr/>
        <a:lstStyle/>
        <a:p>
          <a:endParaRPr lang="en-US"/>
        </a:p>
      </dgm:t>
    </dgm:pt>
    <dgm:pt modelId="{0056903F-3746-4591-ACFC-52DEF7D3A8CC}">
      <dgm:prSet/>
      <dgm:spPr/>
      <dgm:t>
        <a:bodyPr/>
        <a:lstStyle/>
        <a:p>
          <a:r>
            <a:rPr lang="lv-LV"/>
            <a:t>Insufficient focus on future principles for usage and development of infrastructure</a:t>
          </a:r>
          <a:endParaRPr lang="en-US"/>
        </a:p>
      </dgm:t>
    </dgm:pt>
    <dgm:pt modelId="{4953DE6D-FB1D-45FD-8B4A-AEF70A5103E0}" type="parTrans" cxnId="{27EE2E30-8B8F-459B-B6CF-2D4BB7655EC1}">
      <dgm:prSet/>
      <dgm:spPr/>
      <dgm:t>
        <a:bodyPr/>
        <a:lstStyle/>
        <a:p>
          <a:endParaRPr lang="en-US"/>
        </a:p>
      </dgm:t>
    </dgm:pt>
    <dgm:pt modelId="{1A629113-8024-4FCD-A884-379F84F67184}" type="sibTrans" cxnId="{27EE2E30-8B8F-459B-B6CF-2D4BB7655EC1}">
      <dgm:prSet/>
      <dgm:spPr/>
      <dgm:t>
        <a:bodyPr/>
        <a:lstStyle/>
        <a:p>
          <a:endParaRPr lang="en-US"/>
        </a:p>
      </dgm:t>
    </dgm:pt>
    <dgm:pt modelId="{9ECC5985-3CE1-47FC-AC67-E2BAAC11839B}" type="pres">
      <dgm:prSet presAssocID="{4CB080E7-7ECF-43C8-ACBF-2B30067C289C}" presName="linear" presStyleCnt="0">
        <dgm:presLayoutVars>
          <dgm:animLvl val="lvl"/>
          <dgm:resizeHandles val="exact"/>
        </dgm:presLayoutVars>
      </dgm:prSet>
      <dgm:spPr/>
    </dgm:pt>
    <dgm:pt modelId="{987ECA2C-6B09-4B03-97AE-D3DAA0AFE119}" type="pres">
      <dgm:prSet presAssocID="{0977E55C-AD10-4442-94C8-87C2512A73AA}" presName="parentText" presStyleLbl="node1" presStyleIdx="0" presStyleCnt="3">
        <dgm:presLayoutVars>
          <dgm:chMax val="0"/>
          <dgm:bulletEnabled val="1"/>
        </dgm:presLayoutVars>
      </dgm:prSet>
      <dgm:spPr/>
    </dgm:pt>
    <dgm:pt modelId="{FF2EDDCB-C799-41D2-B7BD-BE6BA8E1D4F8}" type="pres">
      <dgm:prSet presAssocID="{91E6E853-EB9E-4866-9D7F-664E71870F3D}" presName="spacer" presStyleCnt="0"/>
      <dgm:spPr/>
    </dgm:pt>
    <dgm:pt modelId="{C3C5F562-DDFD-4893-9567-897353083CBD}" type="pres">
      <dgm:prSet presAssocID="{9BB74618-33EF-487E-AB28-CE4F03EE7039}" presName="parentText" presStyleLbl="node1" presStyleIdx="1" presStyleCnt="3">
        <dgm:presLayoutVars>
          <dgm:chMax val="0"/>
          <dgm:bulletEnabled val="1"/>
        </dgm:presLayoutVars>
      </dgm:prSet>
      <dgm:spPr/>
    </dgm:pt>
    <dgm:pt modelId="{0F92FA5D-15A1-46CD-9936-465BECFAE615}" type="pres">
      <dgm:prSet presAssocID="{7045C961-5EB7-4D15-AFAF-FAAB566BE8D4}" presName="spacer" presStyleCnt="0"/>
      <dgm:spPr/>
    </dgm:pt>
    <dgm:pt modelId="{94892E03-455E-45BB-B5C0-124405FBD881}" type="pres">
      <dgm:prSet presAssocID="{0056903F-3746-4591-ACFC-52DEF7D3A8CC}" presName="parentText" presStyleLbl="node1" presStyleIdx="2" presStyleCnt="3">
        <dgm:presLayoutVars>
          <dgm:chMax val="0"/>
          <dgm:bulletEnabled val="1"/>
        </dgm:presLayoutVars>
      </dgm:prSet>
      <dgm:spPr/>
    </dgm:pt>
  </dgm:ptLst>
  <dgm:cxnLst>
    <dgm:cxn modelId="{BF4B721E-276A-4DD0-8219-B250083A6231}" type="presOf" srcId="{4CB080E7-7ECF-43C8-ACBF-2B30067C289C}" destId="{9ECC5985-3CE1-47FC-AC67-E2BAAC11839B}" srcOrd="0" destOrd="0" presId="urn:microsoft.com/office/officeart/2005/8/layout/vList2"/>
    <dgm:cxn modelId="{33EE5B20-94F7-4B08-8BD7-B869982DFD43}" srcId="{4CB080E7-7ECF-43C8-ACBF-2B30067C289C}" destId="{9BB74618-33EF-487E-AB28-CE4F03EE7039}" srcOrd="1" destOrd="0" parTransId="{95943EB1-67A3-46BA-AE30-76C14CC324C2}" sibTransId="{7045C961-5EB7-4D15-AFAF-FAAB566BE8D4}"/>
    <dgm:cxn modelId="{27EE2E30-8B8F-459B-B6CF-2D4BB7655EC1}" srcId="{4CB080E7-7ECF-43C8-ACBF-2B30067C289C}" destId="{0056903F-3746-4591-ACFC-52DEF7D3A8CC}" srcOrd="2" destOrd="0" parTransId="{4953DE6D-FB1D-45FD-8B4A-AEF70A5103E0}" sibTransId="{1A629113-8024-4FCD-A884-379F84F67184}"/>
    <dgm:cxn modelId="{BF18A195-2ED5-4386-8EBE-4B1FE7934B6B}" type="presOf" srcId="{9BB74618-33EF-487E-AB28-CE4F03EE7039}" destId="{C3C5F562-DDFD-4893-9567-897353083CBD}" srcOrd="0" destOrd="0" presId="urn:microsoft.com/office/officeart/2005/8/layout/vList2"/>
    <dgm:cxn modelId="{B9AF03DF-6AD9-46DB-9F29-98B9F1C7ECC4}" type="presOf" srcId="{0977E55C-AD10-4442-94C8-87C2512A73AA}" destId="{987ECA2C-6B09-4B03-97AE-D3DAA0AFE119}" srcOrd="0" destOrd="0" presId="urn:microsoft.com/office/officeart/2005/8/layout/vList2"/>
    <dgm:cxn modelId="{E6C7AAF2-AC59-4F4C-A0C5-52928CC115F7}" type="presOf" srcId="{0056903F-3746-4591-ACFC-52DEF7D3A8CC}" destId="{94892E03-455E-45BB-B5C0-124405FBD881}" srcOrd="0" destOrd="0" presId="urn:microsoft.com/office/officeart/2005/8/layout/vList2"/>
    <dgm:cxn modelId="{CC35E2F6-678D-4CB3-9CFE-830D4A6ED8A2}" srcId="{4CB080E7-7ECF-43C8-ACBF-2B30067C289C}" destId="{0977E55C-AD10-4442-94C8-87C2512A73AA}" srcOrd="0" destOrd="0" parTransId="{61FA0D03-08BF-4C16-B8C7-D9C49471CACA}" sibTransId="{91E6E853-EB9E-4866-9D7F-664E71870F3D}"/>
    <dgm:cxn modelId="{E9AE77F5-51F1-4152-919A-B1F54E2CD2F3}" type="presParOf" srcId="{9ECC5985-3CE1-47FC-AC67-E2BAAC11839B}" destId="{987ECA2C-6B09-4B03-97AE-D3DAA0AFE119}" srcOrd="0" destOrd="0" presId="urn:microsoft.com/office/officeart/2005/8/layout/vList2"/>
    <dgm:cxn modelId="{829C955E-7767-4947-97D4-525EDD0E71F4}" type="presParOf" srcId="{9ECC5985-3CE1-47FC-AC67-E2BAAC11839B}" destId="{FF2EDDCB-C799-41D2-B7BD-BE6BA8E1D4F8}" srcOrd="1" destOrd="0" presId="urn:microsoft.com/office/officeart/2005/8/layout/vList2"/>
    <dgm:cxn modelId="{566CB3E8-1968-4A9A-ACAC-07E0978DAC79}" type="presParOf" srcId="{9ECC5985-3CE1-47FC-AC67-E2BAAC11839B}" destId="{C3C5F562-DDFD-4893-9567-897353083CBD}" srcOrd="2" destOrd="0" presId="urn:microsoft.com/office/officeart/2005/8/layout/vList2"/>
    <dgm:cxn modelId="{3C776057-07AB-4DEB-9C8C-03148E2565F1}" type="presParOf" srcId="{9ECC5985-3CE1-47FC-AC67-E2BAAC11839B}" destId="{0F92FA5D-15A1-46CD-9936-465BECFAE615}" srcOrd="3" destOrd="0" presId="urn:microsoft.com/office/officeart/2005/8/layout/vList2"/>
    <dgm:cxn modelId="{10370F14-7720-42C2-B7C5-1564479E6B39}" type="presParOf" srcId="{9ECC5985-3CE1-47FC-AC67-E2BAAC11839B}" destId="{94892E03-455E-45BB-B5C0-124405FBD88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F0F93-9E52-41C0-9C70-F02781339FF7}">
      <dsp:nvSpPr>
        <dsp:cNvPr id="0" name=""/>
        <dsp:cNvSpPr/>
      </dsp:nvSpPr>
      <dsp:spPr>
        <a:xfrm>
          <a:off x="788669" y="0"/>
          <a:ext cx="8938260" cy="4351338"/>
        </a:xfrm>
        <a:prstGeom prst="rightArrow">
          <a:avLst/>
        </a:prstGeom>
        <a:solidFill>
          <a:schemeClr val="bg2">
            <a:lumMod val="60000"/>
            <a:lumOff val="40000"/>
          </a:schemeClr>
        </a:solidFill>
        <a:ln>
          <a:noFill/>
        </a:ln>
        <a:effectLst/>
      </dsp:spPr>
      <dsp:style>
        <a:lnRef idx="0">
          <a:scrgbClr r="0" g="0" b="0"/>
        </a:lnRef>
        <a:fillRef idx="1">
          <a:scrgbClr r="0" g="0" b="0"/>
        </a:fillRef>
        <a:effectRef idx="0">
          <a:scrgbClr r="0" g="0" b="0"/>
        </a:effectRef>
        <a:fontRef idx="minor"/>
      </dsp:style>
    </dsp:sp>
    <dsp:sp modelId="{F831917E-63A7-4C28-A3C3-3ED10E88D1E4}">
      <dsp:nvSpPr>
        <dsp:cNvPr id="0" name=""/>
        <dsp:cNvSpPr/>
      </dsp:nvSpPr>
      <dsp:spPr>
        <a:xfrm>
          <a:off x="3401" y="1305401"/>
          <a:ext cx="5012816" cy="1740535"/>
        </a:xfrm>
        <a:prstGeom prst="roundRect">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noProof="0" dirty="0">
              <a:solidFill>
                <a:srgbClr val="FF0000"/>
              </a:solidFill>
            </a:rPr>
            <a:t>The overall target of 50% of renewable energy can be evaluated as conditionally feasible</a:t>
          </a:r>
        </a:p>
      </dsp:txBody>
      <dsp:txXfrm>
        <a:off x="88367" y="1390367"/>
        <a:ext cx="4842884" cy="1570603"/>
      </dsp:txXfrm>
    </dsp:sp>
    <dsp:sp modelId="{7C791BEB-BDA8-4DC1-984A-FE74CAFF7634}">
      <dsp:nvSpPr>
        <dsp:cNvPr id="0" name=""/>
        <dsp:cNvSpPr/>
      </dsp:nvSpPr>
      <dsp:spPr>
        <a:xfrm>
          <a:off x="5499381" y="1305401"/>
          <a:ext cx="5012816" cy="1740535"/>
        </a:xfrm>
        <a:prstGeom prst="roundRect">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However, contribution of different sectors very unbalanced – extremely modest target for largest of sectors, transport, conservative estimates for heating sector, and overly optimistic expectations for power sector</a:t>
          </a:r>
        </a:p>
      </dsp:txBody>
      <dsp:txXfrm>
        <a:off x="5584347" y="1390367"/>
        <a:ext cx="4842884" cy="1570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3175F4-A602-4AC5-B5D2-156C21E5C04E}">
      <dsp:nvSpPr>
        <dsp:cNvPr id="0" name=""/>
        <dsp:cNvSpPr/>
      </dsp:nvSpPr>
      <dsp:spPr>
        <a:xfrm>
          <a:off x="0" y="0"/>
          <a:ext cx="4351338" cy="4351338"/>
        </a:xfrm>
        <a:prstGeom prst="pie">
          <a:avLst>
            <a:gd name="adj1" fmla="val 5400000"/>
            <a:gd name="adj2" fmla="val 16200000"/>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96CA8F-43F9-4069-8B31-8F1D2469A354}">
      <dsp:nvSpPr>
        <dsp:cNvPr id="0" name=""/>
        <dsp:cNvSpPr/>
      </dsp:nvSpPr>
      <dsp:spPr>
        <a:xfrm>
          <a:off x="2175669" y="0"/>
          <a:ext cx="8339931" cy="4351338"/>
        </a:xfrm>
        <a:prstGeom prst="rect">
          <a:avLst/>
        </a:prstGeom>
        <a:solidFill>
          <a:schemeClr val="lt1">
            <a:alpha val="9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kern="1200"/>
            <a:t>While renewables such as wind and solar energy in power sector are most competitive, the overall market trends and regulatory actions remain discouraging to long term investments</a:t>
          </a:r>
          <a:endParaRPr lang="en-US" sz="1800" kern="1200"/>
        </a:p>
      </dsp:txBody>
      <dsp:txXfrm>
        <a:off x="2175669" y="0"/>
        <a:ext cx="8339931" cy="924659"/>
      </dsp:txXfrm>
    </dsp:sp>
    <dsp:sp modelId="{9D0FD636-11D4-4540-88E4-5CEA1542711B}">
      <dsp:nvSpPr>
        <dsp:cNvPr id="0" name=""/>
        <dsp:cNvSpPr/>
      </dsp:nvSpPr>
      <dsp:spPr>
        <a:xfrm>
          <a:off x="571113" y="924659"/>
          <a:ext cx="3209111" cy="3209111"/>
        </a:xfrm>
        <a:prstGeom prst="pie">
          <a:avLst>
            <a:gd name="adj1" fmla="val 5400000"/>
            <a:gd name="adj2" fmla="val 16200000"/>
          </a:avLst>
        </a:prstGeom>
        <a:solidFill>
          <a:schemeClr val="accent6">
            <a:shade val="50000"/>
            <a:hueOff val="184212"/>
            <a:satOff val="-8053"/>
            <a:lumOff val="21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C9E285-9399-4166-8E30-12F0C4994F1C}">
      <dsp:nvSpPr>
        <dsp:cNvPr id="0" name=""/>
        <dsp:cNvSpPr/>
      </dsp:nvSpPr>
      <dsp:spPr>
        <a:xfrm>
          <a:off x="2175669" y="924659"/>
          <a:ext cx="8339931" cy="3209111"/>
        </a:xfrm>
        <a:prstGeom prst="rect">
          <a:avLst/>
        </a:prstGeom>
        <a:solidFill>
          <a:schemeClr val="lt1">
            <a:alpha val="90000"/>
            <a:hueOff val="0"/>
            <a:satOff val="0"/>
            <a:lumOff val="0"/>
            <a:alphaOff val="0"/>
          </a:schemeClr>
        </a:solidFill>
        <a:ln w="12700" cap="flat" cmpd="sng" algn="ctr">
          <a:solidFill>
            <a:schemeClr val="accent6">
              <a:shade val="50000"/>
              <a:hueOff val="184212"/>
              <a:satOff val="-8053"/>
              <a:lumOff val="219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t>Ten year development period is highly challenging from both technical and administrative point of view</a:t>
          </a:r>
        </a:p>
      </dsp:txBody>
      <dsp:txXfrm>
        <a:off x="2175669" y="924659"/>
        <a:ext cx="8339931" cy="924659"/>
      </dsp:txXfrm>
    </dsp:sp>
    <dsp:sp modelId="{70889F46-9EC9-43C6-A2EB-456C438E1641}">
      <dsp:nvSpPr>
        <dsp:cNvPr id="0" name=""/>
        <dsp:cNvSpPr/>
      </dsp:nvSpPr>
      <dsp:spPr>
        <a:xfrm>
          <a:off x="1142226" y="1849318"/>
          <a:ext cx="2066885" cy="2066885"/>
        </a:xfrm>
        <a:prstGeom prst="pie">
          <a:avLst>
            <a:gd name="adj1" fmla="val 5400000"/>
            <a:gd name="adj2" fmla="val 16200000"/>
          </a:avLst>
        </a:prstGeom>
        <a:solidFill>
          <a:schemeClr val="accent6">
            <a:shade val="50000"/>
            <a:hueOff val="368424"/>
            <a:satOff val="-16105"/>
            <a:lumOff val="43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09434F-D569-4556-A3F5-3F91E7A88B87}">
      <dsp:nvSpPr>
        <dsp:cNvPr id="0" name=""/>
        <dsp:cNvSpPr/>
      </dsp:nvSpPr>
      <dsp:spPr>
        <a:xfrm>
          <a:off x="2175669" y="1849318"/>
          <a:ext cx="8339931" cy="2066885"/>
        </a:xfrm>
        <a:prstGeom prst="rect">
          <a:avLst/>
        </a:prstGeom>
        <a:solidFill>
          <a:schemeClr val="lt1">
            <a:alpha val="90000"/>
            <a:hueOff val="0"/>
            <a:satOff val="0"/>
            <a:lumOff val="0"/>
            <a:alphaOff val="0"/>
          </a:schemeClr>
        </a:solidFill>
        <a:ln w="12700" cap="flat" cmpd="sng" algn="ctr">
          <a:solidFill>
            <a:schemeClr val="accent6">
              <a:shade val="50000"/>
              <a:hueOff val="368424"/>
              <a:satOff val="-16105"/>
              <a:lumOff val="43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kern="1200"/>
            <a:t>In comparison with investments in heating sector, necessary investments to achieve such target is significantly costlier and thus potentially risky from public </a:t>
          </a:r>
          <a:endParaRPr lang="en-US" sz="1800" kern="1200"/>
        </a:p>
      </dsp:txBody>
      <dsp:txXfrm>
        <a:off x="2175669" y="1849318"/>
        <a:ext cx="8339931" cy="924659"/>
      </dsp:txXfrm>
    </dsp:sp>
    <dsp:sp modelId="{D733F187-F7B8-4B19-9923-2DF3DE2A7C36}">
      <dsp:nvSpPr>
        <dsp:cNvPr id="0" name=""/>
        <dsp:cNvSpPr/>
      </dsp:nvSpPr>
      <dsp:spPr>
        <a:xfrm>
          <a:off x="1713339" y="2773977"/>
          <a:ext cx="924659" cy="924659"/>
        </a:xfrm>
        <a:prstGeom prst="pie">
          <a:avLst>
            <a:gd name="adj1" fmla="val 5400000"/>
            <a:gd name="adj2" fmla="val 16200000"/>
          </a:avLst>
        </a:prstGeom>
        <a:solidFill>
          <a:schemeClr val="accent6">
            <a:shade val="50000"/>
            <a:hueOff val="184212"/>
            <a:satOff val="-8053"/>
            <a:lumOff val="21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5EB87-6D24-4C9B-BA8E-5F538D212CC9}">
      <dsp:nvSpPr>
        <dsp:cNvPr id="0" name=""/>
        <dsp:cNvSpPr/>
      </dsp:nvSpPr>
      <dsp:spPr>
        <a:xfrm>
          <a:off x="2175669" y="2773977"/>
          <a:ext cx="8339931" cy="924659"/>
        </a:xfrm>
        <a:prstGeom prst="rect">
          <a:avLst/>
        </a:prstGeom>
        <a:solidFill>
          <a:schemeClr val="lt1">
            <a:alpha val="90000"/>
            <a:hueOff val="0"/>
            <a:satOff val="0"/>
            <a:lumOff val="0"/>
            <a:alphaOff val="0"/>
          </a:schemeClr>
        </a:solidFill>
        <a:ln w="12700" cap="flat" cmpd="sng" algn="ctr">
          <a:solidFill>
            <a:schemeClr val="accent6">
              <a:shade val="50000"/>
              <a:hueOff val="184212"/>
              <a:satOff val="-8053"/>
              <a:lumOff val="219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rgbClr val="FF0000"/>
              </a:solidFill>
            </a:rPr>
            <a:t>Less ambitious targets in heating and transport sector may lead to a situation, that power sector will have to significantly surpass 60% target in order to reach the common 50% RES target</a:t>
          </a:r>
        </a:p>
      </dsp:txBody>
      <dsp:txXfrm>
        <a:off x="2175669" y="2773977"/>
        <a:ext cx="8339931" cy="9246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09780-EAA2-4B24-B532-D63F88F53905}">
      <dsp:nvSpPr>
        <dsp:cNvPr id="0" name=""/>
        <dsp:cNvSpPr/>
      </dsp:nvSpPr>
      <dsp:spPr>
        <a:xfrm>
          <a:off x="2340652" y="225"/>
          <a:ext cx="5659751" cy="216398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noProof="0" dirty="0"/>
            <a:t>In order to achieve the overall target of RES in the final energy consumption in a situation, when there is no additional contribution of heating and transport sectors, power sector would have to produce approximately 34 PJ of energy</a:t>
          </a:r>
        </a:p>
      </dsp:txBody>
      <dsp:txXfrm>
        <a:off x="3422645" y="225"/>
        <a:ext cx="3495766" cy="2163985"/>
      </dsp:txXfrm>
    </dsp:sp>
    <dsp:sp modelId="{C50983FD-1577-443E-8F43-DFA8DA011EA3}">
      <dsp:nvSpPr>
        <dsp:cNvPr id="0" name=""/>
        <dsp:cNvSpPr/>
      </dsp:nvSpPr>
      <dsp:spPr>
        <a:xfrm>
          <a:off x="2340652" y="2377221"/>
          <a:ext cx="5834294" cy="1963486"/>
        </a:xfrm>
        <a:prstGeom prst="chevron">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noProof="0" dirty="0"/>
            <a:t>For comparison, in 2018 Latvia consumed approximately 24 PJ of electricity, and produced 15 PJ of energy. Thus power sector would have to become an exporter to meet the target and would have to install wind power with total capacity near 3000 MW</a:t>
          </a:r>
        </a:p>
      </dsp:txBody>
      <dsp:txXfrm>
        <a:off x="3322395" y="2377221"/>
        <a:ext cx="3870808" cy="19634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ECA2C-6B09-4B03-97AE-D3DAA0AFE119}">
      <dsp:nvSpPr>
        <dsp:cNvPr id="0" name=""/>
        <dsp:cNvSpPr/>
      </dsp:nvSpPr>
      <dsp:spPr>
        <a:xfrm>
          <a:off x="0" y="41544"/>
          <a:ext cx="105156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noProof="0" dirty="0"/>
            <a:t>Low contribution from decentralized heating sector and energy efficiency measures, insufficient focus on end-consumers and their </a:t>
          </a:r>
          <a:r>
            <a:rPr lang="lv-LV" sz="2500" kern="1200" noProof="0" dirty="0" err="1"/>
            <a:t>behaviour</a:t>
          </a:r>
          <a:r>
            <a:rPr lang="en-GB" sz="2500" kern="1200" noProof="0" dirty="0"/>
            <a:t>, both in housing and transport sectors</a:t>
          </a:r>
        </a:p>
      </dsp:txBody>
      <dsp:txXfrm>
        <a:off x="67110" y="108654"/>
        <a:ext cx="10381380" cy="1240530"/>
      </dsp:txXfrm>
    </dsp:sp>
    <dsp:sp modelId="{C3C5F562-DDFD-4893-9567-897353083CBD}">
      <dsp:nvSpPr>
        <dsp:cNvPr id="0" name=""/>
        <dsp:cNvSpPr/>
      </dsp:nvSpPr>
      <dsp:spPr>
        <a:xfrm>
          <a:off x="0" y="1488294"/>
          <a:ext cx="105156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noProof="0" dirty="0"/>
            <a:t>Conservative estimates about smart mobility and electric vehicles</a:t>
          </a:r>
        </a:p>
      </dsp:txBody>
      <dsp:txXfrm>
        <a:off x="67110" y="1555404"/>
        <a:ext cx="10381380" cy="1240530"/>
      </dsp:txXfrm>
    </dsp:sp>
    <dsp:sp modelId="{94892E03-455E-45BB-B5C0-124405FBD881}">
      <dsp:nvSpPr>
        <dsp:cNvPr id="0" name=""/>
        <dsp:cNvSpPr/>
      </dsp:nvSpPr>
      <dsp:spPr>
        <a:xfrm>
          <a:off x="0" y="2935044"/>
          <a:ext cx="105156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lv-LV" sz="2500" kern="1200"/>
            <a:t>Insufficient focus on future principles for usage and development of infrastructure</a:t>
          </a:r>
          <a:endParaRPr lang="en-US" sz="2500" kern="1200"/>
        </a:p>
      </dsp:txBody>
      <dsp:txXfrm>
        <a:off x="67110" y="3002154"/>
        <a:ext cx="10381380" cy="12405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56B81C5-E952-43E3-BA1B-8C9C6E853B1B}"/>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US"/>
          </a:p>
        </p:txBody>
      </p:sp>
      <p:sp>
        <p:nvSpPr>
          <p:cNvPr id="3" name="Apakšvirsraksts 2">
            <a:extLst>
              <a:ext uri="{FF2B5EF4-FFF2-40B4-BE49-F238E27FC236}">
                <a16:creationId xmlns:a16="http://schemas.microsoft.com/office/drawing/2014/main" id="{64F2BF54-F23A-4E5A-9406-D94974105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US"/>
          </a:p>
        </p:txBody>
      </p:sp>
      <p:sp>
        <p:nvSpPr>
          <p:cNvPr id="4" name="Datuma vietturis 3">
            <a:extLst>
              <a:ext uri="{FF2B5EF4-FFF2-40B4-BE49-F238E27FC236}">
                <a16:creationId xmlns:a16="http://schemas.microsoft.com/office/drawing/2014/main" id="{804AC85A-7F25-4D76-9A9D-A7CD24F751FD}"/>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5" name="Kājenes vietturis 4">
            <a:extLst>
              <a:ext uri="{FF2B5EF4-FFF2-40B4-BE49-F238E27FC236}">
                <a16:creationId xmlns:a16="http://schemas.microsoft.com/office/drawing/2014/main" id="{06EAC59A-0DB2-403D-A4D2-46DF621056F6}"/>
              </a:ext>
            </a:extLst>
          </p:cNvPr>
          <p:cNvSpPr>
            <a:spLocks noGrp="1"/>
          </p:cNvSpPr>
          <p:nvPr>
            <p:ph type="ftr" sz="quarter" idx="11"/>
          </p:nvPr>
        </p:nvSpPr>
        <p:spPr/>
        <p:txBody>
          <a:bodyPr/>
          <a:lstStyle/>
          <a:p>
            <a:endParaRPr lang="en-US" dirty="0"/>
          </a:p>
        </p:txBody>
      </p:sp>
      <p:sp>
        <p:nvSpPr>
          <p:cNvPr id="6" name="Slaida numura vietturis 5">
            <a:extLst>
              <a:ext uri="{FF2B5EF4-FFF2-40B4-BE49-F238E27FC236}">
                <a16:creationId xmlns:a16="http://schemas.microsoft.com/office/drawing/2014/main" id="{37207966-D7D4-4CA2-B4CF-DF15CD46885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715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A84574E-8C21-4F94-8F2E-1A112EB615E8}"/>
              </a:ext>
            </a:extLst>
          </p:cNvPr>
          <p:cNvSpPr>
            <a:spLocks noGrp="1"/>
          </p:cNvSpPr>
          <p:nvPr>
            <p:ph type="title"/>
          </p:nvPr>
        </p:nvSpPr>
        <p:spPr/>
        <p:txBody>
          <a:bodyPr/>
          <a:lstStyle/>
          <a:p>
            <a:r>
              <a:rPr lang="lv-LV"/>
              <a:t>Rediģēt šablona virsraksta stilu</a:t>
            </a:r>
            <a:endParaRPr lang="en-US"/>
          </a:p>
        </p:txBody>
      </p:sp>
      <p:sp>
        <p:nvSpPr>
          <p:cNvPr id="3" name="Vertikāls teksta vietturis 2">
            <a:extLst>
              <a:ext uri="{FF2B5EF4-FFF2-40B4-BE49-F238E27FC236}">
                <a16:creationId xmlns:a16="http://schemas.microsoft.com/office/drawing/2014/main" id="{EACD3E84-9E4D-47A8-ADBB-13C576A11E64}"/>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DE102268-6ED0-4FE6-8A33-3D7F5FB7E40A}"/>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5" name="Kājenes vietturis 4">
            <a:extLst>
              <a:ext uri="{FF2B5EF4-FFF2-40B4-BE49-F238E27FC236}">
                <a16:creationId xmlns:a16="http://schemas.microsoft.com/office/drawing/2014/main" id="{B78F99F7-CC24-4FC4-B201-76C55599E112}"/>
              </a:ext>
            </a:extLst>
          </p:cNvPr>
          <p:cNvSpPr>
            <a:spLocks noGrp="1"/>
          </p:cNvSpPr>
          <p:nvPr>
            <p:ph type="ftr" sz="quarter" idx="11"/>
          </p:nvPr>
        </p:nvSpPr>
        <p:spPr/>
        <p:txBody>
          <a:bodyPr/>
          <a:lstStyle/>
          <a:p>
            <a:endParaRPr lang="en-US" dirty="0"/>
          </a:p>
        </p:txBody>
      </p:sp>
      <p:sp>
        <p:nvSpPr>
          <p:cNvPr id="6" name="Slaida numura vietturis 5">
            <a:extLst>
              <a:ext uri="{FF2B5EF4-FFF2-40B4-BE49-F238E27FC236}">
                <a16:creationId xmlns:a16="http://schemas.microsoft.com/office/drawing/2014/main" id="{44569DD5-B021-4ADE-AC4E-572105E2465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963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905AF548-A0F8-4168-AFDF-3E213A9670AB}"/>
              </a:ext>
            </a:extLst>
          </p:cNvPr>
          <p:cNvSpPr>
            <a:spLocks noGrp="1"/>
          </p:cNvSpPr>
          <p:nvPr>
            <p:ph type="title" orient="vert"/>
          </p:nvPr>
        </p:nvSpPr>
        <p:spPr>
          <a:xfrm>
            <a:off x="8724900" y="365125"/>
            <a:ext cx="2628900" cy="5811838"/>
          </a:xfrm>
        </p:spPr>
        <p:txBody>
          <a:bodyPr vert="eaVert"/>
          <a:lstStyle/>
          <a:p>
            <a:r>
              <a:rPr lang="lv-LV"/>
              <a:t>Rediģēt šablona virsraksta stilu</a:t>
            </a:r>
            <a:endParaRPr lang="en-US"/>
          </a:p>
        </p:txBody>
      </p:sp>
      <p:sp>
        <p:nvSpPr>
          <p:cNvPr id="3" name="Vertikāls teksta vietturis 2">
            <a:extLst>
              <a:ext uri="{FF2B5EF4-FFF2-40B4-BE49-F238E27FC236}">
                <a16:creationId xmlns:a16="http://schemas.microsoft.com/office/drawing/2014/main" id="{95269EFA-60E0-4AEA-9867-B70AA0E59DAC}"/>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4741C00E-139D-4851-A79E-1318A4F0420D}"/>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5" name="Kājenes vietturis 4">
            <a:extLst>
              <a:ext uri="{FF2B5EF4-FFF2-40B4-BE49-F238E27FC236}">
                <a16:creationId xmlns:a16="http://schemas.microsoft.com/office/drawing/2014/main" id="{2B2905F2-A1BA-44A7-A042-8DDCA9FE4139}"/>
              </a:ext>
            </a:extLst>
          </p:cNvPr>
          <p:cNvSpPr>
            <a:spLocks noGrp="1"/>
          </p:cNvSpPr>
          <p:nvPr>
            <p:ph type="ftr" sz="quarter" idx="11"/>
          </p:nvPr>
        </p:nvSpPr>
        <p:spPr/>
        <p:txBody>
          <a:bodyPr/>
          <a:lstStyle/>
          <a:p>
            <a:endParaRPr lang="en-US" dirty="0"/>
          </a:p>
        </p:txBody>
      </p:sp>
      <p:sp>
        <p:nvSpPr>
          <p:cNvPr id="6" name="Slaida numura vietturis 5">
            <a:extLst>
              <a:ext uri="{FF2B5EF4-FFF2-40B4-BE49-F238E27FC236}">
                <a16:creationId xmlns:a16="http://schemas.microsoft.com/office/drawing/2014/main" id="{551B6971-D3EE-4DFC-A475-7B461B1FDD4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353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4D70EDD-5881-4F5F-8D32-6BC3D5ACE3C6}"/>
              </a:ext>
            </a:extLst>
          </p:cNvPr>
          <p:cNvSpPr>
            <a:spLocks noGrp="1"/>
          </p:cNvSpPr>
          <p:nvPr>
            <p:ph type="title"/>
          </p:nvPr>
        </p:nvSpPr>
        <p:spPr/>
        <p:txBody>
          <a:bodyPr/>
          <a:lstStyle/>
          <a:p>
            <a:r>
              <a:rPr lang="lv-LV"/>
              <a:t>Rediģēt šablona virsraksta stilu</a:t>
            </a:r>
            <a:endParaRPr lang="en-US"/>
          </a:p>
        </p:txBody>
      </p:sp>
      <p:sp>
        <p:nvSpPr>
          <p:cNvPr id="3" name="Satura vietturis 2">
            <a:extLst>
              <a:ext uri="{FF2B5EF4-FFF2-40B4-BE49-F238E27FC236}">
                <a16:creationId xmlns:a16="http://schemas.microsoft.com/office/drawing/2014/main" id="{9FDC5F1F-6453-4ED3-A773-9AEE4F4EA80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2B759B44-2B51-4F51-B334-B9410E910C64}"/>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5" name="Kājenes vietturis 4">
            <a:extLst>
              <a:ext uri="{FF2B5EF4-FFF2-40B4-BE49-F238E27FC236}">
                <a16:creationId xmlns:a16="http://schemas.microsoft.com/office/drawing/2014/main" id="{71A98905-C129-4EA8-9B00-4DA7E858B2AE}"/>
              </a:ext>
            </a:extLst>
          </p:cNvPr>
          <p:cNvSpPr>
            <a:spLocks noGrp="1"/>
          </p:cNvSpPr>
          <p:nvPr>
            <p:ph type="ftr" sz="quarter" idx="11"/>
          </p:nvPr>
        </p:nvSpPr>
        <p:spPr/>
        <p:txBody>
          <a:bodyPr/>
          <a:lstStyle/>
          <a:p>
            <a:endParaRPr lang="en-US" dirty="0"/>
          </a:p>
        </p:txBody>
      </p:sp>
      <p:sp>
        <p:nvSpPr>
          <p:cNvPr id="6" name="Slaida numura vietturis 5">
            <a:extLst>
              <a:ext uri="{FF2B5EF4-FFF2-40B4-BE49-F238E27FC236}">
                <a16:creationId xmlns:a16="http://schemas.microsoft.com/office/drawing/2014/main" id="{5277915F-0F04-41D7-A54D-DF97752129B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44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2827A76-8256-46B8-BC02-62B1A409C226}"/>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US"/>
          </a:p>
        </p:txBody>
      </p:sp>
      <p:sp>
        <p:nvSpPr>
          <p:cNvPr id="3" name="Teksta vietturis 2">
            <a:extLst>
              <a:ext uri="{FF2B5EF4-FFF2-40B4-BE49-F238E27FC236}">
                <a16:creationId xmlns:a16="http://schemas.microsoft.com/office/drawing/2014/main" id="{43FF9AB6-BBF8-4C0E-8DA6-3C6C6A99EC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AB89E3DC-D6B3-4577-A92D-1F30886607A3}"/>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5" name="Kājenes vietturis 4">
            <a:extLst>
              <a:ext uri="{FF2B5EF4-FFF2-40B4-BE49-F238E27FC236}">
                <a16:creationId xmlns:a16="http://schemas.microsoft.com/office/drawing/2014/main" id="{12EE2D14-F6D3-4F15-9666-066443E91CE6}"/>
              </a:ext>
            </a:extLst>
          </p:cNvPr>
          <p:cNvSpPr>
            <a:spLocks noGrp="1"/>
          </p:cNvSpPr>
          <p:nvPr>
            <p:ph type="ftr" sz="quarter" idx="11"/>
          </p:nvPr>
        </p:nvSpPr>
        <p:spPr/>
        <p:txBody>
          <a:bodyPr/>
          <a:lstStyle/>
          <a:p>
            <a:endParaRPr lang="en-US" dirty="0"/>
          </a:p>
        </p:txBody>
      </p:sp>
      <p:sp>
        <p:nvSpPr>
          <p:cNvPr id="6" name="Slaida numura vietturis 5">
            <a:extLst>
              <a:ext uri="{FF2B5EF4-FFF2-40B4-BE49-F238E27FC236}">
                <a16:creationId xmlns:a16="http://schemas.microsoft.com/office/drawing/2014/main" id="{C1894A93-81CD-409F-9698-0564D6516A5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934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DBC908E-88F2-47D9-B04F-ABB82DFF93F6}"/>
              </a:ext>
            </a:extLst>
          </p:cNvPr>
          <p:cNvSpPr>
            <a:spLocks noGrp="1"/>
          </p:cNvSpPr>
          <p:nvPr>
            <p:ph type="title"/>
          </p:nvPr>
        </p:nvSpPr>
        <p:spPr/>
        <p:txBody>
          <a:bodyPr/>
          <a:lstStyle/>
          <a:p>
            <a:r>
              <a:rPr lang="lv-LV"/>
              <a:t>Rediģēt šablona virsraksta stilu</a:t>
            </a:r>
            <a:endParaRPr lang="en-US"/>
          </a:p>
        </p:txBody>
      </p:sp>
      <p:sp>
        <p:nvSpPr>
          <p:cNvPr id="3" name="Satura vietturis 2">
            <a:extLst>
              <a:ext uri="{FF2B5EF4-FFF2-40B4-BE49-F238E27FC236}">
                <a16:creationId xmlns:a16="http://schemas.microsoft.com/office/drawing/2014/main" id="{8914FC27-6304-4405-8813-2C762E613203}"/>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Satura vietturis 3">
            <a:extLst>
              <a:ext uri="{FF2B5EF4-FFF2-40B4-BE49-F238E27FC236}">
                <a16:creationId xmlns:a16="http://schemas.microsoft.com/office/drawing/2014/main" id="{B2D965A7-2954-40A5-82B1-301A7E67D4A7}"/>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Datuma vietturis 4">
            <a:extLst>
              <a:ext uri="{FF2B5EF4-FFF2-40B4-BE49-F238E27FC236}">
                <a16:creationId xmlns:a16="http://schemas.microsoft.com/office/drawing/2014/main" id="{D0CF2857-365F-49D9-A07E-72B383175664}"/>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6" name="Kājenes vietturis 5">
            <a:extLst>
              <a:ext uri="{FF2B5EF4-FFF2-40B4-BE49-F238E27FC236}">
                <a16:creationId xmlns:a16="http://schemas.microsoft.com/office/drawing/2014/main" id="{40F36A00-0C25-412E-8F89-63727B1B518A}"/>
              </a:ext>
            </a:extLst>
          </p:cNvPr>
          <p:cNvSpPr>
            <a:spLocks noGrp="1"/>
          </p:cNvSpPr>
          <p:nvPr>
            <p:ph type="ftr" sz="quarter" idx="11"/>
          </p:nvPr>
        </p:nvSpPr>
        <p:spPr/>
        <p:txBody>
          <a:bodyPr/>
          <a:lstStyle/>
          <a:p>
            <a:endParaRPr lang="en-US" dirty="0"/>
          </a:p>
        </p:txBody>
      </p:sp>
      <p:sp>
        <p:nvSpPr>
          <p:cNvPr id="7" name="Slaida numura vietturis 6">
            <a:extLst>
              <a:ext uri="{FF2B5EF4-FFF2-40B4-BE49-F238E27FC236}">
                <a16:creationId xmlns:a16="http://schemas.microsoft.com/office/drawing/2014/main" id="{C51101EA-B47B-42B5-B9E9-4FE439C0A9D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30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FB4EF0B-C378-4EC8-B69A-A46D8703DAB6}"/>
              </a:ext>
            </a:extLst>
          </p:cNvPr>
          <p:cNvSpPr>
            <a:spLocks noGrp="1"/>
          </p:cNvSpPr>
          <p:nvPr>
            <p:ph type="title"/>
          </p:nvPr>
        </p:nvSpPr>
        <p:spPr>
          <a:xfrm>
            <a:off x="839788" y="365125"/>
            <a:ext cx="10515600" cy="1325563"/>
          </a:xfrm>
        </p:spPr>
        <p:txBody>
          <a:bodyPr/>
          <a:lstStyle/>
          <a:p>
            <a:r>
              <a:rPr lang="lv-LV"/>
              <a:t>Rediģēt šablona virsraksta stilu</a:t>
            </a:r>
            <a:endParaRPr lang="en-US"/>
          </a:p>
        </p:txBody>
      </p:sp>
      <p:sp>
        <p:nvSpPr>
          <p:cNvPr id="3" name="Teksta vietturis 2">
            <a:extLst>
              <a:ext uri="{FF2B5EF4-FFF2-40B4-BE49-F238E27FC236}">
                <a16:creationId xmlns:a16="http://schemas.microsoft.com/office/drawing/2014/main" id="{DF15A53E-AE02-48CB-9F85-2EF4EC32AC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2E39A03A-1F75-43BF-83D5-12B93A19295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Teksta vietturis 4">
            <a:extLst>
              <a:ext uri="{FF2B5EF4-FFF2-40B4-BE49-F238E27FC236}">
                <a16:creationId xmlns:a16="http://schemas.microsoft.com/office/drawing/2014/main" id="{00192CB1-44F1-427C-9285-7A21000E35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76EDB38F-EBB4-4637-962D-1D1374468B47}"/>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7" name="Datuma vietturis 6">
            <a:extLst>
              <a:ext uri="{FF2B5EF4-FFF2-40B4-BE49-F238E27FC236}">
                <a16:creationId xmlns:a16="http://schemas.microsoft.com/office/drawing/2014/main" id="{DA181DF5-A9A2-4966-A6AF-4654C16C8C94}"/>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8" name="Kājenes vietturis 7">
            <a:extLst>
              <a:ext uri="{FF2B5EF4-FFF2-40B4-BE49-F238E27FC236}">
                <a16:creationId xmlns:a16="http://schemas.microsoft.com/office/drawing/2014/main" id="{509D5B20-5328-4B88-8217-C39165D8FA6B}"/>
              </a:ext>
            </a:extLst>
          </p:cNvPr>
          <p:cNvSpPr>
            <a:spLocks noGrp="1"/>
          </p:cNvSpPr>
          <p:nvPr>
            <p:ph type="ftr" sz="quarter" idx="11"/>
          </p:nvPr>
        </p:nvSpPr>
        <p:spPr/>
        <p:txBody>
          <a:bodyPr/>
          <a:lstStyle/>
          <a:p>
            <a:endParaRPr lang="en-US" dirty="0"/>
          </a:p>
        </p:txBody>
      </p:sp>
      <p:sp>
        <p:nvSpPr>
          <p:cNvPr id="9" name="Slaida numura vietturis 8">
            <a:extLst>
              <a:ext uri="{FF2B5EF4-FFF2-40B4-BE49-F238E27FC236}">
                <a16:creationId xmlns:a16="http://schemas.microsoft.com/office/drawing/2014/main" id="{E0FD5881-CBAF-4968-ACCF-8DDF3A8BC12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452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A78C3D5-6A3B-435A-A6EE-6790BE7A71C2}"/>
              </a:ext>
            </a:extLst>
          </p:cNvPr>
          <p:cNvSpPr>
            <a:spLocks noGrp="1"/>
          </p:cNvSpPr>
          <p:nvPr>
            <p:ph type="title"/>
          </p:nvPr>
        </p:nvSpPr>
        <p:spPr/>
        <p:txBody>
          <a:bodyPr/>
          <a:lstStyle/>
          <a:p>
            <a:r>
              <a:rPr lang="lv-LV"/>
              <a:t>Rediģēt šablona virsraksta stilu</a:t>
            </a:r>
            <a:endParaRPr lang="en-US"/>
          </a:p>
        </p:txBody>
      </p:sp>
      <p:sp>
        <p:nvSpPr>
          <p:cNvPr id="3" name="Datuma vietturis 2">
            <a:extLst>
              <a:ext uri="{FF2B5EF4-FFF2-40B4-BE49-F238E27FC236}">
                <a16:creationId xmlns:a16="http://schemas.microsoft.com/office/drawing/2014/main" id="{81060FD4-CB82-4A57-ABE5-EB4F56DC28A0}"/>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4" name="Kājenes vietturis 3">
            <a:extLst>
              <a:ext uri="{FF2B5EF4-FFF2-40B4-BE49-F238E27FC236}">
                <a16:creationId xmlns:a16="http://schemas.microsoft.com/office/drawing/2014/main" id="{BA6E4560-4B7F-4F0D-9BC4-A227F94C83D0}"/>
              </a:ext>
            </a:extLst>
          </p:cNvPr>
          <p:cNvSpPr>
            <a:spLocks noGrp="1"/>
          </p:cNvSpPr>
          <p:nvPr>
            <p:ph type="ftr" sz="quarter" idx="11"/>
          </p:nvPr>
        </p:nvSpPr>
        <p:spPr/>
        <p:txBody>
          <a:bodyPr/>
          <a:lstStyle/>
          <a:p>
            <a:endParaRPr lang="en-US" dirty="0"/>
          </a:p>
        </p:txBody>
      </p:sp>
      <p:sp>
        <p:nvSpPr>
          <p:cNvPr id="5" name="Slaida numura vietturis 4">
            <a:extLst>
              <a:ext uri="{FF2B5EF4-FFF2-40B4-BE49-F238E27FC236}">
                <a16:creationId xmlns:a16="http://schemas.microsoft.com/office/drawing/2014/main" id="{177CAF4A-07AD-46F2-816E-FAEC3F2FB25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120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5F2F8F35-38A3-4163-AC33-516B723AB72D}"/>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3" name="Kājenes vietturis 2">
            <a:extLst>
              <a:ext uri="{FF2B5EF4-FFF2-40B4-BE49-F238E27FC236}">
                <a16:creationId xmlns:a16="http://schemas.microsoft.com/office/drawing/2014/main" id="{13F1BF23-AD17-41FE-A9E6-0E099D9C0257}"/>
              </a:ext>
            </a:extLst>
          </p:cNvPr>
          <p:cNvSpPr>
            <a:spLocks noGrp="1"/>
          </p:cNvSpPr>
          <p:nvPr>
            <p:ph type="ftr" sz="quarter" idx="11"/>
          </p:nvPr>
        </p:nvSpPr>
        <p:spPr/>
        <p:txBody>
          <a:bodyPr/>
          <a:lstStyle/>
          <a:p>
            <a:endParaRPr lang="en-US" dirty="0"/>
          </a:p>
        </p:txBody>
      </p:sp>
      <p:sp>
        <p:nvSpPr>
          <p:cNvPr id="4" name="Slaida numura vietturis 3">
            <a:extLst>
              <a:ext uri="{FF2B5EF4-FFF2-40B4-BE49-F238E27FC236}">
                <a16:creationId xmlns:a16="http://schemas.microsoft.com/office/drawing/2014/main" id="{FAF6FAB2-3348-47CF-9409-B39A966F6FE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838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6A4EBFA-110B-469B-BBC6-42AC3BA5872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a:p>
        </p:txBody>
      </p:sp>
      <p:sp>
        <p:nvSpPr>
          <p:cNvPr id="3" name="Satura vietturis 2">
            <a:extLst>
              <a:ext uri="{FF2B5EF4-FFF2-40B4-BE49-F238E27FC236}">
                <a16:creationId xmlns:a16="http://schemas.microsoft.com/office/drawing/2014/main" id="{38FDE4F2-26BB-4DC9-9AC9-5862DD4745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Teksta vietturis 3">
            <a:extLst>
              <a:ext uri="{FF2B5EF4-FFF2-40B4-BE49-F238E27FC236}">
                <a16:creationId xmlns:a16="http://schemas.microsoft.com/office/drawing/2014/main" id="{6A5B1880-BF01-4ACC-BDA4-2D8CEA009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672E17D5-0E5A-4209-A7F6-144E89CF0B5E}"/>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6" name="Kājenes vietturis 5">
            <a:extLst>
              <a:ext uri="{FF2B5EF4-FFF2-40B4-BE49-F238E27FC236}">
                <a16:creationId xmlns:a16="http://schemas.microsoft.com/office/drawing/2014/main" id="{2DA40D34-3790-4239-9710-A032B43C52CC}"/>
              </a:ext>
            </a:extLst>
          </p:cNvPr>
          <p:cNvSpPr>
            <a:spLocks noGrp="1"/>
          </p:cNvSpPr>
          <p:nvPr>
            <p:ph type="ftr" sz="quarter" idx="11"/>
          </p:nvPr>
        </p:nvSpPr>
        <p:spPr/>
        <p:txBody>
          <a:bodyPr/>
          <a:lstStyle/>
          <a:p>
            <a:endParaRPr lang="en-US" dirty="0"/>
          </a:p>
        </p:txBody>
      </p:sp>
      <p:sp>
        <p:nvSpPr>
          <p:cNvPr id="7" name="Slaida numura vietturis 6">
            <a:extLst>
              <a:ext uri="{FF2B5EF4-FFF2-40B4-BE49-F238E27FC236}">
                <a16:creationId xmlns:a16="http://schemas.microsoft.com/office/drawing/2014/main" id="{EDC118C0-C679-4AC4-9805-7436922BAFF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056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85EE15F-8C74-4E11-AE23-FBD45B157903}"/>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a:p>
        </p:txBody>
      </p:sp>
      <p:sp>
        <p:nvSpPr>
          <p:cNvPr id="3" name="Attēla vietturis 2">
            <a:extLst>
              <a:ext uri="{FF2B5EF4-FFF2-40B4-BE49-F238E27FC236}">
                <a16:creationId xmlns:a16="http://schemas.microsoft.com/office/drawing/2014/main" id="{D6D639FB-FB6F-451B-9297-3C2AE667C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a vietturis 3">
            <a:extLst>
              <a:ext uri="{FF2B5EF4-FFF2-40B4-BE49-F238E27FC236}">
                <a16:creationId xmlns:a16="http://schemas.microsoft.com/office/drawing/2014/main" id="{18B55788-14F5-4A38-AB0D-239A9A79B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2A675408-7FF4-4A74-8C2A-E9BAFC4C4DE7}"/>
              </a:ext>
            </a:extLst>
          </p:cNvPr>
          <p:cNvSpPr>
            <a:spLocks noGrp="1"/>
          </p:cNvSpPr>
          <p:nvPr>
            <p:ph type="dt" sz="half" idx="10"/>
          </p:nvPr>
        </p:nvSpPr>
        <p:spPr/>
        <p:txBody>
          <a:bodyPr/>
          <a:lstStyle/>
          <a:p>
            <a:fld id="{48A87A34-81AB-432B-8DAE-1953F412C126}" type="datetimeFigureOut">
              <a:rPr lang="en-US" smtClean="0"/>
              <a:t>11/29/2019</a:t>
            </a:fld>
            <a:endParaRPr lang="en-US" dirty="0"/>
          </a:p>
        </p:txBody>
      </p:sp>
      <p:sp>
        <p:nvSpPr>
          <p:cNvPr id="6" name="Kājenes vietturis 5">
            <a:extLst>
              <a:ext uri="{FF2B5EF4-FFF2-40B4-BE49-F238E27FC236}">
                <a16:creationId xmlns:a16="http://schemas.microsoft.com/office/drawing/2014/main" id="{D2A5BE15-B108-4C66-9102-C45599992403}"/>
              </a:ext>
            </a:extLst>
          </p:cNvPr>
          <p:cNvSpPr>
            <a:spLocks noGrp="1"/>
          </p:cNvSpPr>
          <p:nvPr>
            <p:ph type="ftr" sz="quarter" idx="11"/>
          </p:nvPr>
        </p:nvSpPr>
        <p:spPr/>
        <p:txBody>
          <a:bodyPr/>
          <a:lstStyle/>
          <a:p>
            <a:endParaRPr lang="en-US" dirty="0"/>
          </a:p>
        </p:txBody>
      </p:sp>
      <p:sp>
        <p:nvSpPr>
          <p:cNvPr id="7" name="Slaida numura vietturis 6">
            <a:extLst>
              <a:ext uri="{FF2B5EF4-FFF2-40B4-BE49-F238E27FC236}">
                <a16:creationId xmlns:a16="http://schemas.microsoft.com/office/drawing/2014/main" id="{F59CA7CD-E073-445D-9A85-42D5DA7B2AC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452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380728AD-DAD5-46C8-B61E-D05E3D3CB0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US"/>
          </a:p>
        </p:txBody>
      </p:sp>
      <p:sp>
        <p:nvSpPr>
          <p:cNvPr id="3" name="Teksta vietturis 2">
            <a:extLst>
              <a:ext uri="{FF2B5EF4-FFF2-40B4-BE49-F238E27FC236}">
                <a16:creationId xmlns:a16="http://schemas.microsoft.com/office/drawing/2014/main" id="{1D4896F7-844A-44F1-A43B-B8C27D625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44DCC9C3-C2D9-41E3-B59C-8563921ED1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11/29/2019</a:t>
            </a:fld>
            <a:endParaRPr lang="en-US" dirty="0"/>
          </a:p>
        </p:txBody>
      </p:sp>
      <p:sp>
        <p:nvSpPr>
          <p:cNvPr id="5" name="Kājenes vietturis 4">
            <a:extLst>
              <a:ext uri="{FF2B5EF4-FFF2-40B4-BE49-F238E27FC236}">
                <a16:creationId xmlns:a16="http://schemas.microsoft.com/office/drawing/2014/main" id="{78516B61-66E8-45BF-9E7D-342141A93E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ida numura vietturis 5">
            <a:extLst>
              <a:ext uri="{FF2B5EF4-FFF2-40B4-BE49-F238E27FC236}">
                <a16:creationId xmlns:a16="http://schemas.microsoft.com/office/drawing/2014/main" id="{A55580A7-F953-476C-A291-95CEDE16AB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2233095"/>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3C88C13-7559-4C05-84EB-5F5C8F511440}"/>
              </a:ext>
            </a:extLst>
          </p:cNvPr>
          <p:cNvSpPr>
            <a:spLocks noGrp="1"/>
          </p:cNvSpPr>
          <p:nvPr>
            <p:ph type="ctrTitle"/>
          </p:nvPr>
        </p:nvSpPr>
        <p:spPr/>
        <p:txBody>
          <a:bodyPr>
            <a:normAutofit fontScale="90000"/>
          </a:bodyPr>
          <a:lstStyle/>
          <a:p>
            <a:r>
              <a:rPr lang="en-US" b="1" dirty="0">
                <a:solidFill>
                  <a:schemeClr val="accent1"/>
                </a:solidFill>
                <a:latin typeface="Copperplate Gothic Bold" panose="020E0705020206020404" pitchFamily="34" charset="0"/>
              </a:rPr>
              <a:t>Shaping and funding Latvia’s energy transition</a:t>
            </a:r>
          </a:p>
        </p:txBody>
      </p:sp>
      <p:sp>
        <p:nvSpPr>
          <p:cNvPr id="3" name="Apakšvirsraksts 2">
            <a:extLst>
              <a:ext uri="{FF2B5EF4-FFF2-40B4-BE49-F238E27FC236}">
                <a16:creationId xmlns:a16="http://schemas.microsoft.com/office/drawing/2014/main" id="{EC91A85A-AE15-4FD2-88A8-08E94CFAA61A}"/>
              </a:ext>
            </a:extLst>
          </p:cNvPr>
          <p:cNvSpPr>
            <a:spLocks noGrp="1"/>
          </p:cNvSpPr>
          <p:nvPr>
            <p:ph type="subTitle" idx="1"/>
          </p:nvPr>
        </p:nvSpPr>
        <p:spPr/>
        <p:txBody>
          <a:bodyPr/>
          <a:lstStyle/>
          <a:p>
            <a:r>
              <a:rPr lang="lv-LV" dirty="0">
                <a:solidFill>
                  <a:schemeClr val="accent1">
                    <a:lumMod val="75000"/>
                  </a:schemeClr>
                </a:solidFill>
              </a:rPr>
              <a:t>Gunārs Valdmanis</a:t>
            </a:r>
          </a:p>
          <a:p>
            <a:r>
              <a:rPr lang="en-GB" dirty="0">
                <a:latin typeface="Copperplate Gothic Bold" panose="020E0705020206020404" pitchFamily="34" charset="0"/>
              </a:rPr>
              <a:t>The Latvian Association of Power Engineers and Energy Constructors</a:t>
            </a:r>
          </a:p>
        </p:txBody>
      </p:sp>
      <p:pic>
        <p:nvPicPr>
          <p:cNvPr id="5" name="Attēls 4">
            <a:extLst>
              <a:ext uri="{FF2B5EF4-FFF2-40B4-BE49-F238E27FC236}">
                <a16:creationId xmlns:a16="http://schemas.microsoft.com/office/drawing/2014/main" id="{8B6A681C-D215-4A6B-9156-8040A308D105}"/>
              </a:ext>
            </a:extLst>
          </p:cNvPr>
          <p:cNvPicPr>
            <a:picLocks noChangeAspect="1"/>
          </p:cNvPicPr>
          <p:nvPr/>
        </p:nvPicPr>
        <p:blipFill>
          <a:blip r:embed="rId2"/>
          <a:stretch>
            <a:fillRect/>
          </a:stretch>
        </p:blipFill>
        <p:spPr>
          <a:xfrm>
            <a:off x="4667428" y="4845113"/>
            <a:ext cx="2857143" cy="1009524"/>
          </a:xfrm>
          <a:prstGeom prst="rect">
            <a:avLst/>
          </a:prstGeom>
        </p:spPr>
      </p:pic>
    </p:spTree>
    <p:extLst>
      <p:ext uri="{BB962C8B-B14F-4D97-AF65-F5344CB8AC3E}">
        <p14:creationId xmlns:p14="http://schemas.microsoft.com/office/powerpoint/2010/main" val="233384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E6AE30F-1A9E-4447-ADF2-FB4EDED2BBF5}"/>
              </a:ext>
            </a:extLst>
          </p:cNvPr>
          <p:cNvSpPr>
            <a:spLocks noGrp="1"/>
          </p:cNvSpPr>
          <p:nvPr>
            <p:ph type="title"/>
          </p:nvPr>
        </p:nvSpPr>
        <p:spPr/>
        <p:txBody>
          <a:bodyPr/>
          <a:lstStyle/>
          <a:p>
            <a:r>
              <a:rPr lang="en-GB" b="1" dirty="0">
                <a:solidFill>
                  <a:schemeClr val="accent1"/>
                </a:solidFill>
                <a:latin typeface="Copperplate Gothic Bold" panose="020E0705020206020404" pitchFamily="34" charset="0"/>
              </a:rPr>
              <a:t>What Latvia wants to achieve?</a:t>
            </a:r>
            <a:endParaRPr lang="en-GB" dirty="0">
              <a:latin typeface="Copperplate Gothic Bold" panose="020E0705020206020404" pitchFamily="34" charset="0"/>
            </a:endParaRPr>
          </a:p>
        </p:txBody>
      </p:sp>
      <p:graphicFrame>
        <p:nvGraphicFramePr>
          <p:cNvPr id="4" name="Satura vietturis 3">
            <a:extLst>
              <a:ext uri="{FF2B5EF4-FFF2-40B4-BE49-F238E27FC236}">
                <a16:creationId xmlns:a16="http://schemas.microsoft.com/office/drawing/2014/main" id="{675F267F-3911-43F0-87CB-0727A4EB5EFD}"/>
              </a:ext>
            </a:extLst>
          </p:cNvPr>
          <p:cNvGraphicFramePr>
            <a:graphicFrameLocks noGrp="1"/>
          </p:cNvGraphicFramePr>
          <p:nvPr>
            <p:ph idx="1"/>
            <p:extLst>
              <p:ext uri="{D42A27DB-BD31-4B8C-83A1-F6EECF244321}">
                <p14:modId xmlns:p14="http://schemas.microsoft.com/office/powerpoint/2010/main" val="507868604"/>
              </p:ext>
            </p:extLst>
          </p:nvPr>
        </p:nvGraphicFramePr>
        <p:xfrm>
          <a:off x="838200" y="1648074"/>
          <a:ext cx="9779755" cy="4640770"/>
        </p:xfrm>
        <a:graphic>
          <a:graphicData uri="http://schemas.openxmlformats.org/drawingml/2006/table">
            <a:tbl>
              <a:tblPr firstRow="1" firstCol="1" bandRow="1">
                <a:tableStyleId>{5C22544A-7EE6-4342-B048-85BDC9FD1C3A}</a:tableStyleId>
              </a:tblPr>
              <a:tblGrid>
                <a:gridCol w="4066081">
                  <a:extLst>
                    <a:ext uri="{9D8B030D-6E8A-4147-A177-3AD203B41FA5}">
                      <a16:colId xmlns:a16="http://schemas.microsoft.com/office/drawing/2014/main" val="1132086786"/>
                    </a:ext>
                  </a:extLst>
                </a:gridCol>
                <a:gridCol w="930109">
                  <a:extLst>
                    <a:ext uri="{9D8B030D-6E8A-4147-A177-3AD203B41FA5}">
                      <a16:colId xmlns:a16="http://schemas.microsoft.com/office/drawing/2014/main" val="3430563587"/>
                    </a:ext>
                  </a:extLst>
                </a:gridCol>
                <a:gridCol w="930109">
                  <a:extLst>
                    <a:ext uri="{9D8B030D-6E8A-4147-A177-3AD203B41FA5}">
                      <a16:colId xmlns:a16="http://schemas.microsoft.com/office/drawing/2014/main" val="1105130435"/>
                    </a:ext>
                  </a:extLst>
                </a:gridCol>
                <a:gridCol w="963364">
                  <a:extLst>
                    <a:ext uri="{9D8B030D-6E8A-4147-A177-3AD203B41FA5}">
                      <a16:colId xmlns:a16="http://schemas.microsoft.com/office/drawing/2014/main" val="3665723905"/>
                    </a:ext>
                  </a:extLst>
                </a:gridCol>
                <a:gridCol w="963364">
                  <a:extLst>
                    <a:ext uri="{9D8B030D-6E8A-4147-A177-3AD203B41FA5}">
                      <a16:colId xmlns:a16="http://schemas.microsoft.com/office/drawing/2014/main" val="753460744"/>
                    </a:ext>
                  </a:extLst>
                </a:gridCol>
                <a:gridCol w="963364">
                  <a:extLst>
                    <a:ext uri="{9D8B030D-6E8A-4147-A177-3AD203B41FA5}">
                      <a16:colId xmlns:a16="http://schemas.microsoft.com/office/drawing/2014/main" val="675531263"/>
                    </a:ext>
                  </a:extLst>
                </a:gridCol>
                <a:gridCol w="963364">
                  <a:extLst>
                    <a:ext uri="{9D8B030D-6E8A-4147-A177-3AD203B41FA5}">
                      <a16:colId xmlns:a16="http://schemas.microsoft.com/office/drawing/2014/main" val="1484857400"/>
                    </a:ext>
                  </a:extLst>
                </a:gridCol>
              </a:tblGrid>
              <a:tr h="534913">
                <a:tc rowSpan="2">
                  <a:txBody>
                    <a:bodyPr/>
                    <a:lstStyle/>
                    <a:p>
                      <a:pPr>
                        <a:lnSpc>
                          <a:spcPct val="107000"/>
                        </a:lnSpc>
                      </a:pPr>
                      <a:endParaRPr lang="en-GB" sz="1800" noProof="0" dirty="0">
                        <a:effectLst/>
                        <a:latin typeface="Times New Roman" panose="02020603050405020304" pitchFamily="18" charset="0"/>
                        <a:cs typeface="Times New Roman" panose="02020603050405020304" pitchFamily="18" charset="0"/>
                      </a:endParaRPr>
                    </a:p>
                  </a:txBody>
                  <a:tcPr marL="17780" marR="17780" marT="0" marB="0" anchor="ctr">
                    <a:solidFill>
                      <a:schemeClr val="accent3"/>
                    </a:solidFill>
                  </a:tcPr>
                </a:tc>
                <a:tc>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Actual value</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solidFill>
                      <a:schemeClr val="accent3"/>
                    </a:solidFill>
                  </a:tcPr>
                </a:tc>
                <a:tc gridSpan="5">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Target value</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6324021"/>
                  </a:ext>
                </a:extLst>
              </a:tr>
              <a:tr h="307591">
                <a:tc vMerge="1">
                  <a:txBody>
                    <a:bodyPr/>
                    <a:lstStyle/>
                    <a:p>
                      <a:endParaRPr lang="en-US"/>
                    </a:p>
                  </a:txBody>
                  <a:tcPr/>
                </a:tc>
                <a:tc>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2017</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2020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2022</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2025</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2027</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1800" noProof="0">
                          <a:effectLst/>
                          <a:latin typeface="Times New Roman" panose="02020603050405020304" pitchFamily="18" charset="0"/>
                          <a:cs typeface="Times New Roman" panose="02020603050405020304" pitchFamily="18" charset="0"/>
                        </a:rPr>
                        <a:t>2030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1105192744"/>
                  </a:ext>
                </a:extLst>
              </a:tr>
              <a:tr h="583640">
                <a:tc>
                  <a:txBody>
                    <a:bodyPr/>
                    <a:lstStyle/>
                    <a:p>
                      <a:pPr>
                        <a:lnSpc>
                          <a:spcPct val="106000"/>
                        </a:lnSpc>
                        <a:spcAft>
                          <a:spcPts val="0"/>
                        </a:spcAft>
                      </a:pPr>
                      <a:r>
                        <a:rPr lang="en-GB" sz="2000" noProof="0">
                          <a:effectLst/>
                          <a:latin typeface="Times New Roman" panose="02020603050405020304" pitchFamily="18" charset="0"/>
                          <a:cs typeface="Times New Roman" panose="02020603050405020304" pitchFamily="18" charset="0"/>
                        </a:rPr>
                        <a:t>Proportion of RES in final energy consumption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solidFill>
                      <a:schemeClr val="accent3"/>
                    </a:solidFill>
                  </a:tcP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39,01</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40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41,8</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44,3</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46,5</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3493980334"/>
                  </a:ext>
                </a:extLst>
              </a:tr>
              <a:tr h="583640">
                <a:tc>
                  <a:txBody>
                    <a:bodyPr/>
                    <a:lstStyle/>
                    <a:p>
                      <a:pPr marL="180340">
                        <a:lnSpc>
                          <a:spcPct val="106000"/>
                        </a:lnSpc>
                        <a:spcAft>
                          <a:spcPts val="0"/>
                        </a:spcAft>
                      </a:pPr>
                      <a:r>
                        <a:rPr lang="en-GB" sz="2000" noProof="0">
                          <a:effectLst/>
                          <a:latin typeface="Times New Roman" panose="02020603050405020304" pitchFamily="18" charset="0"/>
                          <a:cs typeface="Times New Roman" panose="02020603050405020304" pitchFamily="18" charset="0"/>
                        </a:rPr>
                        <a:t>Indicative proportion of RES in power production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solidFill>
                      <a:schemeClr val="accent3"/>
                    </a:solidFill>
                  </a:tcP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54,36</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59,8</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&gt;60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1432821567"/>
                  </a:ext>
                </a:extLst>
              </a:tr>
              <a:tr h="881758">
                <a:tc>
                  <a:txBody>
                    <a:bodyPr/>
                    <a:lstStyle/>
                    <a:p>
                      <a:pPr marL="180340">
                        <a:lnSpc>
                          <a:spcPct val="106000"/>
                        </a:lnSpc>
                        <a:spcAft>
                          <a:spcPts val="0"/>
                        </a:spcAft>
                      </a:pPr>
                      <a:r>
                        <a:rPr lang="en-GB" sz="2000" noProof="0">
                          <a:effectLst/>
                          <a:latin typeface="Times New Roman" panose="02020603050405020304" pitchFamily="18" charset="0"/>
                          <a:cs typeface="Times New Roman" panose="02020603050405020304" pitchFamily="18" charset="0"/>
                        </a:rPr>
                        <a:t>Indicative proportion of RES in heating and cooling energy production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solidFill>
                      <a:schemeClr val="accent3"/>
                    </a:solidFill>
                  </a:tcP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54,58</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53,4</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55,2</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56,08</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56,69</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57,59</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2924682329"/>
                  </a:ext>
                </a:extLst>
              </a:tr>
              <a:tr h="583640">
                <a:tc>
                  <a:txBody>
                    <a:bodyPr/>
                    <a:lstStyle/>
                    <a:p>
                      <a:pPr>
                        <a:lnSpc>
                          <a:spcPct val="106000"/>
                        </a:lnSpc>
                        <a:spcAft>
                          <a:spcPts val="0"/>
                        </a:spcAft>
                      </a:pPr>
                      <a:r>
                        <a:rPr lang="en-GB" sz="2000" noProof="0">
                          <a:effectLst/>
                          <a:latin typeface="Times New Roman" panose="02020603050405020304" pitchFamily="18" charset="0"/>
                          <a:cs typeface="Times New Roman" panose="02020603050405020304" pitchFamily="18" charset="0"/>
                        </a:rPr>
                        <a:t>Proportion of RES in final consumption of transport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solidFill>
                      <a:schemeClr val="accent3"/>
                    </a:solidFill>
                  </a:tcP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2,5</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10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7</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2422739906"/>
                  </a:ext>
                </a:extLst>
              </a:tr>
              <a:tr h="881758">
                <a:tc>
                  <a:txBody>
                    <a:bodyPr/>
                    <a:lstStyle/>
                    <a:p>
                      <a:pPr marL="180340">
                        <a:lnSpc>
                          <a:spcPct val="106000"/>
                        </a:lnSpc>
                        <a:spcAft>
                          <a:spcPts val="0"/>
                        </a:spcAft>
                      </a:pPr>
                      <a:r>
                        <a:rPr lang="en-GB" sz="2000" noProof="0">
                          <a:effectLst/>
                          <a:latin typeface="Times New Roman" panose="02020603050405020304" pitchFamily="18" charset="0"/>
                          <a:cs typeface="Times New Roman" panose="02020603050405020304" pitchFamily="18" charset="0"/>
                        </a:rPr>
                        <a:t>Proportion of modern bio-fuels and biogas in final energy consumption of transport sector (%)</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solidFill>
                      <a:schemeClr val="accent3"/>
                    </a:solidFill>
                  </a:tcP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 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0,2</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1,0</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latin typeface="Times New Roman" panose="02020603050405020304" pitchFamily="18" charset="0"/>
                          <a:cs typeface="Times New Roman" panose="02020603050405020304" pitchFamily="18" charset="0"/>
                        </a:rPr>
                        <a:t>-</a:t>
                      </a:r>
                      <a:endParaRPr lang="en-GB" sz="2000" noProof="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dirty="0">
                          <a:effectLst/>
                          <a:latin typeface="Times New Roman" panose="02020603050405020304" pitchFamily="18" charset="0"/>
                          <a:cs typeface="Times New Roman" panose="02020603050405020304" pitchFamily="18" charset="0"/>
                        </a:rPr>
                        <a:t>3,5</a:t>
                      </a:r>
                      <a:endParaRPr lang="en-GB" sz="20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2124506649"/>
                  </a:ext>
                </a:extLst>
              </a:tr>
            </a:tbl>
          </a:graphicData>
        </a:graphic>
      </p:graphicFrame>
      <p:sp>
        <p:nvSpPr>
          <p:cNvPr id="5" name="Rectangle 1">
            <a:extLst>
              <a:ext uri="{FF2B5EF4-FFF2-40B4-BE49-F238E27FC236}">
                <a16:creationId xmlns:a16="http://schemas.microsoft.com/office/drawing/2014/main" id="{CF16EC8E-948B-434F-9D40-39E4A9A18FC1}"/>
              </a:ext>
            </a:extLst>
          </p:cNvPr>
          <p:cNvSpPr>
            <a:spLocks noChangeArrowheads="1"/>
          </p:cNvSpPr>
          <p:nvPr/>
        </p:nvSpPr>
        <p:spPr bwMode="auto">
          <a:xfrm>
            <a:off x="-2209483" y="-325584"/>
            <a:ext cx="19557478" cy="70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6865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DA5D64D-478D-4DEF-A503-3B801BE99BD6}"/>
              </a:ext>
            </a:extLst>
          </p:cNvPr>
          <p:cNvSpPr>
            <a:spLocks noGrp="1"/>
          </p:cNvSpPr>
          <p:nvPr>
            <p:ph type="title"/>
          </p:nvPr>
        </p:nvSpPr>
        <p:spPr/>
        <p:txBody>
          <a:bodyPr/>
          <a:lstStyle/>
          <a:p>
            <a:r>
              <a:rPr lang="en-GB" b="1" dirty="0">
                <a:solidFill>
                  <a:schemeClr val="accent1"/>
                </a:solidFill>
                <a:latin typeface="Copperplate Gothic Bold" panose="020E0705020206020404" pitchFamily="34" charset="0"/>
              </a:rPr>
              <a:t>Initial assessment of Latvia’s targets</a:t>
            </a:r>
            <a:endParaRPr lang="en-GB" dirty="0">
              <a:latin typeface="Copperplate Gothic Bold" panose="020E0705020206020404" pitchFamily="34" charset="0"/>
            </a:endParaRPr>
          </a:p>
        </p:txBody>
      </p:sp>
      <p:graphicFrame>
        <p:nvGraphicFramePr>
          <p:cNvPr id="4" name="Satura vietturis 3">
            <a:extLst>
              <a:ext uri="{FF2B5EF4-FFF2-40B4-BE49-F238E27FC236}">
                <a16:creationId xmlns:a16="http://schemas.microsoft.com/office/drawing/2014/main" id="{3906E573-EF47-4D88-9CF0-0E74C60E166C}"/>
              </a:ext>
            </a:extLst>
          </p:cNvPr>
          <p:cNvGraphicFramePr>
            <a:graphicFrameLocks noGrp="1"/>
          </p:cNvGraphicFramePr>
          <p:nvPr>
            <p:ph idx="1"/>
            <p:extLst>
              <p:ext uri="{D42A27DB-BD31-4B8C-83A1-F6EECF244321}">
                <p14:modId xmlns:p14="http://schemas.microsoft.com/office/powerpoint/2010/main" val="110486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22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528D348-2AF7-49E6-AF6D-99623A646784}"/>
              </a:ext>
            </a:extLst>
          </p:cNvPr>
          <p:cNvSpPr>
            <a:spLocks noGrp="1"/>
          </p:cNvSpPr>
          <p:nvPr>
            <p:ph type="title"/>
          </p:nvPr>
        </p:nvSpPr>
        <p:spPr/>
        <p:txBody>
          <a:bodyPr/>
          <a:lstStyle/>
          <a:p>
            <a:r>
              <a:rPr lang="en-GB" b="1" dirty="0">
                <a:solidFill>
                  <a:schemeClr val="accent1"/>
                </a:solidFill>
                <a:latin typeface="Copperplate Gothic Bold" panose="020E0705020206020404" pitchFamily="34" charset="0"/>
              </a:rPr>
              <a:t>Why targets of RES for power sector are alarming? </a:t>
            </a:r>
            <a:endParaRPr lang="en-GB" dirty="0">
              <a:latin typeface="Copperplate Gothic Bold" panose="020E0705020206020404" pitchFamily="34" charset="0"/>
            </a:endParaRPr>
          </a:p>
        </p:txBody>
      </p:sp>
      <p:graphicFrame>
        <p:nvGraphicFramePr>
          <p:cNvPr id="5" name="Satura vietturis 4">
            <a:extLst>
              <a:ext uri="{FF2B5EF4-FFF2-40B4-BE49-F238E27FC236}">
                <a16:creationId xmlns:a16="http://schemas.microsoft.com/office/drawing/2014/main" id="{36622F55-3A08-4E00-80CE-7C9520BB2919}"/>
              </a:ext>
            </a:extLst>
          </p:cNvPr>
          <p:cNvGraphicFramePr>
            <a:graphicFrameLocks noGrp="1"/>
          </p:cNvGraphicFramePr>
          <p:nvPr>
            <p:ph idx="1"/>
            <p:extLst>
              <p:ext uri="{D42A27DB-BD31-4B8C-83A1-F6EECF244321}">
                <p14:modId xmlns:p14="http://schemas.microsoft.com/office/powerpoint/2010/main" val="32098279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944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528D348-2AF7-49E6-AF6D-99623A646784}"/>
              </a:ext>
            </a:extLst>
          </p:cNvPr>
          <p:cNvSpPr>
            <a:spLocks noGrp="1"/>
          </p:cNvSpPr>
          <p:nvPr>
            <p:ph type="title"/>
          </p:nvPr>
        </p:nvSpPr>
        <p:spPr/>
        <p:txBody>
          <a:bodyPr/>
          <a:lstStyle/>
          <a:p>
            <a:r>
              <a:rPr lang="en-GB" b="1" dirty="0">
                <a:solidFill>
                  <a:schemeClr val="accent1"/>
                </a:solidFill>
                <a:latin typeface="Copperplate Gothic Bold" panose="020E0705020206020404" pitchFamily="34" charset="0"/>
              </a:rPr>
              <a:t>Estimated contribution of each sector</a:t>
            </a:r>
            <a:endParaRPr lang="en-GB" dirty="0">
              <a:latin typeface="Copperplate Gothic Bold" panose="020E0705020206020404" pitchFamily="34" charset="0"/>
            </a:endParaRPr>
          </a:p>
        </p:txBody>
      </p:sp>
      <p:graphicFrame>
        <p:nvGraphicFramePr>
          <p:cNvPr id="4" name="Satura vietturis 3">
            <a:extLst>
              <a:ext uri="{FF2B5EF4-FFF2-40B4-BE49-F238E27FC236}">
                <a16:creationId xmlns:a16="http://schemas.microsoft.com/office/drawing/2014/main" id="{D4962A8E-FDFD-4445-9F45-3B3067E5E1B5}"/>
              </a:ext>
            </a:extLst>
          </p:cNvPr>
          <p:cNvGraphicFramePr>
            <a:graphicFrameLocks noGrp="1"/>
          </p:cNvGraphicFramePr>
          <p:nvPr>
            <p:ph idx="1"/>
            <p:extLst>
              <p:ext uri="{D42A27DB-BD31-4B8C-83A1-F6EECF244321}">
                <p14:modId xmlns:p14="http://schemas.microsoft.com/office/powerpoint/2010/main" val="4000915579"/>
              </p:ext>
            </p:extLst>
          </p:nvPr>
        </p:nvGraphicFramePr>
        <p:xfrm>
          <a:off x="838200" y="1690688"/>
          <a:ext cx="10002078" cy="4452732"/>
        </p:xfrm>
        <a:graphic>
          <a:graphicData uri="http://schemas.openxmlformats.org/drawingml/2006/table">
            <a:tbl>
              <a:tblPr firstRow="1" firstCol="1" bandRow="1">
                <a:tableStyleId>{5C22544A-7EE6-4342-B048-85BDC9FD1C3A}</a:tableStyleId>
              </a:tblPr>
              <a:tblGrid>
                <a:gridCol w="5868393">
                  <a:extLst>
                    <a:ext uri="{9D8B030D-6E8A-4147-A177-3AD203B41FA5}">
                      <a16:colId xmlns:a16="http://schemas.microsoft.com/office/drawing/2014/main" val="2597824371"/>
                    </a:ext>
                  </a:extLst>
                </a:gridCol>
                <a:gridCol w="1455937">
                  <a:extLst>
                    <a:ext uri="{9D8B030D-6E8A-4147-A177-3AD203B41FA5}">
                      <a16:colId xmlns:a16="http://schemas.microsoft.com/office/drawing/2014/main" val="2302518787"/>
                    </a:ext>
                  </a:extLst>
                </a:gridCol>
                <a:gridCol w="1216366">
                  <a:extLst>
                    <a:ext uri="{9D8B030D-6E8A-4147-A177-3AD203B41FA5}">
                      <a16:colId xmlns:a16="http://schemas.microsoft.com/office/drawing/2014/main" val="2325373623"/>
                    </a:ext>
                  </a:extLst>
                </a:gridCol>
                <a:gridCol w="1461382">
                  <a:extLst>
                    <a:ext uri="{9D8B030D-6E8A-4147-A177-3AD203B41FA5}">
                      <a16:colId xmlns:a16="http://schemas.microsoft.com/office/drawing/2014/main" val="2085327652"/>
                    </a:ext>
                  </a:extLst>
                </a:gridCol>
              </a:tblGrid>
              <a:tr h="2580228">
                <a:tc>
                  <a:txBody>
                    <a:bodyPr/>
                    <a:lstStyle/>
                    <a:p>
                      <a:pPr marL="180340">
                        <a:lnSpc>
                          <a:spcPct val="106000"/>
                        </a:lnSpc>
                        <a:spcAft>
                          <a:spcPts val="0"/>
                        </a:spcAft>
                      </a:pPr>
                      <a:r>
                        <a:rPr lang="en-GB" sz="2000" noProof="0">
                          <a:effectLst/>
                        </a:rPr>
                        <a:t>Input data source: Latvian  Burreau of Statistics, Energy balance for Year 2018</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solidFill>
                      <a:srgbClr val="00B050"/>
                    </a:solidFill>
                  </a:tcPr>
                </a:tc>
                <a:tc>
                  <a:txBody>
                    <a:bodyPr/>
                    <a:lstStyle/>
                    <a:p>
                      <a:pPr algn="ctr">
                        <a:lnSpc>
                          <a:spcPct val="106000"/>
                        </a:lnSpc>
                        <a:spcAft>
                          <a:spcPts val="0"/>
                        </a:spcAft>
                      </a:pPr>
                      <a:r>
                        <a:rPr lang="en-GB" sz="2000" noProof="0">
                          <a:effectLst/>
                        </a:rPr>
                        <a:t>Actual proportion of sector in final energy consumption</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solidFill>
                      <a:srgbClr val="00B050"/>
                    </a:solidFill>
                  </a:tcPr>
                </a:tc>
                <a:tc>
                  <a:txBody>
                    <a:bodyPr/>
                    <a:lstStyle/>
                    <a:p>
                      <a:pPr algn="ctr">
                        <a:lnSpc>
                          <a:spcPct val="106000"/>
                        </a:lnSpc>
                        <a:spcAft>
                          <a:spcPts val="0"/>
                        </a:spcAft>
                      </a:pPr>
                      <a:r>
                        <a:rPr lang="en-GB" sz="2000" noProof="0" dirty="0">
                          <a:effectLst/>
                        </a:rPr>
                        <a:t>Proposed  RES proportion in sector</a:t>
                      </a:r>
                      <a:endParaRPr lang="en-GB"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solidFill>
                      <a:srgbClr val="00B050"/>
                    </a:solidFill>
                  </a:tcPr>
                </a:tc>
                <a:tc>
                  <a:txBody>
                    <a:bodyPr/>
                    <a:lstStyle/>
                    <a:p>
                      <a:pPr algn="ctr">
                        <a:lnSpc>
                          <a:spcPct val="106000"/>
                        </a:lnSpc>
                        <a:spcAft>
                          <a:spcPts val="0"/>
                        </a:spcAft>
                      </a:pPr>
                      <a:r>
                        <a:rPr lang="en-GB" sz="2000" noProof="0">
                          <a:effectLst/>
                        </a:rPr>
                        <a:t>Estimated result in necessary consumption of RES </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solidFill>
                      <a:srgbClr val="00B050"/>
                    </a:solidFill>
                  </a:tcPr>
                </a:tc>
                <a:extLst>
                  <a:ext uri="{0D108BD9-81ED-4DB2-BD59-A6C34878D82A}">
                    <a16:rowId xmlns:a16="http://schemas.microsoft.com/office/drawing/2014/main" val="2164301909"/>
                  </a:ext>
                </a:extLst>
              </a:tr>
              <a:tr h="468126">
                <a:tc>
                  <a:txBody>
                    <a:bodyPr/>
                    <a:lstStyle/>
                    <a:p>
                      <a:pPr>
                        <a:lnSpc>
                          <a:spcPct val="106000"/>
                        </a:lnSpc>
                        <a:spcAft>
                          <a:spcPts val="0"/>
                        </a:spcAft>
                      </a:pPr>
                      <a:r>
                        <a:rPr lang="en-GB" sz="2000" noProof="0">
                          <a:effectLst/>
                        </a:rPr>
                        <a:t>Transport sector</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rPr>
                        <a:t>30%</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rPr>
                        <a:t>7%</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b="1" noProof="0">
                          <a:effectLst/>
                        </a:rPr>
                        <a:t>4.2%</a:t>
                      </a:r>
                      <a:endParaRPr lang="en-GB" sz="2000" b="1"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1929035246"/>
                  </a:ext>
                </a:extLst>
              </a:tr>
              <a:tr h="468126">
                <a:tc>
                  <a:txBody>
                    <a:bodyPr/>
                    <a:lstStyle/>
                    <a:p>
                      <a:pPr>
                        <a:lnSpc>
                          <a:spcPct val="106000"/>
                        </a:lnSpc>
                        <a:spcAft>
                          <a:spcPts val="0"/>
                        </a:spcAft>
                      </a:pPr>
                      <a:r>
                        <a:rPr lang="en-GB" sz="2000" noProof="0">
                          <a:effectLst/>
                        </a:rPr>
                        <a:t>Heating and cooling sector</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rPr>
                        <a:t>55%</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rPr>
                        <a:t>58%</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b="1" noProof="0">
                          <a:effectLst/>
                        </a:rPr>
                        <a:t>64%</a:t>
                      </a:r>
                      <a:endParaRPr lang="en-GB" sz="2000" b="1"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2990656063"/>
                  </a:ext>
                </a:extLst>
              </a:tr>
              <a:tr h="468126">
                <a:tc>
                  <a:txBody>
                    <a:bodyPr/>
                    <a:lstStyle/>
                    <a:p>
                      <a:pPr>
                        <a:lnSpc>
                          <a:spcPct val="106000"/>
                        </a:lnSpc>
                        <a:spcAft>
                          <a:spcPts val="0"/>
                        </a:spcAft>
                      </a:pPr>
                      <a:r>
                        <a:rPr lang="en-GB" sz="2000" noProof="0">
                          <a:effectLst/>
                        </a:rPr>
                        <a:t>Power sector</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rPr>
                        <a:t>15%</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rPr>
                        <a:t>60%</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b="1" noProof="0">
                          <a:effectLst/>
                        </a:rPr>
                        <a:t>10%</a:t>
                      </a:r>
                      <a:endParaRPr lang="en-GB" sz="2000" b="1"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100880309"/>
                  </a:ext>
                </a:extLst>
              </a:tr>
              <a:tr h="468126">
                <a:tc>
                  <a:txBody>
                    <a:bodyPr/>
                    <a:lstStyle/>
                    <a:p>
                      <a:pPr>
                        <a:lnSpc>
                          <a:spcPct val="106000"/>
                        </a:lnSpc>
                        <a:spcAft>
                          <a:spcPts val="0"/>
                        </a:spcAft>
                      </a:pPr>
                      <a:r>
                        <a:rPr lang="en-GB" sz="2000" noProof="0">
                          <a:effectLst/>
                        </a:rPr>
                        <a:t>Total</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noProof="0">
                          <a:effectLst/>
                        </a:rPr>
                        <a:t>100%</a:t>
                      </a:r>
                      <a:endParaRPr lang="en-GB"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a:lnSpc>
                          <a:spcPct val="107000"/>
                        </a:lnSpc>
                      </a:pPr>
                      <a:endParaRPr lang="en-GB" sz="1800" noProof="0">
                        <a:effectLst/>
                        <a:latin typeface="Calibri" panose="020F0502020204030204" pitchFamily="34" charset="0"/>
                        <a:cs typeface="Times New Roman" panose="02020603050405020304" pitchFamily="18" charset="0"/>
                      </a:endParaRPr>
                    </a:p>
                  </a:txBody>
                  <a:tcPr marL="17780" marR="17780" marT="0" marB="0" anchor="ctr"/>
                </a:tc>
                <a:tc>
                  <a:txBody>
                    <a:bodyPr/>
                    <a:lstStyle/>
                    <a:p>
                      <a:pPr algn="ctr">
                        <a:lnSpc>
                          <a:spcPct val="106000"/>
                        </a:lnSpc>
                        <a:spcAft>
                          <a:spcPts val="0"/>
                        </a:spcAft>
                      </a:pPr>
                      <a:r>
                        <a:rPr lang="en-GB" sz="2000" b="1" noProof="0" dirty="0">
                          <a:solidFill>
                            <a:srgbClr val="FF0000"/>
                          </a:solidFill>
                          <a:effectLst/>
                        </a:rPr>
                        <a:t>78.2%</a:t>
                      </a:r>
                      <a:endParaRPr lang="en-GB" sz="2000" b="1"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3147020474"/>
                  </a:ext>
                </a:extLst>
              </a:tr>
            </a:tbl>
          </a:graphicData>
        </a:graphic>
      </p:graphicFrame>
    </p:spTree>
    <p:extLst>
      <p:ext uri="{BB962C8B-B14F-4D97-AF65-F5344CB8AC3E}">
        <p14:creationId xmlns:p14="http://schemas.microsoft.com/office/powerpoint/2010/main" val="632942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F730A38-40A5-492A-BF80-47BBB648A002}"/>
              </a:ext>
            </a:extLst>
          </p:cNvPr>
          <p:cNvSpPr>
            <a:spLocks noGrp="1"/>
          </p:cNvSpPr>
          <p:nvPr>
            <p:ph type="title"/>
          </p:nvPr>
        </p:nvSpPr>
        <p:spPr/>
        <p:txBody>
          <a:bodyPr/>
          <a:lstStyle/>
          <a:p>
            <a:r>
              <a:rPr lang="en-GB" b="1" dirty="0">
                <a:solidFill>
                  <a:schemeClr val="accent1"/>
                </a:solidFill>
                <a:latin typeface="Copperplate Gothic Bold" panose="020E0705020206020404" pitchFamily="34" charset="0"/>
              </a:rPr>
              <a:t>Can shortage of RES target be compensated by power sector?</a:t>
            </a:r>
            <a:endParaRPr lang="en-GB" dirty="0">
              <a:latin typeface="Copperplate Gothic Bold" panose="020E0705020206020404" pitchFamily="34" charset="0"/>
            </a:endParaRPr>
          </a:p>
        </p:txBody>
      </p:sp>
      <p:graphicFrame>
        <p:nvGraphicFramePr>
          <p:cNvPr id="4" name="Satura vietturis 3">
            <a:extLst>
              <a:ext uri="{FF2B5EF4-FFF2-40B4-BE49-F238E27FC236}">
                <a16:creationId xmlns:a16="http://schemas.microsoft.com/office/drawing/2014/main" id="{32CFC731-5006-4EA5-90C4-6219CED85BBC}"/>
              </a:ext>
            </a:extLst>
          </p:cNvPr>
          <p:cNvGraphicFramePr>
            <a:graphicFrameLocks noGrp="1"/>
          </p:cNvGraphicFramePr>
          <p:nvPr>
            <p:ph idx="1"/>
            <p:extLst>
              <p:ext uri="{D42A27DB-BD31-4B8C-83A1-F6EECF244321}">
                <p14:modId xmlns:p14="http://schemas.microsoft.com/office/powerpoint/2010/main" val="26815694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9720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B3E9338-2A9F-448D-B03C-A990CD31A4E2}"/>
              </a:ext>
            </a:extLst>
          </p:cNvPr>
          <p:cNvSpPr>
            <a:spLocks noGrp="1"/>
          </p:cNvSpPr>
          <p:nvPr>
            <p:ph type="title"/>
          </p:nvPr>
        </p:nvSpPr>
        <p:spPr/>
        <p:txBody>
          <a:bodyPr/>
          <a:lstStyle/>
          <a:p>
            <a:r>
              <a:rPr lang="en-GB" b="1" dirty="0">
                <a:solidFill>
                  <a:schemeClr val="accent1"/>
                </a:solidFill>
                <a:latin typeface="Copperplate Gothic Bold" panose="020E0705020206020404" pitchFamily="34" charset="0"/>
              </a:rPr>
              <a:t>Other concerns regarding transition plan</a:t>
            </a:r>
            <a:endParaRPr lang="en-GB" dirty="0">
              <a:latin typeface="Copperplate Gothic Bold" panose="020E0705020206020404" pitchFamily="34" charset="0"/>
            </a:endParaRPr>
          </a:p>
        </p:txBody>
      </p:sp>
      <p:graphicFrame>
        <p:nvGraphicFramePr>
          <p:cNvPr id="4" name="Satura vietturis 3">
            <a:extLst>
              <a:ext uri="{FF2B5EF4-FFF2-40B4-BE49-F238E27FC236}">
                <a16:creationId xmlns:a16="http://schemas.microsoft.com/office/drawing/2014/main" id="{57B22F0D-4B8A-4C7B-AB4F-541B13E03FF5}"/>
              </a:ext>
            </a:extLst>
          </p:cNvPr>
          <p:cNvGraphicFramePr>
            <a:graphicFrameLocks noGrp="1"/>
          </p:cNvGraphicFramePr>
          <p:nvPr>
            <p:ph idx="1"/>
            <p:extLst>
              <p:ext uri="{D42A27DB-BD31-4B8C-83A1-F6EECF244321}">
                <p14:modId xmlns:p14="http://schemas.microsoft.com/office/powerpoint/2010/main" val="5842626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684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43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B1D9EB5E-B548-45A8-8FB6-36364343A98D}"/>
              </a:ext>
            </a:extLst>
          </p:cNvPr>
          <p:cNvSpPr>
            <a:spLocks noGrp="1"/>
          </p:cNvSpPr>
          <p:nvPr>
            <p:ph idx="1"/>
          </p:nvPr>
        </p:nvSpPr>
        <p:spPr/>
        <p:txBody>
          <a:bodyPr>
            <a:normAutofit/>
          </a:bodyPr>
          <a:lstStyle/>
          <a:p>
            <a:pPr marL="0" indent="0" algn="ctr">
              <a:buNone/>
            </a:pPr>
            <a:r>
              <a:rPr lang="en-GB" sz="6600" dirty="0">
                <a:solidFill>
                  <a:schemeClr val="accent1"/>
                </a:solidFill>
              </a:rPr>
              <a:t>Thank You!</a:t>
            </a:r>
          </a:p>
          <a:p>
            <a:pPr marL="0" indent="0" algn="ctr">
              <a:buNone/>
            </a:pPr>
            <a:endParaRPr lang="lv-LV" sz="6600" dirty="0">
              <a:solidFill>
                <a:schemeClr val="accent1"/>
              </a:solidFill>
            </a:endParaRPr>
          </a:p>
          <a:p>
            <a:pPr marL="0" indent="0" algn="ctr">
              <a:buNone/>
            </a:pPr>
            <a:r>
              <a:rPr lang="lv-LV" sz="3200" dirty="0">
                <a:solidFill>
                  <a:schemeClr val="accent1"/>
                </a:solidFill>
              </a:rPr>
              <a:t>gunars.valdmanis@bleea.lv</a:t>
            </a:r>
            <a:endParaRPr lang="en-US" sz="3200" dirty="0">
              <a:solidFill>
                <a:schemeClr val="accent1"/>
              </a:solidFill>
            </a:endParaRPr>
          </a:p>
        </p:txBody>
      </p:sp>
    </p:spTree>
    <p:extLst>
      <p:ext uri="{BB962C8B-B14F-4D97-AF65-F5344CB8AC3E}">
        <p14:creationId xmlns:p14="http://schemas.microsoft.com/office/powerpoint/2010/main" val="1510165768"/>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TotalTime>
  <Words>505</Words>
  <Application>Microsoft Office PowerPoint</Application>
  <PresentationFormat>Platekrāna</PresentationFormat>
  <Paragraphs>85</Paragraphs>
  <Slides>8</Slides>
  <Notes>0</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8</vt:i4>
      </vt:variant>
    </vt:vector>
  </HeadingPairs>
  <TitlesOfParts>
    <vt:vector size="14" baseType="lpstr">
      <vt:lpstr>Arial</vt:lpstr>
      <vt:lpstr>Calibri</vt:lpstr>
      <vt:lpstr>Calibri Light</vt:lpstr>
      <vt:lpstr>Copperplate Gothic Bold</vt:lpstr>
      <vt:lpstr>Times New Roman</vt:lpstr>
      <vt:lpstr>Office dizains</vt:lpstr>
      <vt:lpstr>Shaping and funding Latvia’s energy transition</vt:lpstr>
      <vt:lpstr>What Latvia wants to achieve?</vt:lpstr>
      <vt:lpstr>Initial assessment of Latvia’s targets</vt:lpstr>
      <vt:lpstr>Why targets of RES for power sector are alarming? </vt:lpstr>
      <vt:lpstr>Estimated contribution of each sector</vt:lpstr>
      <vt:lpstr>Can shortage of RES target be compensated by power sector?</vt:lpstr>
      <vt:lpstr>Other concerns regarding transition plan</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Gunārs Valdmanis</dc:creator>
  <cp:lastModifiedBy>Gunārs Valdmanis</cp:lastModifiedBy>
  <cp:revision>28</cp:revision>
  <dcterms:created xsi:type="dcterms:W3CDTF">2019-09-25T08:38:55Z</dcterms:created>
  <dcterms:modified xsi:type="dcterms:W3CDTF">2019-11-29T13:12:48Z</dcterms:modified>
</cp:coreProperties>
</file>