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63" r:id="rId4"/>
    <p:sldId id="266" r:id="rId5"/>
    <p:sldId id="267" r:id="rId6"/>
    <p:sldId id="268" r:id="rId7"/>
    <p:sldId id="265" r:id="rId8"/>
    <p:sldId id="260" r:id="rId9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linger Isabelle" initials="MI" lastIdx="2" clrIdx="0">
    <p:extLst>
      <p:ext uri="{19B8F6BF-5375-455C-9EA6-DF929625EA0E}">
        <p15:presenceInfo xmlns:p15="http://schemas.microsoft.com/office/powerpoint/2012/main" userId="Mellinger Isabell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7"/>
    <a:srgbClr val="7F8183"/>
    <a:srgbClr val="ED29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57723" autoAdjust="0"/>
  </p:normalViewPr>
  <p:slideViewPr>
    <p:cSldViewPr snapToGrid="0" snapToObjects="1">
      <p:cViewPr varScale="1">
        <p:scale>
          <a:sx n="100" d="100"/>
          <a:sy n="100" d="100"/>
        </p:scale>
        <p:origin x="1776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53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13B41-15BF-574E-86A7-E2E915DE8C09}" type="datetimeFigureOut">
              <a:rPr lang="fr-FR" smtClean="0"/>
              <a:pPr/>
              <a:t>28/01/2021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9D469-E598-3842-81FE-E633EF2B87A4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14E31-112D-F74E-A791-4F4D47075FC4}" type="datetimeFigureOut">
              <a:rPr lang="fr-FR" smtClean="0"/>
              <a:pPr/>
              <a:t>28/01/2021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F07FD-493B-9F4C-913E-158971F6E6EC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F07FD-493B-9F4C-913E-158971F6E6EC}" type="slidenum">
              <a:rPr lang="fr-FR" smtClean="0"/>
              <a:pPr/>
              <a:t>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2783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F07FD-493B-9F4C-913E-158971F6E6EC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3611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F07FD-493B-9F4C-913E-158971F6E6EC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0391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F07FD-493B-9F4C-913E-158971F6E6EC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1544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F07FD-493B-9F4C-913E-158971F6E6EC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2240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F07FD-493B-9F4C-913E-158971F6E6EC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4143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6F07FD-493B-9F4C-913E-158971F6E6EC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07194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73256" y="2147776"/>
            <a:ext cx="4982139" cy="858755"/>
          </a:xfrm>
        </p:spPr>
        <p:txBody>
          <a:bodyPr anchor="b">
            <a:normAutofit/>
          </a:bodyPr>
          <a:lstStyle>
            <a:lvl1pPr algn="l">
              <a:defRPr sz="2400" cap="all">
                <a:solidFill>
                  <a:srgbClr val="ED293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73256" y="3021101"/>
            <a:ext cx="4982139" cy="1314450"/>
          </a:xfrm>
        </p:spPr>
        <p:txBody>
          <a:bodyPr>
            <a:normAutofit/>
          </a:bodyPr>
          <a:lstStyle>
            <a:lvl1pPr marL="0" indent="0" algn="l">
              <a:buNone/>
              <a:defRPr sz="1800" i="1">
                <a:solidFill>
                  <a:srgbClr val="7F8183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+ graphiq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/>
          <p:cNvSpPr txBox="1"/>
          <p:nvPr userDrawn="1"/>
        </p:nvSpPr>
        <p:spPr>
          <a:xfrm>
            <a:off x="4794097" y="279125"/>
            <a:ext cx="39182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smtClean="0">
                <a:solidFill>
                  <a:srgbClr val="7F8183"/>
                </a:solidFill>
              </a:rPr>
              <a:t>Service Énergie – Gaz</a:t>
            </a:r>
            <a:r>
              <a:rPr lang="fr-FR" sz="1400" i="1" baseline="0" dirty="0" smtClean="0">
                <a:solidFill>
                  <a:srgbClr val="7F8183"/>
                </a:solidFill>
              </a:rPr>
              <a:t> Naturel &amp; Électricité</a:t>
            </a:r>
            <a:endParaRPr lang="fr-FR" sz="1400" i="1" dirty="0">
              <a:solidFill>
                <a:srgbClr val="7F8183"/>
              </a:solidFill>
            </a:endParaRPr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54335" y="4889323"/>
            <a:ext cx="1496704" cy="273844"/>
          </a:xfr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smtClean="0"/>
              <a:t>10/12/19 ENTRER DATE SVP</a:t>
            </a:r>
            <a:endParaRPr lang="fr-FR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63137" y="4889323"/>
            <a:ext cx="2895600" cy="273844"/>
          </a:xfr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smtClean="0"/>
              <a:t>ENTRER NOM DE LA PRÉSENTATION</a:t>
            </a:r>
            <a:endParaRPr lang="fr-FR" dirty="0"/>
          </a:p>
        </p:txBody>
      </p:sp>
      <p:sp>
        <p:nvSpPr>
          <p:cNvPr id="15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10640" y="4889323"/>
            <a:ext cx="1360112" cy="273844"/>
          </a:xfr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fld id="{76D9C003-453B-694C-A6F9-DBA8C38758FD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6433" y="366041"/>
            <a:ext cx="433611" cy="216804"/>
          </a:xfrm>
          <a:prstGeom prst="rect">
            <a:avLst/>
          </a:prstGeom>
        </p:spPr>
      </p:pic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C931C71B-DBA8-1945-A88E-5C96EDA1D4F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57909" y="749093"/>
            <a:ext cx="8639907" cy="3973982"/>
          </a:xfrm>
        </p:spPr>
        <p:txBody>
          <a:bodyPr/>
          <a:lstStyle>
            <a:lvl1pPr marL="0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None/>
              <a:tabLst/>
              <a:defRPr sz="1600"/>
            </a:lvl1pPr>
            <a:lvl2pPr marL="379403" marR="0" indent="-285744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1400">
                <a:solidFill>
                  <a:srgbClr val="7F8183"/>
                </a:solidFill>
              </a:defRPr>
            </a:lvl2pPr>
            <a:lvl3pPr marL="444489" marR="0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Tx/>
              <a:buFont typeface="Courier New" panose="02070309020205020404" pitchFamily="49" charset="0"/>
              <a:buChar char="o"/>
              <a:tabLst/>
              <a:defRPr sz="1400" i="1">
                <a:solidFill>
                  <a:srgbClr val="7F8183"/>
                </a:solidFill>
              </a:defRPr>
            </a:lvl3pPr>
            <a:lvl4pPr marL="444489" marR="0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/>
              <a:buChar char="–"/>
              <a:tabLst/>
              <a:defRPr sz="1400" i="1">
                <a:solidFill>
                  <a:srgbClr val="7F8183"/>
                </a:solidFill>
              </a:defRPr>
            </a:lvl4pPr>
            <a:lvl5pPr marL="449251" indent="-182558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</a:defRPr>
            </a:lvl5pPr>
          </a:lstStyle>
          <a:p>
            <a:pPr marL="266693" marR="0" lvl="0" indent="-266693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Premier niveau: taille police 16, noir, numéroté</a:t>
            </a:r>
          </a:p>
          <a:p>
            <a:pPr marL="379403" marR="0" lvl="1" indent="-285744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Deuxième niveau: taille police 14, noir, point solide</a:t>
            </a:r>
          </a:p>
          <a:p>
            <a:pPr marL="444489" marR="0" lvl="2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Troisième niveau: taille police 12, noir, point creux</a:t>
            </a:r>
          </a:p>
          <a:p>
            <a:pPr marL="444489" marR="0" lvl="3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F818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Quatrième niveau: taille police 12, italique, gris, tiret</a:t>
            </a:r>
          </a:p>
          <a:p>
            <a:pPr lvl="0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2800597" y="903840"/>
            <a:ext cx="6091359" cy="3692260"/>
          </a:xfrm>
        </p:spPr>
        <p:txBody>
          <a:bodyPr>
            <a:normAutofit/>
          </a:bodyPr>
          <a:lstStyle>
            <a:lvl1pPr marL="266693" marR="0" indent="-266693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 sz="1600" cap="all"/>
            </a:lvl1pPr>
            <a:lvl2pPr marL="379403" marR="0" indent="-285744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1400" i="1">
                <a:solidFill>
                  <a:srgbClr val="7F8183"/>
                </a:solidFill>
              </a:defRPr>
            </a:lvl2pPr>
            <a:lvl3pPr marL="444489" marR="0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Tx/>
              <a:buFont typeface="Courier New" panose="02070309020205020404" pitchFamily="49" charset="0"/>
              <a:buChar char="o"/>
              <a:tabLst/>
              <a:defRPr/>
            </a:lvl3pPr>
            <a:lvl4pPr marL="444489" marR="0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/>
              <a:buChar char="–"/>
              <a:tabLst/>
              <a:defRPr/>
            </a:lvl4pPr>
          </a:lstStyle>
          <a:p>
            <a:pPr marL="266693" marR="0" lvl="0" indent="-266693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Premier niveau: taille police 16, noir, numéroté</a:t>
            </a:r>
          </a:p>
          <a:p>
            <a:pPr marL="379403" marR="0" lvl="1" indent="-285744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Deuxième niveau: taille police 14, noir, point solide</a:t>
            </a:r>
          </a:p>
          <a:p>
            <a:pPr marL="444489" marR="0" lvl="2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Troisième niveau: taille police 12, noir, point creux</a:t>
            </a:r>
          </a:p>
          <a:p>
            <a:pPr marL="444489" marR="0" lvl="3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F818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Quatrième niveau: taille police 12, italique, gris, tiret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54335" y="4889323"/>
            <a:ext cx="1496704" cy="273844"/>
          </a:xfr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smtClean="0"/>
              <a:t>10/12/19 ENTRER DATE SVP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63137" y="4889323"/>
            <a:ext cx="2895600" cy="273844"/>
          </a:xfr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smtClean="0"/>
              <a:t>ENTRER NOM DE LA 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10640" y="4889323"/>
            <a:ext cx="1360112" cy="273844"/>
          </a:xfr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fld id="{76D9C003-453B-694C-A6F9-DBA8C38758F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ZoneTexte 6"/>
          <p:cNvSpPr txBox="1"/>
          <p:nvPr userDrawn="1"/>
        </p:nvSpPr>
        <p:spPr>
          <a:xfrm>
            <a:off x="886026" y="903841"/>
            <a:ext cx="1693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kern="1200" cap="all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SOMMAIRE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classiqu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54335" y="4889323"/>
            <a:ext cx="1496704" cy="273844"/>
          </a:xfr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smtClean="0"/>
              <a:t>10/12/19 ENTRER DATE SVP</a:t>
            </a:r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63137" y="4889323"/>
            <a:ext cx="2895600" cy="273844"/>
          </a:xfr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smtClean="0"/>
              <a:t>ENTRER NOM DE LA PRÉSENTATION</a:t>
            </a:r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10640" y="4889323"/>
            <a:ext cx="1360112" cy="273844"/>
          </a:xfr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fld id="{76D9C003-453B-694C-A6F9-DBA8C38758F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B6B3ED-07DD-2245-85B9-6394158CAB7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67877" y="715963"/>
            <a:ext cx="8635800" cy="4094162"/>
          </a:xfrm>
        </p:spPr>
        <p:txBody>
          <a:bodyPr/>
          <a:lstStyle>
            <a:lvl1pPr marL="266693" marR="0" indent="-266693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 sz="1600"/>
            </a:lvl1pPr>
            <a:lvl2pPr marL="379403" marR="0" indent="-285744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1400">
                <a:solidFill>
                  <a:srgbClr val="7F8183"/>
                </a:solidFill>
              </a:defRPr>
            </a:lvl2pPr>
            <a:lvl3pPr marL="444489" marR="0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Tx/>
              <a:buFont typeface="Courier New" panose="02070309020205020404" pitchFamily="49" charset="0"/>
              <a:buChar char="o"/>
              <a:tabLst/>
              <a:defRPr sz="1400" i="1">
                <a:solidFill>
                  <a:srgbClr val="7F8183"/>
                </a:solidFill>
              </a:defRPr>
            </a:lvl3pPr>
            <a:lvl4pPr marL="444489" marR="0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/>
              <a:buChar char="–"/>
              <a:tabLst/>
              <a:defRPr sz="1400" i="1">
                <a:solidFill>
                  <a:srgbClr val="7F8183"/>
                </a:solidFill>
              </a:defRPr>
            </a:lvl4pPr>
            <a:lvl5pPr marL="449251" indent="-182558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</a:defRPr>
            </a:lvl5pPr>
          </a:lstStyle>
          <a:p>
            <a:pPr marL="266693" marR="0" lvl="0" indent="-266693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Premier niveau: taille police 16, noir, numéroté</a:t>
            </a:r>
          </a:p>
          <a:p>
            <a:pPr marL="379403" marR="0" lvl="1" indent="-285744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Deuxième niveau: taille police 14, noir, point solide</a:t>
            </a:r>
          </a:p>
          <a:p>
            <a:pPr marL="444489" marR="0" lvl="2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Troisième niveau: taille police 12, noir, point creux</a:t>
            </a:r>
          </a:p>
          <a:p>
            <a:pPr marL="444489" marR="0" lvl="3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F818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Quatrième niveau: taille police 12, italique, gris, tiret</a:t>
            </a:r>
          </a:p>
        </p:txBody>
      </p:sp>
    </p:spTree>
    <p:extLst>
      <p:ext uri="{BB962C8B-B14F-4D97-AF65-F5344CB8AC3E}">
        <p14:creationId xmlns:p14="http://schemas.microsoft.com/office/powerpoint/2010/main" val="40760657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2 espac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54335" y="4889323"/>
            <a:ext cx="1496704" cy="273844"/>
          </a:xfr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smtClean="0"/>
              <a:t>10/12/19 ENTRER DATE SVP</a:t>
            </a:r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63137" y="4889323"/>
            <a:ext cx="2895600" cy="273844"/>
          </a:xfr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smtClean="0"/>
              <a:t>ENTRER NOM DE LA PRÉSENTATION</a:t>
            </a:r>
          </a:p>
          <a:p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10640" y="4889323"/>
            <a:ext cx="1360112" cy="273844"/>
          </a:xfr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fld id="{76D9C003-453B-694C-A6F9-DBA8C38758F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B6B3ED-07DD-2245-85B9-6394158CAB7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56155" y="715963"/>
            <a:ext cx="4052536" cy="4094162"/>
          </a:xfrm>
        </p:spPr>
        <p:txBody>
          <a:bodyPr/>
          <a:lstStyle>
            <a:lvl1pPr marL="266693" marR="0" indent="-266693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 sz="1600"/>
            </a:lvl1pPr>
            <a:lvl2pPr marL="379403" marR="0" indent="-285744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1400">
                <a:solidFill>
                  <a:srgbClr val="7F8183"/>
                </a:solidFill>
              </a:defRPr>
            </a:lvl2pPr>
            <a:lvl3pPr marL="444489" marR="0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Tx/>
              <a:buFont typeface="Courier New" panose="02070309020205020404" pitchFamily="49" charset="0"/>
              <a:buChar char="o"/>
              <a:tabLst/>
              <a:defRPr sz="1400" i="1">
                <a:solidFill>
                  <a:srgbClr val="7F8183"/>
                </a:solidFill>
              </a:defRPr>
            </a:lvl3pPr>
            <a:lvl4pPr marL="444489" marR="0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/>
              <a:buChar char="–"/>
              <a:tabLst/>
              <a:defRPr sz="1400" i="1">
                <a:solidFill>
                  <a:srgbClr val="7F8183"/>
                </a:solidFill>
              </a:defRPr>
            </a:lvl4pPr>
            <a:lvl5pPr marL="449251" indent="-182558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</a:defRPr>
            </a:lvl5pPr>
          </a:lstStyle>
          <a:p>
            <a:pPr marL="266693" marR="0" lvl="0" indent="-266693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Premier niveau: taille police 16, noir, numéroté</a:t>
            </a:r>
          </a:p>
          <a:p>
            <a:pPr marL="379403" marR="0" lvl="1" indent="-285744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Deuxième niveau: taille police 14, noir, point solide</a:t>
            </a:r>
          </a:p>
          <a:p>
            <a:pPr marL="444489" marR="0" lvl="2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Troisième niveau: taille police 12, noir, point creux</a:t>
            </a:r>
          </a:p>
          <a:p>
            <a:pPr marL="444489" marR="0" lvl="3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F818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Quatrième niveau: taille police 12, italique, gris, tiret</a:t>
            </a: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F26508FF-37E0-D941-BC2C-67CD964BB20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4659466" y="715963"/>
            <a:ext cx="4238349" cy="4094162"/>
          </a:xfrm>
        </p:spPr>
        <p:txBody>
          <a:bodyPr/>
          <a:lstStyle>
            <a:lvl1pPr marL="266693" marR="0" indent="-266693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 sz="1600"/>
            </a:lvl1pPr>
            <a:lvl2pPr marL="379403" marR="0" indent="-285744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1400">
                <a:solidFill>
                  <a:srgbClr val="7F8183"/>
                </a:solidFill>
              </a:defRPr>
            </a:lvl2pPr>
            <a:lvl3pPr marL="444489" marR="0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Tx/>
              <a:buFont typeface="Courier New" panose="02070309020205020404" pitchFamily="49" charset="0"/>
              <a:buChar char="o"/>
              <a:tabLst/>
              <a:defRPr sz="1400" i="1">
                <a:solidFill>
                  <a:srgbClr val="7F8183"/>
                </a:solidFill>
              </a:defRPr>
            </a:lvl3pPr>
            <a:lvl4pPr marL="444489" marR="0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/>
              <a:buChar char="–"/>
              <a:tabLst/>
              <a:defRPr sz="1400" i="1">
                <a:solidFill>
                  <a:srgbClr val="7F8183"/>
                </a:solidFill>
              </a:defRPr>
            </a:lvl4pPr>
            <a:lvl5pPr marL="449251" indent="-182558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</a:defRPr>
            </a:lvl5pPr>
          </a:lstStyle>
          <a:p>
            <a:pPr marL="266693" marR="0" lvl="0" indent="-266693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Premier niveau: taille police 16, noir, numéroté</a:t>
            </a:r>
          </a:p>
          <a:p>
            <a:pPr marL="379403" marR="0" lvl="1" indent="-285744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Deuxième niveau: taille police 14, noir, point solide</a:t>
            </a:r>
          </a:p>
          <a:p>
            <a:pPr marL="444489" marR="0" lvl="2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Troisième niveau: taille police 12, noir, point creux</a:t>
            </a:r>
          </a:p>
          <a:p>
            <a:pPr marL="444489" marR="0" lvl="3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F818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Quatrième niveau: taille police 12, italique, gris, tiret</a:t>
            </a:r>
          </a:p>
        </p:txBody>
      </p:sp>
    </p:spTree>
    <p:extLst>
      <p:ext uri="{BB962C8B-B14F-4D97-AF65-F5344CB8AC3E}">
        <p14:creationId xmlns:p14="http://schemas.microsoft.com/office/powerpoint/2010/main" val="1691797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3 espac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54335" y="4889323"/>
            <a:ext cx="1496704" cy="273844"/>
          </a:xfr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smtClean="0"/>
              <a:t>10/12/19 ENTRER DATE SVP</a:t>
            </a:r>
            <a:endParaRPr lang="fr-FR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163137" y="4889323"/>
            <a:ext cx="2895600" cy="273844"/>
          </a:xfr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r>
              <a:rPr lang="fr-FR" dirty="0" smtClean="0"/>
              <a:t>ENTRER NOM DE LA PRÉSENTATION</a:t>
            </a:r>
          </a:p>
          <a:p>
            <a:endParaRPr lang="fr-FR" dirty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110640" y="4889323"/>
            <a:ext cx="1360112" cy="273844"/>
          </a:xfrm>
        </p:spPr>
        <p:txBody>
          <a:bodyPr/>
          <a:lstStyle>
            <a:lvl1pPr algn="l">
              <a:defRPr sz="900" i="1">
                <a:solidFill>
                  <a:srgbClr val="7F8183"/>
                </a:solidFill>
              </a:defRPr>
            </a:lvl1pPr>
          </a:lstStyle>
          <a:p>
            <a:fld id="{76D9C003-453B-694C-A6F9-DBA8C38758FD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5B6B3ED-07DD-2245-85B9-6394158CAB7F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50292" y="715963"/>
            <a:ext cx="8647523" cy="850444"/>
          </a:xfrm>
        </p:spPr>
        <p:txBody>
          <a:bodyPr/>
          <a:lstStyle>
            <a:lvl1pPr marL="266693" marR="0" indent="-266693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 sz="1600"/>
            </a:lvl1pPr>
            <a:lvl2pPr marL="379403" marR="0" indent="-285744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1400">
                <a:solidFill>
                  <a:srgbClr val="7F8183"/>
                </a:solidFill>
              </a:defRPr>
            </a:lvl2pPr>
            <a:lvl3pPr marL="444489" marR="0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Tx/>
              <a:buFont typeface="Courier New" panose="02070309020205020404" pitchFamily="49" charset="0"/>
              <a:buChar char="o"/>
              <a:tabLst/>
              <a:defRPr sz="1400" i="1">
                <a:solidFill>
                  <a:srgbClr val="7F8183"/>
                </a:solidFill>
              </a:defRPr>
            </a:lvl3pPr>
            <a:lvl4pPr marL="266693" marR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/>
              <a:buNone/>
              <a:tabLst/>
              <a:defRPr sz="1400" i="1">
                <a:solidFill>
                  <a:srgbClr val="7F8183"/>
                </a:solidFill>
              </a:defRPr>
            </a:lvl4pPr>
            <a:lvl5pPr marL="449251" indent="-182558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</a:defRPr>
            </a:lvl5pPr>
          </a:lstStyle>
          <a:p>
            <a:pPr marL="266693" marR="0" lvl="0" indent="-266693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Premier niveau: taille police 16, noir, numéroté</a:t>
            </a:r>
          </a:p>
          <a:p>
            <a:pPr marL="379403" marR="0" lvl="1" indent="-285744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Deuxième niveau: taille police 14, noir, point solide</a:t>
            </a:r>
          </a:p>
          <a:p>
            <a:pPr marL="444489" marR="0" lvl="3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/>
              <a:buChar char="–"/>
              <a:tabLst/>
              <a:defRPr/>
            </a:pPr>
            <a:endParaRPr kumimoji="0" lang="fr-FR" sz="1200" b="0" i="1" u="none" strike="noStrike" kern="1200" cap="none" spc="0" normalizeH="0" baseline="0" noProof="0" dirty="0" smtClean="0">
              <a:ln>
                <a:noFill/>
              </a:ln>
              <a:solidFill>
                <a:srgbClr val="7F8183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2">
            <a:extLst>
              <a:ext uri="{FF2B5EF4-FFF2-40B4-BE49-F238E27FC236}">
                <a16:creationId xmlns:a16="http://schemas.microsoft.com/office/drawing/2014/main" id="{D3B2F177-A4B2-0B40-ABB7-9116587ED19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50292" y="1639639"/>
            <a:ext cx="4044584" cy="3099337"/>
          </a:xfrm>
        </p:spPr>
        <p:txBody>
          <a:bodyPr/>
          <a:lstStyle>
            <a:lvl1pPr marL="266693" marR="0" indent="-266693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 sz="1600"/>
            </a:lvl1pPr>
            <a:lvl2pPr marL="379403" marR="0" indent="-285744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1400">
                <a:solidFill>
                  <a:srgbClr val="7F8183"/>
                </a:solidFill>
              </a:defRPr>
            </a:lvl2pPr>
            <a:lvl3pPr marL="444489" marR="0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Tx/>
              <a:buFont typeface="Courier New" panose="02070309020205020404" pitchFamily="49" charset="0"/>
              <a:buChar char="o"/>
              <a:tabLst/>
              <a:defRPr sz="1400" i="1">
                <a:solidFill>
                  <a:srgbClr val="7F8183"/>
                </a:solidFill>
              </a:defRPr>
            </a:lvl3pPr>
            <a:lvl4pPr marL="444489" marR="0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/>
              <a:buChar char="–"/>
              <a:tabLst/>
              <a:defRPr sz="1400" i="1">
                <a:solidFill>
                  <a:srgbClr val="7F8183"/>
                </a:solidFill>
              </a:defRPr>
            </a:lvl4pPr>
            <a:lvl5pPr marL="449251" indent="-182558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</a:defRPr>
            </a:lvl5pPr>
          </a:lstStyle>
          <a:p>
            <a:pPr marL="266693" marR="0" lvl="0" indent="-266693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Premier niveau: taille police 16, noir, numéroté</a:t>
            </a:r>
          </a:p>
          <a:p>
            <a:pPr marL="379403" marR="0" lvl="1" indent="-285744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Deuxième niveau: taille police 14, noir, point solide</a:t>
            </a:r>
          </a:p>
          <a:p>
            <a:pPr marL="444489" marR="0" lvl="2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Troisième niveau: taille police 12, noir, point creux</a:t>
            </a:r>
          </a:p>
          <a:p>
            <a:pPr marL="444489" marR="0" lvl="3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F818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Quatrième niveau: taille police 12, italique, gris, tiret</a:t>
            </a:r>
          </a:p>
        </p:txBody>
      </p:sp>
      <p:sp>
        <p:nvSpPr>
          <p:cNvPr id="7" name="Espace réservé du contenu 2">
            <a:extLst>
              <a:ext uri="{FF2B5EF4-FFF2-40B4-BE49-F238E27FC236}">
                <a16:creationId xmlns:a16="http://schemas.microsoft.com/office/drawing/2014/main" id="{23186C20-CF03-4E45-BAC8-0AA801B6A7F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67417" y="1639640"/>
            <a:ext cx="4230399" cy="3099337"/>
          </a:xfrm>
        </p:spPr>
        <p:txBody>
          <a:bodyPr/>
          <a:lstStyle>
            <a:lvl1pPr marL="266693" marR="0" indent="-266693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 sz="1600"/>
            </a:lvl1pPr>
            <a:lvl2pPr marL="379403" marR="0" indent="-285744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1400">
                <a:solidFill>
                  <a:srgbClr val="7F8183"/>
                </a:solidFill>
              </a:defRPr>
            </a:lvl2pPr>
            <a:lvl3pPr marL="444489" marR="0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Tx/>
              <a:buFont typeface="Courier New" panose="02070309020205020404" pitchFamily="49" charset="0"/>
              <a:buChar char="o"/>
              <a:tabLst/>
              <a:defRPr sz="1400" i="1">
                <a:solidFill>
                  <a:srgbClr val="7F8183"/>
                </a:solidFill>
              </a:defRPr>
            </a:lvl3pPr>
            <a:lvl4pPr marL="444489" marR="0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/>
              <a:buChar char="–"/>
              <a:tabLst/>
              <a:defRPr sz="1400" i="1">
                <a:solidFill>
                  <a:srgbClr val="7F8183"/>
                </a:solidFill>
              </a:defRPr>
            </a:lvl4pPr>
            <a:lvl5pPr marL="449251" indent="-182558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/>
              <a:defRPr sz="1400">
                <a:solidFill>
                  <a:schemeClr val="tx1"/>
                </a:solidFill>
              </a:defRPr>
            </a:lvl5pPr>
          </a:lstStyle>
          <a:p>
            <a:pPr marL="266693" marR="0" lvl="0" indent="-266693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Premier niveau: taille police 16, noir, numéroté</a:t>
            </a:r>
          </a:p>
          <a:p>
            <a:pPr marL="379403" marR="0" lvl="1" indent="-285744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Deuxième niveau: taille police 14, noir, point solide</a:t>
            </a:r>
          </a:p>
          <a:p>
            <a:pPr marL="444489" marR="0" lvl="2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Troisième niveau: taille police 12, noir, point creux</a:t>
            </a:r>
          </a:p>
          <a:p>
            <a:pPr marL="444489" marR="0" lvl="3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fr-FR" sz="12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F8183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Quatrième niveau: taille police 12, italique, gris, tiret</a:t>
            </a:r>
          </a:p>
        </p:txBody>
      </p:sp>
    </p:spTree>
    <p:extLst>
      <p:ext uri="{BB962C8B-B14F-4D97-AF65-F5344CB8AC3E}">
        <p14:creationId xmlns:p14="http://schemas.microsoft.com/office/powerpoint/2010/main" val="958368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Premier niveau: taille police 16, noir, numéroté</a:t>
            </a:r>
          </a:p>
          <a:p>
            <a:pPr lvl="1"/>
            <a:r>
              <a:rPr lang="fr-FR" dirty="0" smtClean="0"/>
              <a:t>Deuxième niveau: taille police 14, noir, point solide</a:t>
            </a:r>
          </a:p>
          <a:p>
            <a:pPr lvl="2"/>
            <a:r>
              <a:rPr lang="fr-FR" dirty="0" smtClean="0"/>
              <a:t>Troisième niveau: taille police 12, noir, point creux</a:t>
            </a:r>
          </a:p>
          <a:p>
            <a:pPr lvl="3"/>
            <a:r>
              <a:rPr lang="fr-FR" dirty="0" smtClean="0"/>
              <a:t>Quatrième niveau: taille police 12, italique, gris, tiret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dd/mm/</a:t>
            </a:r>
            <a:r>
              <a:rPr lang="fr-FR" dirty="0" err="1" smtClean="0"/>
              <a:t>yy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Présentation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9C003-453B-694C-A6F9-DBA8C38758FD}" type="slidenum">
              <a:rPr lang="fr-FR" smtClean="0"/>
              <a:pPr/>
              <a:t>‹#›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3" r:id="rId4"/>
    <p:sldLayoutId id="2147483665" r:id="rId5"/>
    <p:sldLayoutId id="2147483664" r:id="rId6"/>
    <p:sldLayoutId id="2147483662" r:id="rId7"/>
  </p:sldLayoutIdLst>
  <p:timing>
    <p:tnLst>
      <p:par>
        <p:cTn id="1" dur="indefinite" restart="never" nodeType="tmRoot"/>
      </p:par>
    </p:tnLst>
  </p:timing>
  <p:hf hdr="0"/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693" indent="-266693" algn="l" defTabSz="457189" rtl="0" eaLnBrk="1" latinLnBrk="0" hangingPunct="1">
        <a:spcBef>
          <a:spcPts val="0"/>
        </a:spcBef>
        <a:spcAft>
          <a:spcPts val="300"/>
        </a:spcAft>
        <a:buFont typeface="+mj-lt"/>
        <a:buAutoNum type="arabicPeriod"/>
        <a:tabLst/>
        <a:defRPr lang="fr-FR" sz="1600" kern="1200" baseline="0" dirty="0">
          <a:solidFill>
            <a:schemeClr val="tx1"/>
          </a:solidFill>
          <a:latin typeface="+mn-lt"/>
          <a:ea typeface="+mn-ea"/>
          <a:cs typeface="+mn-cs"/>
        </a:defRPr>
      </a:lvl1pPr>
      <a:lvl2pPr marL="379403" indent="-285744" algn="l" defTabSz="457189" rtl="0" eaLnBrk="1" latinLnBrk="0" hangingPunct="1">
        <a:spcBef>
          <a:spcPts val="0"/>
        </a:spcBef>
        <a:spcAft>
          <a:spcPts val="300"/>
        </a:spcAft>
        <a:buSzPct val="100000"/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444489" indent="-177796" algn="l" defTabSz="457189" rtl="0" eaLnBrk="1" latinLnBrk="0" hangingPunct="1">
        <a:spcBef>
          <a:spcPts val="0"/>
        </a:spcBef>
        <a:spcAft>
          <a:spcPts val="300"/>
        </a:spcAft>
        <a:buClr>
          <a:schemeClr val="tx1"/>
        </a:buClr>
        <a:buFont typeface="Courier New" panose="02070309020205020404" pitchFamily="49" charset="0"/>
        <a:buChar char="o"/>
        <a:tabLst/>
        <a:defRPr lang="fr-FR" sz="1200" b="0" i="0" kern="1200" baseline="0" dirty="0">
          <a:solidFill>
            <a:schemeClr val="tx1"/>
          </a:solidFill>
          <a:latin typeface="+mn-lt"/>
          <a:ea typeface="+mn-ea"/>
          <a:cs typeface="+mn-cs"/>
        </a:defRPr>
      </a:lvl3pPr>
      <a:lvl4pPr marL="444489" indent="-177796" algn="l" defTabSz="457189" rtl="0" eaLnBrk="1" latinLnBrk="0" hangingPunct="1">
        <a:spcBef>
          <a:spcPts val="0"/>
        </a:spcBef>
        <a:spcAft>
          <a:spcPts val="300"/>
        </a:spcAft>
        <a:buFont typeface="Arial"/>
        <a:buChar char="–"/>
        <a:tabLst/>
        <a:defRPr sz="1200" i="1" kern="1200">
          <a:solidFill>
            <a:srgbClr val="7F8183"/>
          </a:solidFill>
          <a:latin typeface="+mn-lt"/>
          <a:ea typeface="+mn-ea"/>
          <a:cs typeface="+mn-cs"/>
        </a:defRPr>
      </a:lvl4pPr>
      <a:lvl5pPr marL="488938" indent="-222245" algn="l" defTabSz="457189" rtl="0" eaLnBrk="1" latinLnBrk="0" hangingPunct="1">
        <a:spcBef>
          <a:spcPts val="0"/>
        </a:spcBef>
        <a:spcAft>
          <a:spcPts val="300"/>
        </a:spcAft>
        <a:buFont typeface="Calibri" panose="020F0502020204030204" pitchFamily="34" charset="0"/>
        <a:buChar char="-"/>
        <a:tabLst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indent="0" algn="l" defTabSz="457189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EUFORES - WEBINAR</a:t>
            </a:r>
            <a:br>
              <a:rPr lang="fr-FR" dirty="0" smtClean="0"/>
            </a:br>
            <a:r>
              <a:rPr lang="fr-FR" dirty="0" smtClean="0"/>
              <a:t>La </a:t>
            </a:r>
            <a:r>
              <a:rPr lang="fr-FR" dirty="0"/>
              <a:t>vision verte du Luxembourg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Financer la transition </a:t>
            </a:r>
            <a:r>
              <a:rPr lang="fr-FR" dirty="0" smtClean="0"/>
              <a:t>énergétique et les énergies renouvelables au Luxembourg</a:t>
            </a:r>
            <a:endParaRPr lang="fr-FR" dirty="0"/>
          </a:p>
        </p:txBody>
      </p:sp>
      <p:sp>
        <p:nvSpPr>
          <p:cNvPr id="4" name="TextBox 3"/>
          <p:cNvSpPr txBox="1"/>
          <p:nvPr/>
        </p:nvSpPr>
        <p:spPr>
          <a:xfrm>
            <a:off x="518475" y="4487950"/>
            <a:ext cx="55052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1000" dirty="0" smtClean="0"/>
              <a:t>Les propositions faites dans la présente présentation sont destinées à alimenter un processus de réflexion et ne constituent ni des solutions toutes faites ni ne reflètent une position formelle de l’ILR.</a:t>
            </a:r>
          </a:p>
        </p:txBody>
      </p:sp>
      <p:sp>
        <p:nvSpPr>
          <p:cNvPr id="5" name="Sous-titre 2"/>
          <p:cNvSpPr txBox="1">
            <a:spLocks/>
          </p:cNvSpPr>
          <p:nvPr/>
        </p:nvSpPr>
        <p:spPr>
          <a:xfrm>
            <a:off x="3973256" y="3668898"/>
            <a:ext cx="4982139" cy="5946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457189" rtl="0" eaLnBrk="1" latinLnBrk="0" hangingPunct="1">
              <a:spcBef>
                <a:spcPts val="0"/>
              </a:spcBef>
              <a:spcAft>
                <a:spcPts val="300"/>
              </a:spcAft>
              <a:buFont typeface="+mj-lt"/>
              <a:buNone/>
              <a:tabLst/>
              <a:defRPr lang="fr-FR" sz="1800" i="1" kern="1200" baseline="0">
                <a:solidFill>
                  <a:srgbClr val="7F8183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457189" rtl="0" eaLnBrk="1" latinLnBrk="0" hangingPunct="1"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tabLst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457189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Font typeface="Courier New" panose="02070309020205020404" pitchFamily="49" charset="0"/>
              <a:buNone/>
              <a:tabLst/>
              <a:defRPr lang="fr-FR" sz="1200" b="0" i="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457189" rtl="0" eaLnBrk="1" latinLnBrk="0" hangingPunct="1">
              <a:spcBef>
                <a:spcPts val="0"/>
              </a:spcBef>
              <a:spcAft>
                <a:spcPts val="300"/>
              </a:spcAft>
              <a:buFont typeface="Arial"/>
              <a:buNone/>
              <a:tabLst/>
              <a:defRPr sz="12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457189" rtl="0" eaLnBrk="1" latinLnBrk="0" hangingPunct="1"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None/>
              <a:tabLst/>
              <a:defRPr sz="12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457189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457189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457189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457189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 smtClean="0"/>
          </a:p>
          <a:p>
            <a:r>
              <a:rPr lang="fr-FR" dirty="0" smtClean="0"/>
              <a:t>Camille HIERZIG, directeur-adjoint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609600"/>
            <a:ext cx="9144000" cy="4351867"/>
          </a:xfrm>
          <a:prstGeom prst="rect">
            <a:avLst/>
          </a:prstGeom>
          <a:solidFill>
            <a:srgbClr val="E7E7E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1/2/2021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69486" y="4889323"/>
            <a:ext cx="3408863" cy="273844"/>
          </a:xfrm>
        </p:spPr>
        <p:txBody>
          <a:bodyPr/>
          <a:lstStyle/>
          <a:p>
            <a:r>
              <a:rPr lang="fr-FR" dirty="0"/>
              <a:t>Financer la transition énergétique et les énergies renouvelables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C003-453B-694C-A6F9-DBA8C38758FD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CH" b="1" dirty="0" smtClean="0"/>
              <a:t>Transition énergétique &amp; énergies renouvelables.... Pas une fin en soi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4080" y="1298799"/>
            <a:ext cx="4284726" cy="3550925"/>
          </a:xfrm>
          <a:prstGeom prst="rect">
            <a:avLst/>
          </a:prstGeom>
        </p:spPr>
      </p:pic>
      <p:sp>
        <p:nvSpPr>
          <p:cNvPr id="9" name="Cloud 8"/>
          <p:cNvSpPr/>
          <p:nvPr/>
        </p:nvSpPr>
        <p:spPr>
          <a:xfrm>
            <a:off x="1667933" y="1259201"/>
            <a:ext cx="5317067" cy="2965666"/>
          </a:xfrm>
          <a:prstGeom prst="cloud">
            <a:avLst/>
          </a:prstGeom>
          <a:noFill/>
          <a:ln w="254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73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1/2/2021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63136" y="4889323"/>
            <a:ext cx="3383463" cy="273844"/>
          </a:xfrm>
        </p:spPr>
        <p:txBody>
          <a:bodyPr/>
          <a:lstStyle/>
          <a:p>
            <a:r>
              <a:rPr lang="fr-FR" dirty="0"/>
              <a:t>Financer la transition énergétique et les énergies renouvelables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C003-453B-694C-A6F9-DBA8C38758FD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3887945" y="715963"/>
            <a:ext cx="5015732" cy="40941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H" dirty="0" smtClean="0"/>
          </a:p>
          <a:p>
            <a:pPr marL="0" indent="0"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/>
          </a:p>
          <a:p>
            <a:endParaRPr lang="fr-CH" dirty="0" smtClean="0"/>
          </a:p>
          <a:p>
            <a:endParaRPr lang="fr-CH" dirty="0"/>
          </a:p>
          <a:p>
            <a:endParaRPr lang="fr-CH" dirty="0" smtClean="0"/>
          </a:p>
          <a:p>
            <a:endParaRPr lang="fr-CH" dirty="0"/>
          </a:p>
          <a:p>
            <a:endParaRPr lang="fr-CH" dirty="0" smtClean="0"/>
          </a:p>
          <a:p>
            <a:endParaRPr lang="fr-CH" dirty="0"/>
          </a:p>
          <a:p>
            <a:endParaRPr lang="fr-CH" dirty="0" smtClean="0"/>
          </a:p>
          <a:p>
            <a:pPr marL="0" indent="0" algn="ctr">
              <a:buNone/>
            </a:pPr>
            <a:r>
              <a:rPr lang="fr-CH" sz="2000" b="1" dirty="0"/>
              <a:t>La </a:t>
            </a:r>
            <a:r>
              <a:rPr lang="fr-CH" sz="2000" b="1" dirty="0" err="1"/>
              <a:t>décarbonisation</a:t>
            </a:r>
            <a:r>
              <a:rPr lang="fr-CH" sz="2000" b="1" dirty="0"/>
              <a:t> se fait </a:t>
            </a:r>
            <a:r>
              <a:rPr lang="fr-CH" sz="2000" b="1" dirty="0" smtClean="0"/>
              <a:t>par</a:t>
            </a:r>
          </a:p>
          <a:p>
            <a:pPr marL="0" indent="0" algn="ctr">
              <a:buNone/>
            </a:pPr>
            <a:r>
              <a:rPr lang="fr-CH" sz="2000" b="1" dirty="0" smtClean="0"/>
              <a:t>l’électrification</a:t>
            </a:r>
            <a:endParaRPr lang="fr-CH" sz="2000" b="1" dirty="0"/>
          </a:p>
          <a:p>
            <a:pPr marL="0" indent="0">
              <a:buNone/>
            </a:pPr>
            <a:endParaRPr lang="fr-CH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11" y="1051583"/>
            <a:ext cx="3678693" cy="3359873"/>
          </a:xfrm>
          <a:prstGeom prst="rect">
            <a:avLst/>
          </a:prstGeom>
        </p:spPr>
      </p:pic>
      <p:sp>
        <p:nvSpPr>
          <p:cNvPr id="10" name="Content Placeholder 4"/>
          <p:cNvSpPr txBox="1">
            <a:spLocks/>
          </p:cNvSpPr>
          <p:nvPr/>
        </p:nvSpPr>
        <p:spPr>
          <a:xfrm>
            <a:off x="0" y="715963"/>
            <a:ext cx="9056077" cy="3356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66693" marR="0" indent="-266693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 lang="fr-FR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9403" marR="0" indent="-285744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1400" kern="1200">
                <a:solidFill>
                  <a:srgbClr val="7F8183"/>
                </a:solidFill>
                <a:latin typeface="+mn-lt"/>
                <a:ea typeface="+mn-ea"/>
                <a:cs typeface="+mn-cs"/>
              </a:defRPr>
            </a:lvl2pPr>
            <a:lvl3pPr marL="444489" marR="0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Tx/>
              <a:buFont typeface="Courier New" panose="02070309020205020404" pitchFamily="49" charset="0"/>
              <a:buChar char="o"/>
              <a:tabLst/>
              <a:defRPr lang="fr-FR" sz="1400" b="0" i="1" kern="1200" baseline="0">
                <a:solidFill>
                  <a:srgbClr val="7F8183"/>
                </a:solidFill>
                <a:latin typeface="+mn-lt"/>
                <a:ea typeface="+mn-ea"/>
                <a:cs typeface="+mn-cs"/>
              </a:defRPr>
            </a:lvl3pPr>
            <a:lvl4pPr marL="444489" marR="0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/>
              <a:buChar char="–"/>
              <a:tabLst/>
              <a:defRPr sz="1400" i="1" kern="1200">
                <a:solidFill>
                  <a:srgbClr val="7F8183"/>
                </a:solidFill>
                <a:latin typeface="+mn-lt"/>
                <a:ea typeface="+mn-ea"/>
                <a:cs typeface="+mn-cs"/>
              </a:defRPr>
            </a:lvl4pPr>
            <a:lvl5pPr marL="449251" indent="-182558" algn="l" defTabSz="457189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/>
              <a:defRPr sz="1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457189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+mj-lt"/>
              <a:buNone/>
            </a:pPr>
            <a:r>
              <a:rPr lang="fr-CH" b="1" dirty="0" smtClean="0"/>
              <a:t>Que faut-il encourager et financer au Luxembourg?</a:t>
            </a:r>
          </a:p>
          <a:p>
            <a:pPr marL="0" indent="0">
              <a:buFont typeface="+mj-lt"/>
              <a:buNone/>
            </a:pPr>
            <a:endParaRPr lang="fr-CH" dirty="0" smtClean="0"/>
          </a:p>
          <a:p>
            <a:endParaRPr lang="fr-CH" dirty="0" smtClean="0"/>
          </a:p>
          <a:p>
            <a:endParaRPr lang="fr-CH" dirty="0" smtClean="0"/>
          </a:p>
          <a:p>
            <a:endParaRPr lang="fr-CH" dirty="0" smtClean="0"/>
          </a:p>
          <a:p>
            <a:endParaRPr lang="fr-CH" dirty="0" smtClean="0"/>
          </a:p>
          <a:p>
            <a:endParaRPr lang="fr-CH" dirty="0" smtClean="0"/>
          </a:p>
          <a:p>
            <a:endParaRPr lang="fr-CH" dirty="0" smtClean="0"/>
          </a:p>
          <a:p>
            <a:endParaRPr lang="fr-CH" dirty="0" smtClean="0"/>
          </a:p>
          <a:p>
            <a:endParaRPr lang="fr-CH" dirty="0" smtClean="0"/>
          </a:p>
          <a:p>
            <a:pPr marL="0" indent="0">
              <a:buFont typeface="+mj-lt"/>
              <a:buNone/>
            </a:pPr>
            <a:endParaRPr lang="fr-CH" dirty="0" smtClean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7945" y="1051583"/>
            <a:ext cx="4972050" cy="2514600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3916706" y="1385515"/>
            <a:ext cx="5202871" cy="1632355"/>
            <a:chOff x="3916706" y="1385515"/>
            <a:chExt cx="5202871" cy="1632355"/>
          </a:xfrm>
        </p:grpSpPr>
        <p:grpSp>
          <p:nvGrpSpPr>
            <p:cNvPr id="17" name="Group 16"/>
            <p:cNvGrpSpPr/>
            <p:nvPr/>
          </p:nvGrpSpPr>
          <p:grpSpPr>
            <a:xfrm>
              <a:off x="4224867" y="1387203"/>
              <a:ext cx="4635128" cy="1630667"/>
              <a:chOff x="4224867" y="1387203"/>
              <a:chExt cx="4635128" cy="1630667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4224867" y="1387203"/>
                <a:ext cx="4635128" cy="286351"/>
              </a:xfrm>
              <a:prstGeom prst="rect">
                <a:avLst/>
              </a:prstGeom>
              <a:noFill/>
              <a:ln w="47625"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4224867" y="2731519"/>
                <a:ext cx="4635128" cy="286351"/>
              </a:xfrm>
              <a:prstGeom prst="rect">
                <a:avLst/>
              </a:prstGeom>
              <a:noFill/>
              <a:ln w="47625">
                <a:solidFill>
                  <a:schemeClr val="accent3">
                    <a:lumMod val="75000"/>
                  </a:schemeClr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8" name="Right Arrow 17"/>
            <p:cNvSpPr/>
            <p:nvPr/>
          </p:nvSpPr>
          <p:spPr>
            <a:xfrm>
              <a:off x="3945467" y="1385516"/>
              <a:ext cx="279400" cy="287867"/>
            </a:xfrm>
            <a:prstGeom prst="rightArrow">
              <a:avLst/>
            </a:prstGeom>
            <a:noFill/>
            <a:ln w="41275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" name="Right Arrow 18"/>
            <p:cNvSpPr/>
            <p:nvPr/>
          </p:nvSpPr>
          <p:spPr>
            <a:xfrm rot="10800000">
              <a:off x="8840177" y="1385515"/>
              <a:ext cx="279400" cy="287867"/>
            </a:xfrm>
            <a:prstGeom prst="rightArrow">
              <a:avLst/>
            </a:prstGeom>
            <a:noFill/>
            <a:ln w="41275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3916706" y="2708656"/>
              <a:ext cx="279400" cy="287867"/>
            </a:xfrm>
            <a:prstGeom prst="rightArrow">
              <a:avLst/>
            </a:prstGeom>
            <a:noFill/>
            <a:ln w="41275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Right Arrow 20"/>
            <p:cNvSpPr/>
            <p:nvPr/>
          </p:nvSpPr>
          <p:spPr>
            <a:xfrm rot="10800000">
              <a:off x="8840177" y="2730003"/>
              <a:ext cx="279400" cy="287867"/>
            </a:xfrm>
            <a:prstGeom prst="rightArrow">
              <a:avLst/>
            </a:prstGeom>
            <a:noFill/>
            <a:ln w="41275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130895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1/2/2021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63136" y="4889323"/>
            <a:ext cx="3262559" cy="273844"/>
          </a:xfrm>
        </p:spPr>
        <p:txBody>
          <a:bodyPr/>
          <a:lstStyle/>
          <a:p>
            <a:r>
              <a:rPr lang="fr-FR" dirty="0"/>
              <a:t>Financer la transition énergétique et les énergies renouvelables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C003-453B-694C-A6F9-DBA8C38758FD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67877" y="715963"/>
            <a:ext cx="8635800" cy="4173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CH" b="1" dirty="0" smtClean="0"/>
              <a:t>Les 3 axes prioritaires à promouvoir dans le cadre de la transition énergétique au Luxembourg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 smtClean="0"/>
              <a:t>L’efficacité énergétique</a:t>
            </a:r>
          </a:p>
          <a:p>
            <a:pPr lvl="1"/>
            <a:r>
              <a:rPr lang="fr-CH" dirty="0" smtClean="0"/>
              <a:t>Réduire le besoin d’énergie </a:t>
            </a:r>
          </a:p>
          <a:p>
            <a:pPr lvl="1"/>
            <a:r>
              <a:rPr lang="fr-CH" dirty="0" smtClean="0"/>
              <a:t>Réutiliser la chaleur fatale tant que possible</a:t>
            </a:r>
          </a:p>
          <a:p>
            <a:r>
              <a:rPr lang="fr-CH" dirty="0" smtClean="0"/>
              <a:t>La </a:t>
            </a:r>
            <a:r>
              <a:rPr lang="fr-CH" dirty="0"/>
              <a:t>production d’électricité </a:t>
            </a:r>
            <a:r>
              <a:rPr lang="fr-CH" dirty="0" smtClean="0"/>
              <a:t>renouvelable</a:t>
            </a:r>
          </a:p>
          <a:p>
            <a:pPr lvl="1"/>
            <a:r>
              <a:rPr lang="fr-CH" dirty="0" smtClean="0"/>
              <a:t>Remplacer la production actuelle</a:t>
            </a:r>
          </a:p>
          <a:p>
            <a:pPr lvl="1"/>
            <a:r>
              <a:rPr lang="fr-CH" dirty="0"/>
              <a:t>C</a:t>
            </a:r>
            <a:r>
              <a:rPr lang="fr-CH" dirty="0" smtClean="0"/>
              <a:t>ombler les besoins additionnels des nouvelles </a:t>
            </a:r>
            <a:r>
              <a:rPr lang="fr-CH" dirty="0"/>
              <a:t>applications électriques (mobilité et chaleur</a:t>
            </a:r>
            <a:r>
              <a:rPr lang="fr-CH" dirty="0" smtClean="0"/>
              <a:t>)</a:t>
            </a:r>
          </a:p>
          <a:p>
            <a:r>
              <a:rPr lang="fr-CH" dirty="0" smtClean="0"/>
              <a:t>Le </a:t>
            </a:r>
            <a:r>
              <a:rPr lang="fr-CH" dirty="0"/>
              <a:t>renforcement des infrastructures électriques</a:t>
            </a:r>
          </a:p>
          <a:p>
            <a:pPr lvl="1"/>
            <a:r>
              <a:rPr lang="fr-CH" dirty="0" smtClean="0"/>
              <a:t>Rendre les réseaux intelligents (</a:t>
            </a:r>
            <a:r>
              <a:rPr lang="fr-CH" dirty="0"/>
              <a:t>s</a:t>
            </a:r>
            <a:r>
              <a:rPr lang="fr-CH" dirty="0" smtClean="0"/>
              <a:t>urveillance, contrôle et commande à distance)</a:t>
            </a:r>
          </a:p>
          <a:p>
            <a:pPr lvl="1"/>
            <a:r>
              <a:rPr lang="fr-CH" dirty="0" smtClean="0"/>
              <a:t>Augmenter les capacités afin d’intégrer de grandes quantités d’énergies renouvelables (intermittentes) </a:t>
            </a:r>
          </a:p>
          <a:p>
            <a:pPr lvl="1"/>
            <a:r>
              <a:rPr lang="fr-CH" dirty="0" smtClean="0"/>
              <a:t>Augmenter les capacités afin d’intégrer les nouvelles applications électriques </a:t>
            </a:r>
            <a:r>
              <a:rPr lang="fr-CH" dirty="0"/>
              <a:t>(mobilité et chaleur</a:t>
            </a:r>
            <a:r>
              <a:rPr lang="fr-CH" dirty="0" smtClean="0"/>
              <a:t>)</a:t>
            </a:r>
          </a:p>
          <a:p>
            <a:pPr lvl="1"/>
            <a:r>
              <a:rPr lang="fr-CH" dirty="0" smtClean="0"/>
              <a:t>Développer l’infrastructure de recharge pour la mobilité électrique</a:t>
            </a:r>
          </a:p>
          <a:p>
            <a:pPr marL="0" indent="0">
              <a:buNone/>
            </a:pPr>
            <a:r>
              <a:rPr lang="fr-CH" sz="2000" b="1" dirty="0" smtClean="0"/>
              <a:t>-&gt; Comment (pré-)financer le futur</a:t>
            </a:r>
          </a:p>
        </p:txBody>
      </p:sp>
    </p:spTree>
    <p:extLst>
      <p:ext uri="{BB962C8B-B14F-4D97-AF65-F5344CB8AC3E}">
        <p14:creationId xmlns:p14="http://schemas.microsoft.com/office/powerpoint/2010/main" val="283871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1/2/2021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63136" y="4889323"/>
            <a:ext cx="3208303" cy="273844"/>
          </a:xfrm>
        </p:spPr>
        <p:txBody>
          <a:bodyPr/>
          <a:lstStyle/>
          <a:p>
            <a:r>
              <a:rPr lang="fr-FR" dirty="0"/>
              <a:t>Financer la transition énergétique et les énergies renouvelables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C003-453B-694C-A6F9-DBA8C38758FD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267877" y="715963"/>
            <a:ext cx="4103562" cy="41733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H" b="1" dirty="0"/>
              <a:t>Réaliser plus ...</a:t>
            </a:r>
          </a:p>
          <a:p>
            <a:pPr marL="0" indent="0">
              <a:buNone/>
            </a:pPr>
            <a:r>
              <a:rPr lang="fr-CH" b="1" dirty="0"/>
              <a:t>... en améliorant les instruments actuels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 smtClean="0"/>
              <a:t>Redistribuer les taxes pour faire contribuer plus les énergies fossiles à la transition énergétique</a:t>
            </a:r>
          </a:p>
          <a:p>
            <a:pPr lvl="1"/>
            <a:r>
              <a:rPr lang="fr-CH" dirty="0" smtClean="0"/>
              <a:t>Imputer une partie des accises autonomes à la TE</a:t>
            </a:r>
          </a:p>
          <a:p>
            <a:pPr lvl="1"/>
            <a:endParaRPr lang="fr-CH" dirty="0" smtClean="0"/>
          </a:p>
          <a:p>
            <a:r>
              <a:rPr lang="fr-CH" dirty="0" smtClean="0"/>
              <a:t>Déchainer le système d’aides pour les énergies renouvelables (enlever des barrières)</a:t>
            </a:r>
          </a:p>
          <a:p>
            <a:pPr lvl="1"/>
            <a:r>
              <a:rPr lang="fr-CH" dirty="0" smtClean="0"/>
              <a:t>Régime TVA</a:t>
            </a:r>
          </a:p>
          <a:p>
            <a:pPr lvl="1"/>
            <a:r>
              <a:rPr lang="fr-CH" dirty="0" smtClean="0"/>
              <a:t>Régime impôt sur le revenu</a:t>
            </a:r>
          </a:p>
          <a:p>
            <a:pPr lvl="1"/>
            <a:r>
              <a:rPr lang="fr-CH" dirty="0" smtClean="0"/>
              <a:t>Régime contractuel rigide</a:t>
            </a:r>
          </a:p>
          <a:p>
            <a:pPr lvl="1"/>
            <a:r>
              <a:rPr lang="fr-CH" dirty="0" smtClean="0"/>
              <a:t>Relation Exploitant / Bénéficiaire / Propriétaire</a:t>
            </a:r>
          </a:p>
          <a:p>
            <a:pPr lvl="1"/>
            <a:r>
              <a:rPr lang="fr-CH" dirty="0" smtClean="0"/>
              <a:t>Permettre le déménagement de centrales PV</a:t>
            </a:r>
          </a:p>
          <a:p>
            <a:pPr lvl="1"/>
            <a:r>
              <a:rPr lang="fr-CH" dirty="0"/>
              <a:t>Garantir un rendement moyennant subsides à l’investissement et/ou subsides à la production (et non pas seulement à l’injection) sinon par des prix </a:t>
            </a:r>
            <a:r>
              <a:rPr lang="fr-CH" dirty="0" smtClean="0"/>
              <a:t>de marché </a:t>
            </a:r>
            <a:r>
              <a:rPr lang="fr-CH" dirty="0"/>
              <a:t>suffisamment élevés </a:t>
            </a:r>
            <a:endParaRPr lang="fr-CH" dirty="0" smtClean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4612193" y="2332767"/>
            <a:ext cx="4320791" cy="26470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66693" marR="0" indent="-266693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+mj-lt"/>
              <a:buAutoNum type="arabicPeriod"/>
              <a:tabLst/>
              <a:defRPr lang="fr-FR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9403" marR="0" indent="-285744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Pct val="100000"/>
              <a:buFont typeface="Arial" panose="020B0604020202020204" pitchFamily="34" charset="0"/>
              <a:buChar char="•"/>
              <a:tabLst/>
              <a:defRPr sz="1400" kern="1200">
                <a:solidFill>
                  <a:srgbClr val="7F8183"/>
                </a:solidFill>
                <a:latin typeface="+mn-lt"/>
                <a:ea typeface="+mn-ea"/>
                <a:cs typeface="+mn-cs"/>
              </a:defRPr>
            </a:lvl2pPr>
            <a:lvl3pPr marL="444489" marR="0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prstClr val="black"/>
              </a:buClr>
              <a:buSzTx/>
              <a:buFont typeface="Courier New" panose="02070309020205020404" pitchFamily="49" charset="0"/>
              <a:buChar char="o"/>
              <a:tabLst/>
              <a:defRPr lang="fr-FR" sz="1400" b="0" i="1" kern="1200" baseline="0">
                <a:solidFill>
                  <a:srgbClr val="7F8183"/>
                </a:solidFill>
                <a:latin typeface="+mn-lt"/>
                <a:ea typeface="+mn-ea"/>
                <a:cs typeface="+mn-cs"/>
              </a:defRPr>
            </a:lvl3pPr>
            <a:lvl4pPr marL="444489" marR="0" indent="-177796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Tx/>
              <a:buSzTx/>
              <a:buFont typeface="Arial"/>
              <a:buChar char="–"/>
              <a:tabLst/>
              <a:defRPr sz="1400" i="1" kern="1200">
                <a:solidFill>
                  <a:srgbClr val="7F8183"/>
                </a:solidFill>
                <a:latin typeface="+mn-lt"/>
                <a:ea typeface="+mn-ea"/>
                <a:cs typeface="+mn-cs"/>
              </a:defRPr>
            </a:lvl4pPr>
            <a:lvl5pPr marL="449251" indent="-182558" algn="l" defTabSz="457189" rtl="0" eaLnBrk="1" latinLnBrk="0" hangingPunct="1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tabLst/>
              <a:defRPr sz="1400" i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457189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457189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+mj-lt"/>
              <a:buAutoNum type="arabicPeriod" startAt="3"/>
            </a:pPr>
            <a:r>
              <a:rPr lang="fr-CH" sz="1500" dirty="0"/>
              <a:t>Encourager la concurrence</a:t>
            </a:r>
          </a:p>
          <a:p>
            <a:pPr lvl="1"/>
            <a:r>
              <a:rPr lang="fr-CH" sz="1300" dirty="0"/>
              <a:t>Augmenter la pression sur les coûts</a:t>
            </a:r>
          </a:p>
          <a:p>
            <a:pPr lvl="1"/>
            <a:r>
              <a:rPr lang="fr-CH" sz="1300" dirty="0"/>
              <a:t>Faciliter l’accès aux surfaces pour PV et éoliennes</a:t>
            </a:r>
          </a:p>
          <a:p>
            <a:pPr lvl="1"/>
            <a:r>
              <a:rPr lang="fr-CH" sz="1300" dirty="0"/>
              <a:t>Reposer l’obligation d’efficacité énergétique sur plus d’acteurs (y inclus le secteur pétrolier</a:t>
            </a:r>
            <a:r>
              <a:rPr lang="fr-CH" sz="1300" dirty="0" smtClean="0"/>
              <a:t>)</a:t>
            </a:r>
          </a:p>
          <a:p>
            <a:pPr lvl="1"/>
            <a:r>
              <a:rPr lang="fr-CH" sz="1300" dirty="0" smtClean="0"/>
              <a:t>Inciter à des portfolios de fourniture «verte++» (labels pour de l’électricité renouvelable additionnelle)</a:t>
            </a:r>
          </a:p>
          <a:p>
            <a:pPr lvl="1"/>
            <a:endParaRPr lang="fr-CH" sz="1300" dirty="0" smtClean="0"/>
          </a:p>
          <a:p>
            <a:pPr>
              <a:buAutoNum type="arabicPeriod" startAt="3"/>
            </a:pPr>
            <a:r>
              <a:rPr lang="fr-CH" sz="1500" dirty="0" smtClean="0"/>
              <a:t>Tirer bénéfice de la digitalisation</a:t>
            </a:r>
          </a:p>
          <a:p>
            <a:pPr lvl="1">
              <a:buAutoNum type="arabicPeriod" startAt="3"/>
            </a:pPr>
            <a:r>
              <a:rPr lang="fr-CH" sz="1300" dirty="0" smtClean="0"/>
              <a:t>Faire un meilleur usage des compteurs intelligents pour suivre le rendement des centrales</a:t>
            </a:r>
            <a:endParaRPr lang="fr-CH" sz="13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734" y="568311"/>
            <a:ext cx="4578266" cy="1672828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6067494" y="542968"/>
            <a:ext cx="1043146" cy="1789799"/>
          </a:xfrm>
          <a:prstGeom prst="ellipse">
            <a:avLst/>
          </a:prstGeom>
          <a:noFill/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71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1/2/2021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63136" y="4889323"/>
            <a:ext cx="3219887" cy="273844"/>
          </a:xfrm>
        </p:spPr>
        <p:txBody>
          <a:bodyPr/>
          <a:lstStyle/>
          <a:p>
            <a:r>
              <a:rPr lang="fr-FR" dirty="0"/>
              <a:t>Financer la transition énergétique et les énergies renouvelables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C003-453B-694C-A6F9-DBA8C38758FD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b="1" dirty="0" smtClean="0"/>
              <a:t>Générer plus de revenus pour financer la transition énergétique</a:t>
            </a:r>
          </a:p>
          <a:p>
            <a:pPr marL="0" indent="0">
              <a:buNone/>
            </a:pPr>
            <a:endParaRPr lang="fr-CH" dirty="0" smtClean="0"/>
          </a:p>
          <a:p>
            <a:r>
              <a:rPr lang="fr-CH" dirty="0" smtClean="0"/>
              <a:t>Appliquer rigoureusement le principe du pollueur-payeur.</a:t>
            </a:r>
          </a:p>
          <a:p>
            <a:pPr lvl="1"/>
            <a:r>
              <a:rPr lang="fr-CH" dirty="0"/>
              <a:t>La pollution </a:t>
            </a:r>
            <a:r>
              <a:rPr lang="fr-CH" dirty="0" smtClean="0"/>
              <a:t>a été causée par </a:t>
            </a:r>
            <a:r>
              <a:rPr lang="fr-CH" dirty="0"/>
              <a:t>le passé et encore aujourd’hui -&gt; éviter de reporter les coûts trop dans le futur</a:t>
            </a:r>
          </a:p>
          <a:p>
            <a:r>
              <a:rPr lang="fr-CH" dirty="0" smtClean="0"/>
              <a:t>Une fois la transition achevée, les prix de l’énergie devraient refléter leur coûts réels. -&gt; Transférer les taxes écologiques vers les vecteurs appelés à disparaître (produits pétroliers) et, progressivement, les taxes générales vers les vecteurs du futur (électricité, carburants alternatifs).</a:t>
            </a:r>
          </a:p>
          <a:p>
            <a:r>
              <a:rPr lang="fr-CH" dirty="0" smtClean="0"/>
              <a:t>Étendre le champ des «contributeurs» à la transition énergétique </a:t>
            </a:r>
          </a:p>
          <a:p>
            <a:pPr lvl="1"/>
            <a:r>
              <a:rPr lang="fr-CH" dirty="0" smtClean="0"/>
              <a:t>Augmenter </a:t>
            </a:r>
            <a:r>
              <a:rPr lang="fr-CH" dirty="0"/>
              <a:t>les taxes sur les </a:t>
            </a:r>
            <a:r>
              <a:rPr lang="fr-CH" dirty="0" smtClean="0"/>
              <a:t>carburants sur </a:t>
            </a:r>
            <a:r>
              <a:rPr lang="fr-CH" dirty="0"/>
              <a:t>la première tranche d’un plein (p.ex. les </a:t>
            </a:r>
            <a:r>
              <a:rPr lang="fr-CH" dirty="0" smtClean="0"/>
              <a:t>premiers </a:t>
            </a:r>
            <a:r>
              <a:rPr lang="fr-CH" dirty="0"/>
              <a:t>50 </a:t>
            </a:r>
            <a:r>
              <a:rPr lang="fr-CH" dirty="0" smtClean="0"/>
              <a:t>litres). Une augmentation progressive de ce seuil est plus facile à calibrer que l’augmentation des taxes proprement dites, alors que la taxe impacte directement tout le tourisme à la pompe tandis que l’augmentation du seuil n’impacte que marginalement</a:t>
            </a:r>
            <a:endParaRPr lang="fr-CH" dirty="0"/>
          </a:p>
          <a:p>
            <a:pPr lvl="1"/>
            <a:r>
              <a:rPr lang="fr-CH" dirty="0" smtClean="0"/>
              <a:t>Augmenter la taxe sur le mazout (clients captifs)... Incitations à la rénovation énergétique!</a:t>
            </a:r>
          </a:p>
          <a:p>
            <a:pPr lvl="1"/>
            <a:r>
              <a:rPr lang="fr-CH" dirty="0" smtClean="0"/>
              <a:t>Fixer des prix minima pour les produits pétroliers... Afin d’éviter que la diminution de la demande fasse tomber le prix </a:t>
            </a:r>
          </a:p>
        </p:txBody>
      </p:sp>
    </p:spTree>
    <p:extLst>
      <p:ext uri="{BB962C8B-B14F-4D97-AF65-F5344CB8AC3E}">
        <p14:creationId xmlns:p14="http://schemas.microsoft.com/office/powerpoint/2010/main" val="138031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1/2/2021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163136" y="4889323"/>
            <a:ext cx="3329616" cy="273844"/>
          </a:xfrm>
        </p:spPr>
        <p:txBody>
          <a:bodyPr/>
          <a:lstStyle/>
          <a:p>
            <a:r>
              <a:rPr lang="fr-FR" dirty="0"/>
              <a:t>Financer la transition énergétique et les énergies renouvelables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9C003-453B-694C-A6F9-DBA8C38758FD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CH" b="1" dirty="0" smtClean="0"/>
              <a:t>Prévoir un nouvel outil de financement </a:t>
            </a:r>
          </a:p>
          <a:p>
            <a:pPr marL="0" indent="0">
              <a:buNone/>
            </a:pPr>
            <a:endParaRPr lang="fr-CH" dirty="0" smtClean="0"/>
          </a:p>
          <a:p>
            <a:pPr lvl="1"/>
            <a:r>
              <a:rPr lang="fr-CH" dirty="0"/>
              <a:t>Luxembourg classé parmi les EM avec </a:t>
            </a:r>
            <a:r>
              <a:rPr lang="fr-CH" dirty="0" smtClean="0"/>
              <a:t>la </a:t>
            </a:r>
            <a:r>
              <a:rPr lang="fr-CH" dirty="0"/>
              <a:t>plus </a:t>
            </a:r>
            <a:r>
              <a:rPr lang="fr-CH" dirty="0" smtClean="0"/>
              <a:t>importante </a:t>
            </a:r>
            <a:r>
              <a:rPr lang="fr-CH" dirty="0"/>
              <a:t>épargne par ménages au sein de l’UE</a:t>
            </a:r>
          </a:p>
          <a:p>
            <a:pPr lvl="1"/>
            <a:r>
              <a:rPr lang="fr-CH" dirty="0"/>
              <a:t>Fonds importants sur comptes d'épargnes classiques malgré taux d’intérêt zéro</a:t>
            </a:r>
          </a:p>
          <a:p>
            <a:pPr lvl="1"/>
            <a:r>
              <a:rPr lang="fr-CH" dirty="0"/>
              <a:t>Créer des produits d’investissement «à taille humaine» permettant aux particulier d’investir dans la transition énergétique à Luxembourg -&gt; investissement d’impact</a:t>
            </a:r>
          </a:p>
          <a:p>
            <a:pPr lvl="1"/>
            <a:r>
              <a:rPr lang="fr-CH" dirty="0"/>
              <a:t>Regrouper de nombreuses investissements de la TE dans un tel instrument d’investissement</a:t>
            </a:r>
            <a:br>
              <a:rPr lang="fr-CH" dirty="0"/>
            </a:br>
            <a:r>
              <a:rPr lang="fr-CH" dirty="0"/>
              <a:t>(centrales renouvelables, mesures d’efficience et infrastructures, tant que le rendement est garanti à long terme)</a:t>
            </a:r>
          </a:p>
          <a:p>
            <a:pPr lvl="1"/>
            <a:r>
              <a:rPr lang="fr-CH" dirty="0"/>
              <a:t>Besoin d’ «industrialisation» des processus, également pour les petites centrales PV</a:t>
            </a:r>
          </a:p>
          <a:p>
            <a:pPr lvl="1"/>
            <a:r>
              <a:rPr lang="fr-CH" dirty="0"/>
              <a:t>Le particulier n’investit plus nécessairement dans sa propre centrale, mais dans un instrument financier qui détient les centrales – ceci ouvre l’accès aux investisseurs qui n’ont pas de surface pour construire </a:t>
            </a:r>
            <a:r>
              <a:rPr lang="fr-CH" dirty="0" smtClean="0"/>
              <a:t>eux-mêmes </a:t>
            </a:r>
            <a:r>
              <a:rPr lang="fr-CH" dirty="0"/>
              <a:t>une PV, et permet de construire sur des surfaces dont les propriétaires n’ont pas eux-mêmes de moyens financiers.</a:t>
            </a:r>
          </a:p>
        </p:txBody>
      </p:sp>
    </p:spTree>
    <p:extLst>
      <p:ext uri="{BB962C8B-B14F-4D97-AF65-F5344CB8AC3E}">
        <p14:creationId xmlns:p14="http://schemas.microsoft.com/office/powerpoint/2010/main" val="111811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ous-titre 2"/>
          <p:cNvSpPr txBox="1">
            <a:spLocks/>
          </p:cNvSpPr>
          <p:nvPr/>
        </p:nvSpPr>
        <p:spPr>
          <a:xfrm>
            <a:off x="0" y="2170036"/>
            <a:ext cx="9143999" cy="9125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189" rtl="0" eaLnBrk="1" latinLnBrk="0" hangingPunct="1">
              <a:spcBef>
                <a:spcPts val="0"/>
              </a:spcBef>
              <a:spcAft>
                <a:spcPts val="300"/>
              </a:spcAft>
              <a:buFont typeface="+mj-lt"/>
              <a:buNone/>
              <a:tabLst/>
              <a:defRPr lang="fr-FR" sz="1800" i="1" kern="1200" baseline="0">
                <a:solidFill>
                  <a:srgbClr val="7F8183"/>
                </a:solidFill>
                <a:latin typeface="+mn-lt"/>
                <a:ea typeface="+mn-ea"/>
                <a:cs typeface="+mn-cs"/>
              </a:defRPr>
            </a:lvl1pPr>
            <a:lvl2pPr marL="457189" indent="0" algn="ctr" defTabSz="457189" rtl="0" eaLnBrk="1" latinLnBrk="0" hangingPunct="1">
              <a:spcBef>
                <a:spcPts val="0"/>
              </a:spcBef>
              <a:spcAft>
                <a:spcPts val="300"/>
              </a:spcAft>
              <a:buSzPct val="100000"/>
              <a:buFont typeface="Arial" panose="020B0604020202020204" pitchFamily="34" charset="0"/>
              <a:buNone/>
              <a:tabLst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377" indent="0" algn="ctr" defTabSz="457189" rtl="0" eaLnBrk="1" latinLnBrk="0" hangingPunct="1">
              <a:spcBef>
                <a:spcPts val="0"/>
              </a:spcBef>
              <a:spcAft>
                <a:spcPts val="300"/>
              </a:spcAft>
              <a:buClr>
                <a:schemeClr val="tx1"/>
              </a:buClr>
              <a:buFont typeface="Courier New" panose="02070309020205020404" pitchFamily="49" charset="0"/>
              <a:buNone/>
              <a:tabLst/>
              <a:defRPr lang="fr-FR" sz="1200" b="0" i="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566" indent="0" algn="ctr" defTabSz="457189" rtl="0" eaLnBrk="1" latinLnBrk="0" hangingPunct="1">
              <a:spcBef>
                <a:spcPts val="0"/>
              </a:spcBef>
              <a:spcAft>
                <a:spcPts val="300"/>
              </a:spcAft>
              <a:buFont typeface="Arial"/>
              <a:buNone/>
              <a:tabLst/>
              <a:defRPr sz="12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754" indent="0" algn="ctr" defTabSz="457189" rtl="0" eaLnBrk="1" latinLnBrk="0" hangingPunct="1">
              <a:spcBef>
                <a:spcPts val="0"/>
              </a:spcBef>
              <a:spcAft>
                <a:spcPts val="300"/>
              </a:spcAft>
              <a:buFont typeface="Calibri" panose="020F0502020204030204" pitchFamily="34" charset="0"/>
              <a:buNone/>
              <a:tabLst/>
              <a:defRPr sz="1200" i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5943" indent="0" algn="ctr" defTabSz="457189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457189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457189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457189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i="0" dirty="0" smtClean="0">
                <a:solidFill>
                  <a:schemeClr val="tx1"/>
                </a:solidFill>
              </a:rPr>
              <a:t>Camille HIERZIG</a:t>
            </a:r>
          </a:p>
          <a:p>
            <a:pPr algn="ctr"/>
            <a:r>
              <a:rPr lang="fr-FR" sz="1600" i="0" dirty="0" smtClean="0">
                <a:solidFill>
                  <a:schemeClr val="tx1"/>
                </a:solidFill>
              </a:rPr>
              <a:t>directeur-adjoint</a:t>
            </a:r>
            <a:endParaRPr lang="fr-FR" sz="1600" i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ervice Énergie - Électricité Gaz v7.potx" id="{FF84CA93-9DAE-4F36-9F5F-1CF15F5ED67F}" vid="{BBA46F51-FCB5-44E8-996D-D6BEE9F1C86C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Service Énergie - Électricité Gaz v7</Template>
  <TotalTime>1191</TotalTime>
  <Words>767</Words>
  <Application>Microsoft Office PowerPoint</Application>
  <PresentationFormat>On-screen Show (16:9)</PresentationFormat>
  <Paragraphs>107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Courier New</vt:lpstr>
      <vt:lpstr>Thème Office</vt:lpstr>
      <vt:lpstr>EUFORES - WEBINAR La vision verte du Luxembourg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ILR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EUFORES - WEBINAR La vision verte du Luxembourg</dc:title>
  <dc:creator>Camille HIERZIG</dc:creator>
  <cp:lastModifiedBy>Camille HIERZIG</cp:lastModifiedBy>
  <cp:revision>79</cp:revision>
  <dcterms:created xsi:type="dcterms:W3CDTF">2021-01-18T14:53:11Z</dcterms:created>
  <dcterms:modified xsi:type="dcterms:W3CDTF">2021-01-28T16:45:24Z</dcterms:modified>
</cp:coreProperties>
</file>